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128"/>
  </p:notesMasterIdLst>
  <p:handoutMasterIdLst>
    <p:handoutMasterId r:id="rId129"/>
  </p:handoutMasterIdLst>
  <p:sldIdLst>
    <p:sldId id="256" r:id="rId2"/>
    <p:sldId id="433" r:id="rId3"/>
    <p:sldId id="258" r:id="rId4"/>
    <p:sldId id="259" r:id="rId5"/>
    <p:sldId id="509" r:id="rId6"/>
    <p:sldId id="307" r:id="rId7"/>
    <p:sldId id="327" r:id="rId8"/>
    <p:sldId id="308" r:id="rId9"/>
    <p:sldId id="309" r:id="rId10"/>
    <p:sldId id="310" r:id="rId11"/>
    <p:sldId id="311" r:id="rId12"/>
    <p:sldId id="312" r:id="rId13"/>
    <p:sldId id="510" r:id="rId14"/>
    <p:sldId id="260" r:id="rId15"/>
    <p:sldId id="314" r:id="rId16"/>
    <p:sldId id="434" r:id="rId17"/>
    <p:sldId id="313" r:id="rId18"/>
    <p:sldId id="323" r:id="rId19"/>
    <p:sldId id="324" r:id="rId20"/>
    <p:sldId id="326" r:id="rId21"/>
    <p:sldId id="322" r:id="rId22"/>
    <p:sldId id="315" r:id="rId23"/>
    <p:sldId id="325" r:id="rId24"/>
    <p:sldId id="316" r:id="rId25"/>
    <p:sldId id="511" r:id="rId26"/>
    <p:sldId id="317" r:id="rId27"/>
    <p:sldId id="329" r:id="rId28"/>
    <p:sldId id="357" r:id="rId29"/>
    <p:sldId id="332" r:id="rId30"/>
    <p:sldId id="330" r:id="rId31"/>
    <p:sldId id="449" r:id="rId32"/>
    <p:sldId id="464" r:id="rId33"/>
    <p:sldId id="436" r:id="rId34"/>
    <p:sldId id="448" r:id="rId35"/>
    <p:sldId id="443" r:id="rId36"/>
    <p:sldId id="446" r:id="rId37"/>
    <p:sldId id="450" r:id="rId38"/>
    <p:sldId id="444" r:id="rId39"/>
    <p:sldId id="451" r:id="rId40"/>
    <p:sldId id="453" r:id="rId41"/>
    <p:sldId id="454" r:id="rId42"/>
    <p:sldId id="458" r:id="rId43"/>
    <p:sldId id="459" r:id="rId44"/>
    <p:sldId id="452" r:id="rId45"/>
    <p:sldId id="455" r:id="rId46"/>
    <p:sldId id="456" r:id="rId47"/>
    <p:sldId id="457" r:id="rId48"/>
    <p:sldId id="460" r:id="rId49"/>
    <p:sldId id="461" r:id="rId50"/>
    <p:sldId id="462" r:id="rId51"/>
    <p:sldId id="463" r:id="rId52"/>
    <p:sldId id="514" r:id="rId53"/>
    <p:sldId id="364" r:id="rId54"/>
    <p:sldId id="465" r:id="rId55"/>
    <p:sldId id="466" r:id="rId56"/>
    <p:sldId id="467" r:id="rId57"/>
    <p:sldId id="468" r:id="rId58"/>
    <p:sldId id="469" r:id="rId59"/>
    <p:sldId id="470" r:id="rId60"/>
    <p:sldId id="471" r:id="rId61"/>
    <p:sldId id="472" r:id="rId62"/>
    <p:sldId id="473" r:id="rId63"/>
    <p:sldId id="358" r:id="rId64"/>
    <p:sldId id="474" r:id="rId65"/>
    <p:sldId id="386" r:id="rId66"/>
    <p:sldId id="476" r:id="rId67"/>
    <p:sldId id="477" r:id="rId68"/>
    <p:sldId id="478" r:id="rId69"/>
    <p:sldId id="479" r:id="rId70"/>
    <p:sldId id="482" r:id="rId71"/>
    <p:sldId id="480" r:id="rId72"/>
    <p:sldId id="499" r:id="rId73"/>
    <p:sldId id="481" r:id="rId74"/>
    <p:sldId id="488" r:id="rId75"/>
    <p:sldId id="500" r:id="rId76"/>
    <p:sldId id="501" r:id="rId77"/>
    <p:sldId id="503" r:id="rId78"/>
    <p:sldId id="504" r:id="rId79"/>
    <p:sldId id="505" r:id="rId80"/>
    <p:sldId id="508" r:id="rId81"/>
    <p:sldId id="506" r:id="rId82"/>
    <p:sldId id="507" r:id="rId83"/>
    <p:sldId id="502" r:id="rId84"/>
    <p:sldId id="487" r:id="rId85"/>
    <p:sldId id="483" r:id="rId86"/>
    <p:sldId id="498" r:id="rId87"/>
    <p:sldId id="484" r:id="rId88"/>
    <p:sldId id="496" r:id="rId89"/>
    <p:sldId id="497" r:id="rId90"/>
    <p:sldId id="485" r:id="rId91"/>
    <p:sldId id="491" r:id="rId92"/>
    <p:sldId id="493" r:id="rId93"/>
    <p:sldId id="492" r:id="rId94"/>
    <p:sldId id="515" r:id="rId95"/>
    <p:sldId id="516" r:id="rId96"/>
    <p:sldId id="475" r:id="rId97"/>
    <p:sldId id="388" r:id="rId98"/>
    <p:sldId id="387" r:id="rId99"/>
    <p:sldId id="389" r:id="rId100"/>
    <p:sldId id="318" r:id="rId101"/>
    <p:sldId id="512" r:id="rId102"/>
    <p:sldId id="352" r:id="rId103"/>
    <p:sldId id="435" r:id="rId104"/>
    <p:sldId id="319" r:id="rId105"/>
    <p:sldId id="353" r:id="rId106"/>
    <p:sldId id="355" r:id="rId107"/>
    <p:sldId id="354" r:id="rId108"/>
    <p:sldId id="320" r:id="rId109"/>
    <p:sldId id="513" r:id="rId110"/>
    <p:sldId id="321" r:id="rId111"/>
    <p:sldId id="343" r:id="rId112"/>
    <p:sldId id="344" r:id="rId113"/>
    <p:sldId id="342" r:id="rId114"/>
    <p:sldId id="345" r:id="rId115"/>
    <p:sldId id="351" r:id="rId116"/>
    <p:sldId id="346" r:id="rId117"/>
    <p:sldId id="349" r:id="rId118"/>
    <p:sldId id="347" r:id="rId119"/>
    <p:sldId id="350" r:id="rId120"/>
    <p:sldId id="390" r:id="rId121"/>
    <p:sldId id="391" r:id="rId122"/>
    <p:sldId id="392" r:id="rId123"/>
    <p:sldId id="288" r:id="rId124"/>
    <p:sldId id="393" r:id="rId125"/>
    <p:sldId id="270" r:id="rId126"/>
    <p:sldId id="285" r:id="rId127"/>
  </p:sldIdLst>
  <p:sldSz cx="9144000" cy="5143500" type="screen16x9"/>
  <p:notesSz cx="6858000" cy="9144000"/>
  <p:embeddedFontLst>
    <p:embeddedFont>
      <p:font typeface="Bebas Neue" panose="020B0606020202050201" pitchFamily="34" charset="0"/>
      <p:regular r:id="rId130"/>
    </p:embeddedFont>
    <p:embeddedFont>
      <p:font typeface="Cambria Math" panose="02040503050406030204" pitchFamily="18" charset="0"/>
      <p:regular r:id="rId131"/>
    </p:embeddedFont>
    <p:embeddedFont>
      <p:font typeface="DM Sans" pitchFamily="2" charset="0"/>
      <p:regular r:id="rId132"/>
      <p:bold r:id="rId133"/>
      <p:italic r:id="rId134"/>
      <p:boldItalic r:id="rId135"/>
    </p:embeddedFont>
    <p:embeddedFont>
      <p:font typeface="Inter" panose="020B0604020202020204" charset="0"/>
      <p:regular r:id="rId136"/>
      <p:bold r:id="rId137"/>
    </p:embeddedFont>
    <p:embeddedFont>
      <p:font typeface="Montserrat" panose="00000500000000000000" pitchFamily="2" charset="-93"/>
      <p:regular r:id="rId138"/>
      <p:bold r:id="rId139"/>
      <p:italic r:id="rId140"/>
      <p:boldItalic r:id="rId141"/>
    </p:embeddedFont>
    <p:embeddedFont>
      <p:font typeface="Nunito" pitchFamily="2" charset="-93"/>
      <p:regular r:id="rId142"/>
      <p:bold r:id="rId143"/>
      <p:italic r:id="rId144"/>
      <p:boldItalic r:id="rId145"/>
    </p:embeddedFont>
    <p:embeddedFont>
      <p:font typeface="Nunito Black" pitchFamily="2" charset="-93"/>
      <p:bold r:id="rId146"/>
      <p:boldItalic r:id="rId147"/>
    </p:embeddedFont>
    <p:embeddedFont>
      <p:font typeface="Nunito Light" pitchFamily="2" charset="-93"/>
      <p:regular r:id="rId148"/>
      <p:italic r:id="rId149"/>
    </p:embeddedFont>
    <p:embeddedFont>
      <p:font typeface="Open Sans" panose="020B0606030504020204" pitchFamily="34" charset="0"/>
      <p:regular r:id="rId150"/>
      <p:bold r:id="rId151"/>
      <p:italic r:id="rId152"/>
      <p:boldItalic r:id="rId153"/>
    </p:embeddedFont>
    <p:embeddedFont>
      <p:font typeface="PT Sans" panose="020B0503020203020204" pitchFamily="34" charset="0"/>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606"/>
    <a:srgbClr val="161514"/>
    <a:srgbClr val="18121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3C92F-B737-4C89-8206-3A7766E517C8}">
  <a:tblStyle styleId="{9583C92F-B737-4C89-8206-3A7766E517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1598" autoAdjust="0"/>
  </p:normalViewPr>
  <p:slideViewPr>
    <p:cSldViewPr snapToGrid="0">
      <p:cViewPr varScale="1">
        <p:scale>
          <a:sx n="106" d="100"/>
          <a:sy n="106" d="100"/>
        </p:scale>
        <p:origin x="638" y="72"/>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38" Type="http://schemas.openxmlformats.org/officeDocument/2006/relationships/font" Target="fonts/font9.fntdata"/><Relationship Id="rId154" Type="http://schemas.openxmlformats.org/officeDocument/2006/relationships/font" Target="fonts/font25.fntdata"/><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144" Type="http://schemas.openxmlformats.org/officeDocument/2006/relationships/font" Target="fonts/font15.fntdata"/><Relationship Id="rId149"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55" Type="http://schemas.openxmlformats.org/officeDocument/2006/relationships/font" Target="fonts/font2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3.fntdata"/><Relationship Id="rId140" Type="http://schemas.openxmlformats.org/officeDocument/2006/relationships/font" Target="fonts/font11.fntdata"/><Relationship Id="rId145" Type="http://schemas.openxmlformats.org/officeDocument/2006/relationships/font" Target="fonts/font16.fntdata"/><Relationship Id="rId153" Type="http://schemas.openxmlformats.org/officeDocument/2006/relationships/font" Target="fonts/font24.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1.fntdata"/><Relationship Id="rId135" Type="http://schemas.openxmlformats.org/officeDocument/2006/relationships/font" Target="fonts/font6.fntdata"/><Relationship Id="rId143" Type="http://schemas.openxmlformats.org/officeDocument/2006/relationships/font" Target="fonts/font14.fntdata"/><Relationship Id="rId148" Type="http://schemas.openxmlformats.org/officeDocument/2006/relationships/font" Target="fonts/font19.fntdata"/><Relationship Id="rId151" Type="http://schemas.openxmlformats.org/officeDocument/2006/relationships/font" Target="fonts/font22.fntdata"/><Relationship Id="rId156"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157" Type="http://schemas.openxmlformats.org/officeDocument/2006/relationships/font" Target="fonts/font2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15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B483C-42F7-801A-5C88-259490E76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243AAA28-94C0-6BBC-73D3-06846E2FD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A8FF55-0D64-498D-BD40-86B00E7547FA}" type="datetimeFigureOut">
              <a:rPr lang="vi-VN" smtClean="0"/>
              <a:t>30/12/2023</a:t>
            </a:fld>
            <a:endParaRPr lang="vi-VN"/>
          </a:p>
        </p:txBody>
      </p:sp>
      <p:sp>
        <p:nvSpPr>
          <p:cNvPr id="4" name="Footer Placeholder 3">
            <a:extLst>
              <a:ext uri="{FF2B5EF4-FFF2-40B4-BE49-F238E27FC236}">
                <a16:creationId xmlns:a16="http://schemas.microsoft.com/office/drawing/2014/main" id="{346A32FF-F24B-DA3A-E484-F0725A1D4F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EC23FECC-DC70-5AFC-23CE-D1149ED38A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53C882-336F-43F6-8901-17AC8A9225AC}" type="slidenum">
              <a:rPr lang="vi-VN" smtClean="0"/>
              <a:t>‹#›</a:t>
            </a:fld>
            <a:endParaRPr lang="vi-VN"/>
          </a:p>
        </p:txBody>
      </p:sp>
    </p:spTree>
    <p:extLst>
      <p:ext uri="{BB962C8B-B14F-4D97-AF65-F5344CB8AC3E}">
        <p14:creationId xmlns:p14="http://schemas.microsoft.com/office/powerpoint/2010/main" val="5734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110.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269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8233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2361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430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971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046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0107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587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09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712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81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1826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3589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427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5929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67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388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7100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139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52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549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7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136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032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Sửa lỗi sai</a:t>
            </a:r>
            <a:endParaRPr/>
          </a:p>
        </p:txBody>
      </p:sp>
    </p:spTree>
    <p:extLst>
      <p:ext uri="{BB962C8B-B14F-4D97-AF65-F5344CB8AC3E}">
        <p14:creationId xmlns:p14="http://schemas.microsoft.com/office/powerpoint/2010/main" val="19662695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000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301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723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04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6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380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16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4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0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6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019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157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01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83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373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7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36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27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819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284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83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868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45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139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2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05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375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702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83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24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144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398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186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30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575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334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26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347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97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825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5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720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247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245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7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6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309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361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966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08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36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163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89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857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743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9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439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6183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234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864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260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3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708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044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7097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234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7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666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581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382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104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990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783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1236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665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351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24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69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088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0519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6633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0977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9825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9016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999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0289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519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6347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52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userDrawn="1">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itle 1">
            <a:extLst>
              <a:ext uri="{FF2B5EF4-FFF2-40B4-BE49-F238E27FC236}">
                <a16:creationId xmlns:a16="http://schemas.microsoft.com/office/drawing/2014/main" id="{C6AA4EB5-8B18-CF48-BBFA-73902B8F74BF}"/>
              </a:ext>
            </a:extLst>
          </p:cNvPr>
          <p:cNvSpPr>
            <a:spLocks noGrp="1"/>
          </p:cNvSpPr>
          <p:nvPr>
            <p:ph type="title"/>
          </p:nvPr>
        </p:nvSpPr>
        <p:spPr/>
        <p:txBody>
          <a:bodyPr/>
          <a:lstStyle/>
          <a:p>
            <a:r>
              <a:rPr lang="en-US"/>
              <a:t>Click to edit Master title style</a:t>
            </a:r>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9"/>
        <p:cNvGrpSpPr/>
        <p:nvPr/>
      </p:nvGrpSpPr>
      <p:grpSpPr>
        <a:xfrm>
          <a:off x="0" y="0"/>
          <a:ext cx="0" cy="0"/>
          <a:chOff x="0" y="0"/>
          <a:chExt cx="0" cy="0"/>
        </a:xfrm>
      </p:grpSpPr>
      <p:grpSp>
        <p:nvGrpSpPr>
          <p:cNvPr id="320" name="Google Shape;320;p27"/>
          <p:cNvGrpSpPr/>
          <p:nvPr/>
        </p:nvGrpSpPr>
        <p:grpSpPr>
          <a:xfrm>
            <a:off x="281250" y="281700"/>
            <a:ext cx="8581500" cy="4580100"/>
            <a:chOff x="281250" y="281700"/>
            <a:chExt cx="8581500" cy="4580100"/>
          </a:xfrm>
        </p:grpSpPr>
        <p:sp>
          <p:nvSpPr>
            <p:cNvPr id="321" name="Google Shape;321;p2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7"/>
            <p:cNvGrpSpPr/>
            <p:nvPr/>
          </p:nvGrpSpPr>
          <p:grpSpPr>
            <a:xfrm>
              <a:off x="517475" y="382105"/>
              <a:ext cx="400500" cy="95700"/>
              <a:chOff x="517475" y="395577"/>
              <a:chExt cx="400500" cy="95700"/>
            </a:xfrm>
          </p:grpSpPr>
          <p:sp>
            <p:nvSpPr>
              <p:cNvPr id="323" name="Google Shape;323;p2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328" name="Google Shape;328;p27"/>
          <p:cNvSpPr txBox="1">
            <a:spLocks noGrp="1"/>
          </p:cNvSpPr>
          <p:nvPr>
            <p:ph type="title"/>
          </p:nvPr>
        </p:nvSpPr>
        <p:spPr>
          <a:xfrm>
            <a:off x="4571998" y="609989"/>
            <a:ext cx="38589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7"/>
          <p:cNvSpPr txBox="1">
            <a:spLocks noGrp="1"/>
          </p:cNvSpPr>
          <p:nvPr>
            <p:ph type="subTitle" idx="1"/>
          </p:nvPr>
        </p:nvSpPr>
        <p:spPr>
          <a:xfrm>
            <a:off x="4572000" y="1718261"/>
            <a:ext cx="38589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7"/>
          <p:cNvSpPr txBox="1"/>
          <p:nvPr/>
        </p:nvSpPr>
        <p:spPr>
          <a:xfrm>
            <a:off x="4572000" y="3459550"/>
            <a:ext cx="3858900" cy="78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lang="en" sz="1200" b="1" u="sng">
                <a:solidFill>
                  <a:schemeClr val="hlink"/>
                </a:solidFill>
                <a:latin typeface="Inter"/>
                <a:ea typeface="Inter"/>
                <a:cs typeface="Inter"/>
                <a:sym typeface="Inter"/>
                <a:hlinkClick r:id="rId2"/>
              </a:rPr>
              <a:t>Slidesgo</a:t>
            </a:r>
            <a:r>
              <a:rPr lang="en" sz="1200" b="1">
                <a:solidFill>
                  <a:schemeClr val="dk1"/>
                </a:solidFill>
                <a:latin typeface="Inter"/>
                <a:ea typeface="Inter"/>
                <a:cs typeface="Inter"/>
                <a:sym typeface="Inter"/>
              </a:rPr>
              <a:t>,</a:t>
            </a:r>
            <a:r>
              <a:rPr lang="en" sz="1200">
                <a:solidFill>
                  <a:schemeClr val="dk1"/>
                </a:solidFill>
                <a:latin typeface="Inter"/>
                <a:ea typeface="Inter"/>
                <a:cs typeface="Inter"/>
                <a:sym typeface="Inter"/>
              </a:rPr>
              <a:t> and includes icons by </a:t>
            </a:r>
            <a:r>
              <a:rPr lang="en" sz="12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dk1"/>
                </a:solidFill>
                <a:latin typeface="Inter"/>
                <a:ea typeface="Inter"/>
                <a:cs typeface="Inter"/>
                <a:sym typeface="Inter"/>
              </a:rPr>
              <a:t>, and infographics &amp; images by </a:t>
            </a:r>
            <a:r>
              <a:rPr lang="en" sz="12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Inter"/>
                <a:ea typeface="Inter"/>
                <a:cs typeface="Inter"/>
                <a:sym typeface="Inter"/>
              </a:rPr>
              <a:t> </a:t>
            </a:r>
            <a:endParaRPr sz="1200" b="1" u="sng">
              <a:solidFill>
                <a:schemeClr val="dk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6" r:id="rId8"/>
    <p:sldLayoutId id="2147483673"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106.xml"/><Relationship Id="rId4" Type="http://schemas.openxmlformats.org/officeDocument/2006/relationships/slide" Target="slide10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hyperlink" Target="https://medium.com/@Hollyzhou/data-structure-the-big-o-notation-e3e2405bb8eb"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geeksforgeeks.org/red-black-tree-vs-avl-tree/?ref=lbp"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115.xml"/><Relationship Id="rId7" Type="http://schemas.openxmlformats.org/officeDocument/2006/relationships/slide" Target="slide118.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6.xml"/><Relationship Id="rId4" Type="http://schemas.openxmlformats.org/officeDocument/2006/relationships/slide" Target="slide1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1.xml"/><Relationship Id="rId1" Type="http://schemas.openxmlformats.org/officeDocument/2006/relationships/slideLayout" Target="../slideLayouts/slideLayout8.xml"/><Relationship Id="rId5" Type="http://schemas.openxmlformats.org/officeDocument/2006/relationships/hyperlink" Target="https://www.javatpoint.com/how-treeset-works-internally-in-java" TargetMode="External"/><Relationship Id="rId4" Type="http://schemas.openxmlformats.org/officeDocument/2006/relationships/hyperlink" Target="https://www.javatpoint.com/how-treemap-works-internally-in-java"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hyperlink" Target="https://www.javatpoint.com/how-treeset-works-internally-in-java"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hyperlink" Target="https://www.baeldung.com/java-hashmap-advanced"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en.cppreference.com/w/cpp/container/set"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hyperlink" Target="https://en.wikipedia.org/wiki/Completely_Fair_Scheduler#History"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8" Type="http://schemas.openxmlformats.org/officeDocument/2006/relationships/hyperlink" Target="https://www.baeldung.com/cs/red-black-trees-applications" TargetMode="External"/><Relationship Id="rId13" Type="http://schemas.openxmlformats.org/officeDocument/2006/relationships/hyperlink" Target="https://en.cppreference.com/w/cpp/container/set" TargetMode="External"/><Relationship Id="rId3" Type="http://schemas.openxmlformats.org/officeDocument/2006/relationships/hyperlink" Target="https://slidesgo.com/" TargetMode="External"/><Relationship Id="rId7" Type="http://schemas.openxmlformats.org/officeDocument/2006/relationships/hyperlink" Target="https://dahlan.unimal.ac.id/files/ebooks/2009%20Introduction%20to%20Algorithms%20Third%20Ed.pdf" TargetMode="External"/><Relationship Id="rId12" Type="http://schemas.openxmlformats.org/officeDocument/2006/relationships/hyperlink" Target="https://medium.com/@basecs101/internal-working-of-hashmap-in-java-latest-updated-4c2708f76d2c#:~:text=Internally%20HashMap%20uses%20a%20hashCode,entries%20(nodes)%20are%20stored." TargetMode="External"/><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hyperlink" Target="https://www.geeksforgeeks.org/applications-advantages-and-disadvantages-of-red-black-tree/?ref=lbp" TargetMode="External"/><Relationship Id="rId11" Type="http://schemas.openxmlformats.org/officeDocument/2006/relationships/hyperlink" Target="https://www.baeldung.com/java-hashmap-advanced" TargetMode="External"/><Relationship Id="rId5" Type="http://schemas.openxmlformats.org/officeDocument/2006/relationships/hyperlink" Target="https://www.geeksforgeeks.org/introduction-to-red-black-tree/?ref=lbp" TargetMode="External"/><Relationship Id="rId10" Type="http://schemas.openxmlformats.org/officeDocument/2006/relationships/hyperlink" Target="https://www.javatpoint.com/how-treemap-works-internally-in-java" TargetMode="External"/><Relationship Id="rId4" Type="http://schemas.openxmlformats.org/officeDocument/2006/relationships/hyperlink" Target="https://en.wikipedia.org/wiki/Red%E2%80%93black_tree#Terminology" TargetMode="External"/><Relationship Id="rId9" Type="http://schemas.openxmlformats.org/officeDocument/2006/relationships/hyperlink" Target="https://www.javatpoint.com/how-treeset-works-internally-in-java" TargetMode="External"/><Relationship Id="rId14" Type="http://schemas.openxmlformats.org/officeDocument/2006/relationships/hyperlink" Target="https://en.wikipedia.org/wiki/Left-leaning_red%E2%80%93black_tree#:~:text=A%20left%2Dleaning%20red%E2%80%93black,to%20be%20easier%20to%20implement." TargetMode="External"/></Relationships>
</file>

<file path=ppt/slides/_rels/slide124.xml.rels><?xml version="1.0" encoding="UTF-8" standalone="yes"?>
<Relationships xmlns="http://schemas.openxmlformats.org/package/2006/relationships"><Relationship Id="rId8" Type="http://schemas.openxmlformats.org/officeDocument/2006/relationships/hyperlink" Target="https://www.cs.usfca.edu/~galles/visualization/RedBlack.html" TargetMode="External"/><Relationship Id="rId3" Type="http://schemas.openxmlformats.org/officeDocument/2006/relationships/hyperlink" Target="https://www.geeksforgeeks.org/left-leaning-red-black-tree-insertion/" TargetMode="External"/><Relationship Id="rId7" Type="http://schemas.openxmlformats.org/officeDocument/2006/relationships/hyperlink" Target="https://www.youtube.com/watch?v=iw8N1_keEWA&amp;list=PL9xmBV_5YoZNqDI8qfOZgzbqahCUmUEin&amp;index=6" TargetMode="External"/><Relationship Id="rId2" Type="http://schemas.openxmlformats.org/officeDocument/2006/relationships/notesSlide" Target="../notesSlides/notesSlide124.xml"/><Relationship Id="rId1" Type="http://schemas.openxmlformats.org/officeDocument/2006/relationships/slideLayout" Target="../slideLayouts/slideLayout3.xml"/><Relationship Id="rId6" Type="http://schemas.openxmlformats.org/officeDocument/2006/relationships/hyperlink" Target="https://www.youtube.com/watch?v=lU99loSvD8s&amp;list=PL9xmBV_5YoZNqDI8qfOZgzbqahCUmUEin&amp;index=5" TargetMode="External"/><Relationship Id="rId5" Type="http://schemas.openxmlformats.org/officeDocument/2006/relationships/hyperlink" Target="https://www.youtube.com/watch?v=A3JZinzkMpk&amp;list=PL9xmBV_5YoZNqDI8qfOZgzbqahCUmUEin&amp;index=4" TargetMode="External"/><Relationship Id="rId4" Type="http://schemas.openxmlformats.org/officeDocument/2006/relationships/hyperlink" Target="https://www.youtube.com/watch?v=5IBxA-bZZH8&amp;list=PL9xmBV_5YoZNqDI8qfOZgzbqahCUmUEin&amp;index=3"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iphuocloi01/CS523.O1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51.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hyperlink" Target="https://dahlan.unimal.ac.id/files/ebooks/2009%20Introduction%20to%20Algorithms%20Third%20Ed.pdf"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4405" y="2216434"/>
            <a:ext cx="8024349" cy="9400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t>Chủ đề: Red-Black Tree</a:t>
            </a:r>
            <a:endParaRPr sz="48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6" name="Google Shape;536;p33">
            <a:extLst>
              <a:ext uri="{FF2B5EF4-FFF2-40B4-BE49-F238E27FC236}">
                <a16:creationId xmlns:a16="http://schemas.microsoft.com/office/drawing/2014/main" id="{76C8EBD8-94EB-759F-654D-EB1043872F7A}"/>
              </a:ext>
            </a:extLst>
          </p:cNvPr>
          <p:cNvSpPr txBox="1">
            <a:spLocks/>
          </p:cNvSpPr>
          <p:nvPr/>
        </p:nvSpPr>
        <p:spPr>
          <a:xfrm>
            <a:off x="2988671" y="1182918"/>
            <a:ext cx="3294365"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BÁO CÁO ĐỒ ÁN CỦA NHÓM 14</a:t>
            </a: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2988668" y="4174684"/>
            <a:ext cx="315582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GVHD: ThS. Nguyễn Thanh Sơn</a:t>
            </a:r>
          </a:p>
        </p:txBody>
      </p:sp>
      <p:pic>
        <p:nvPicPr>
          <p:cNvPr id="3" name="Picture 2" descr="A blue logo with a planet and a satellite&#10;&#10;Description automatically generated">
            <a:extLst>
              <a:ext uri="{FF2B5EF4-FFF2-40B4-BE49-F238E27FC236}">
                <a16:creationId xmlns:a16="http://schemas.microsoft.com/office/drawing/2014/main" id="{1B09C201-7845-2205-F011-878C2151AE4A}"/>
              </a:ext>
            </a:extLst>
          </p:cNvPr>
          <p:cNvPicPr>
            <a:picLocks noChangeAspect="1"/>
          </p:cNvPicPr>
          <p:nvPr/>
        </p:nvPicPr>
        <p:blipFill rotWithShape="1">
          <a:blip r:embed="rId3"/>
          <a:srcRect l="21888" t="22997" r="24042" b="23000"/>
          <a:stretch/>
        </p:blipFill>
        <p:spPr>
          <a:xfrm>
            <a:off x="559825" y="722398"/>
            <a:ext cx="1287194" cy="964540"/>
          </a:xfrm>
          <a:prstGeom prst="rect">
            <a:avLst/>
          </a:prstGeom>
          <a:ln>
            <a:noFill/>
          </a:ln>
          <a:effectLst>
            <a:outerShdw blurRad="292100" dist="139700" dir="2700000" algn="tl" rotWithShape="0">
              <a:srgbClr val="333333">
                <a:alpha val="65000"/>
              </a:srgbClr>
            </a:outerShdw>
          </a:effectLst>
        </p:spPr>
      </p:pic>
      <p:pic>
        <p:nvPicPr>
          <p:cNvPr id="9" name="Picture 8" descr="A blue circle with white text and a light bulb&#10;&#10;Description automatically generated">
            <a:extLst>
              <a:ext uri="{FF2B5EF4-FFF2-40B4-BE49-F238E27FC236}">
                <a16:creationId xmlns:a16="http://schemas.microsoft.com/office/drawing/2014/main" id="{12CA9FB7-665B-BAB0-56CF-D0D7B54D6562}"/>
              </a:ext>
            </a:extLst>
          </p:cNvPr>
          <p:cNvPicPr>
            <a:picLocks noChangeAspect="1"/>
          </p:cNvPicPr>
          <p:nvPr/>
        </p:nvPicPr>
        <p:blipFill>
          <a:blip r:embed="rId4"/>
          <a:stretch>
            <a:fillRect/>
          </a:stretch>
        </p:blipFill>
        <p:spPr>
          <a:xfrm>
            <a:off x="7595755" y="698519"/>
            <a:ext cx="988419" cy="988419"/>
          </a:xfrm>
          <a:prstGeom prst="rect">
            <a:avLst/>
          </a:prstGeom>
          <a:ln>
            <a:noFill/>
          </a:ln>
          <a:effectLst>
            <a:outerShdw blurRad="292100" dist="139700" dir="2700000" algn="tl" rotWithShape="0">
              <a:srgbClr val="333333">
                <a:alpha val="65000"/>
              </a:srgbClr>
            </a:outerShdw>
          </a:effectLst>
        </p:spPr>
      </p:pic>
      <p:sp>
        <p:nvSpPr>
          <p:cNvPr id="10" name="Google Shape;536;p33">
            <a:extLst>
              <a:ext uri="{FF2B5EF4-FFF2-40B4-BE49-F238E27FC236}">
                <a16:creationId xmlns:a16="http://schemas.microsoft.com/office/drawing/2014/main" id="{44AA84B8-F04D-81C1-F34D-1B022CB996DC}"/>
              </a:ext>
            </a:extLst>
          </p:cNvPr>
          <p:cNvSpPr txBox="1">
            <a:spLocks/>
          </p:cNvSpPr>
          <p:nvPr/>
        </p:nvSpPr>
        <p:spPr>
          <a:xfrm>
            <a:off x="3229789" y="3060992"/>
            <a:ext cx="2673578"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Ngày báo cáo: 16/12/2023</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868" name="Google Shape;868;p37"/>
          <p:cNvSpPr txBox="1">
            <a:spLocks noGrp="1"/>
          </p:cNvSpPr>
          <p:nvPr>
            <p:ph type="subTitle" idx="1"/>
          </p:nvPr>
        </p:nvSpPr>
        <p:spPr>
          <a:xfrm>
            <a:off x="457200" y="1814602"/>
            <a:ext cx="4492495" cy="210969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Là cây BST có cơ chế tự động giữ chiều cao của cây nhỏ hơn một ngưỡng nào đó khi có thao tác thêm hoặc xóa.</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Mục đích: Phòng chống chiều cao cây tăng dẫn đến cây suy biến thành Linked List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4" name="Picture 3" descr="A black background with white circles&#10;&#10;Description automatically generated">
            <a:extLst>
              <a:ext uri="{FF2B5EF4-FFF2-40B4-BE49-F238E27FC236}">
                <a16:creationId xmlns:a16="http://schemas.microsoft.com/office/drawing/2014/main" id="{5C6C895B-83A7-C4F8-76E9-C0F3E1095114}"/>
              </a:ext>
            </a:extLst>
          </p:cNvPr>
          <p:cNvPicPr>
            <a:picLocks noChangeAspect="1"/>
          </p:cNvPicPr>
          <p:nvPr/>
        </p:nvPicPr>
        <p:blipFill>
          <a:blip r:embed="rId3"/>
          <a:stretch>
            <a:fillRect/>
          </a:stretch>
        </p:blipFill>
        <p:spPr>
          <a:xfrm>
            <a:off x="4949695" y="974821"/>
            <a:ext cx="4050197" cy="4099590"/>
          </a:xfrm>
          <a:prstGeom prst="rect">
            <a:avLst/>
          </a:prstGeom>
        </p:spPr>
      </p:pic>
      <p:sp>
        <p:nvSpPr>
          <p:cNvPr id="5" name="TextBox 4">
            <a:extLst>
              <a:ext uri="{FF2B5EF4-FFF2-40B4-BE49-F238E27FC236}">
                <a16:creationId xmlns:a16="http://schemas.microsoft.com/office/drawing/2014/main" id="{A06D8B02-30E2-E303-A62A-36C1E60DCE96}"/>
              </a:ext>
            </a:extLst>
          </p:cNvPr>
          <p:cNvSpPr txBox="1"/>
          <p:nvPr/>
        </p:nvSpPr>
        <p:spPr>
          <a:xfrm>
            <a:off x="7828819" y="313172"/>
            <a:ext cx="676656" cy="246221"/>
          </a:xfrm>
          <a:prstGeom prst="rect">
            <a:avLst/>
          </a:prstGeom>
          <a:noFill/>
        </p:spPr>
        <p:txBody>
          <a:bodyPr wrap="square" rtlCol="0">
            <a:spAutoFit/>
          </a:bodyPr>
          <a:lstStyle/>
          <a:p>
            <a:r>
              <a:rPr lang="vi-VN" sz="1000" b="1">
                <a:latin typeface="Nunito" pitchFamily="2" charset="-93"/>
              </a:rPr>
              <a:t>Page 10</a:t>
            </a:r>
          </a:p>
        </p:txBody>
      </p:sp>
    </p:spTree>
    <p:extLst>
      <p:ext uri="{BB962C8B-B14F-4D97-AF65-F5344CB8AC3E}">
        <p14:creationId xmlns:p14="http://schemas.microsoft.com/office/powerpoint/2010/main" val="306131797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18500" y="2043651"/>
            <a:ext cx="4740900"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ƯU ĐIỂM - </a:t>
            </a:r>
            <a:br>
              <a:rPr lang="vi-VN"/>
            </a:br>
            <a:r>
              <a:rPr lang="vi-VN"/>
              <a:t>NHƯỢC ĐIỂM</a:t>
            </a:r>
            <a:endParaRPr/>
          </a:p>
        </p:txBody>
      </p:sp>
      <p:sp>
        <p:nvSpPr>
          <p:cNvPr id="757" name="Google Shape;757;p36"/>
          <p:cNvSpPr txBox="1">
            <a:spLocks noGrp="1"/>
          </p:cNvSpPr>
          <p:nvPr>
            <p:ph type="subTitle" idx="1"/>
          </p:nvPr>
        </p:nvSpPr>
        <p:spPr>
          <a:xfrm>
            <a:off x="418500" y="4121826"/>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So sánh giữa Red-Black Tree với CTDL khác và nêu ưu điểm – nhược điểm của CTDL</a:t>
            </a:r>
            <a:endParaRPr>
              <a:latin typeface="Nunito" pitchFamily="2" charset="-93"/>
            </a:endParaRPr>
          </a:p>
        </p:txBody>
      </p:sp>
      <p:sp>
        <p:nvSpPr>
          <p:cNvPr id="758" name="Google Shape;758;p36"/>
          <p:cNvSpPr txBox="1">
            <a:spLocks noGrp="1"/>
          </p:cNvSpPr>
          <p:nvPr>
            <p:ph type="title" idx="2"/>
          </p:nvPr>
        </p:nvSpPr>
        <p:spPr>
          <a:xfrm>
            <a:off x="418500" y="104197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4</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847384A4-ADD6-F34B-C5D9-D066C095157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Google Shape;536;p33">
            <a:extLst>
              <a:ext uri="{FF2B5EF4-FFF2-40B4-BE49-F238E27FC236}">
                <a16:creationId xmlns:a16="http://schemas.microsoft.com/office/drawing/2014/main" id="{1E7D7E9A-165B-DC95-A3B3-E3090D150387}"/>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6" name="TextBox 5">
            <a:extLst>
              <a:ext uri="{FF2B5EF4-FFF2-40B4-BE49-F238E27FC236}">
                <a16:creationId xmlns:a16="http://schemas.microsoft.com/office/drawing/2014/main" id="{4CFC5A56-A467-7D2D-5322-44C56760FAFE}"/>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100</a:t>
            </a:r>
          </a:p>
        </p:txBody>
      </p:sp>
    </p:spTree>
    <p:extLst>
      <p:ext uri="{BB962C8B-B14F-4D97-AF65-F5344CB8AC3E}">
        <p14:creationId xmlns:p14="http://schemas.microsoft.com/office/powerpoint/2010/main" val="2373048296"/>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8" y="215950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So sánh AVL Tree và Red-Black Tree</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4.1</a:t>
            </a:r>
            <a:endParaRPr sz="2500"/>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60798" y="1364516"/>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en-US" sz="2500" u="sng"/>
              <a:t>Tại sao lại dùng CTDL Red-Black Tree?</a:t>
            </a:r>
            <a:endParaRPr lang="vi-VN" sz="2500" u="sng"/>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ƯU ĐIỂM – NHƯỢC ĐIỂM</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Ưu điểm</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Nhược điểm</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4.4</a:t>
            </a:r>
            <a:endParaRPr lang="en" sz="2500"/>
          </a:p>
        </p:txBody>
      </p:sp>
      <p:sp>
        <p:nvSpPr>
          <p:cNvPr id="14" name="TextBox 13">
            <a:extLst>
              <a:ext uri="{FF2B5EF4-FFF2-40B4-BE49-F238E27FC236}">
                <a16:creationId xmlns:a16="http://schemas.microsoft.com/office/drawing/2014/main" id="{FDAB30E6-2F4F-D08D-4C83-5E0EFB82B5E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101</a:t>
            </a:r>
          </a:p>
        </p:txBody>
      </p:sp>
    </p:spTree>
    <p:extLst>
      <p:ext uri="{BB962C8B-B14F-4D97-AF65-F5344CB8AC3E}">
        <p14:creationId xmlns:p14="http://schemas.microsoft.com/office/powerpoint/2010/main" val="319679676"/>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494396" y="1842863"/>
            <a:ext cx="4060965" cy="199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4E86C-734B-F5C4-EE52-187FC7276F75}"/>
              </a:ext>
            </a:extLst>
          </p:cNvPr>
          <p:cNvPicPr>
            <a:picLocks noChangeAspect="1"/>
          </p:cNvPicPr>
          <p:nvPr/>
        </p:nvPicPr>
        <p:blipFill rotWithShape="1">
          <a:blip r:embed="rId4"/>
          <a:srcRect l="5698" t="2386" r="5698" b="4319"/>
          <a:stretch/>
        </p:blipFill>
        <p:spPr>
          <a:xfrm>
            <a:off x="777095" y="1726804"/>
            <a:ext cx="3096138" cy="222972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B940BDF-2038-2CC8-FE1E-03821771F89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102</a:t>
            </a:r>
          </a:p>
        </p:txBody>
      </p:sp>
    </p:spTree>
    <p:extLst>
      <p:ext uri="{BB962C8B-B14F-4D97-AF65-F5344CB8AC3E}">
        <p14:creationId xmlns:p14="http://schemas.microsoft.com/office/powerpoint/2010/main" val="62915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3" name="Table 2">
            <a:extLst>
              <a:ext uri="{FF2B5EF4-FFF2-40B4-BE49-F238E27FC236}">
                <a16:creationId xmlns:a16="http://schemas.microsoft.com/office/drawing/2014/main" id="{69C0A7F4-EA59-1500-6240-D582F74E067F}"/>
              </a:ext>
            </a:extLst>
          </p:cNvPr>
          <p:cNvGraphicFramePr>
            <a:graphicFrameLocks noGrp="1"/>
          </p:cNvGraphicFramePr>
          <p:nvPr>
            <p:extLst>
              <p:ext uri="{D42A27DB-BD31-4B8C-83A1-F6EECF244321}">
                <p14:modId xmlns:p14="http://schemas.microsoft.com/office/powerpoint/2010/main" val="2086802814"/>
              </p:ext>
            </p:extLst>
          </p:nvPr>
        </p:nvGraphicFramePr>
        <p:xfrm>
          <a:off x="2431953" y="1760220"/>
          <a:ext cx="4570828" cy="1912442"/>
        </p:xfrm>
        <a:graphic>
          <a:graphicData uri="http://schemas.openxmlformats.org/drawingml/2006/table">
            <a:tbl>
              <a:tblPr firstRow="1" bandRow="1">
                <a:tableStyleId>{E8034E78-7F5D-4C2E-B375-FC64B27BC917}</a:tableStyleId>
              </a:tblPr>
              <a:tblGrid>
                <a:gridCol w="1888587">
                  <a:extLst>
                    <a:ext uri="{9D8B030D-6E8A-4147-A177-3AD203B41FA5}">
                      <a16:colId xmlns:a16="http://schemas.microsoft.com/office/drawing/2014/main" val="819591120"/>
                    </a:ext>
                  </a:extLst>
                </a:gridCol>
                <a:gridCol w="2682241">
                  <a:extLst>
                    <a:ext uri="{9D8B030D-6E8A-4147-A177-3AD203B41FA5}">
                      <a16:colId xmlns:a16="http://schemas.microsoft.com/office/drawing/2014/main" val="454932800"/>
                    </a:ext>
                  </a:extLst>
                </a:gridCol>
              </a:tblGrid>
              <a:tr h="392341">
                <a:tc>
                  <a:txBody>
                    <a:bodyPr/>
                    <a:lstStyle/>
                    <a:p>
                      <a:pPr algn="ctr"/>
                      <a:r>
                        <a:rPr lang="vi-VN">
                          <a:latin typeface="Nunito" pitchFamily="2" charset="-93"/>
                        </a:rPr>
                        <a:t>Operator /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0199503"/>
                  </a:ext>
                </a:extLst>
              </a:tr>
              <a:tr h="392341">
                <a:tc>
                  <a:txBody>
                    <a:bodyPr/>
                    <a:lstStyle/>
                    <a:p>
                      <a:pPr algn="ctr"/>
                      <a:r>
                        <a:rPr lang="vi-VN">
                          <a:solidFill>
                            <a:schemeClr val="bg1">
                              <a:lumMod val="10000"/>
                            </a:schemeClr>
                          </a:solidFill>
                          <a:latin typeface="Nunito" pitchFamily="2" charset="-93"/>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343078">
                <a:tc>
                  <a:txBody>
                    <a:bodyPr/>
                    <a:lstStyle/>
                    <a:p>
                      <a:pPr algn="ctr"/>
                      <a:r>
                        <a:rPr lang="vi-VN">
                          <a:solidFill>
                            <a:schemeClr val="bg1">
                              <a:lumMod val="10000"/>
                            </a:schemeClr>
                          </a:solidFill>
                          <a:latin typeface="Nunito" pitchFamily="2" charset="-93"/>
                        </a:rPr>
                        <a:t>Insert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392341">
                <a:tc>
                  <a:txBody>
                    <a:bodyPr/>
                    <a:lstStyle/>
                    <a:p>
                      <a:pPr algn="ctr"/>
                      <a:r>
                        <a:rPr lang="vi-VN">
                          <a:solidFill>
                            <a:schemeClr val="bg1">
                              <a:lumMod val="10000"/>
                            </a:schemeClr>
                          </a:solidFill>
                          <a:latin typeface="Nunito" pitchFamily="2" charset="-93"/>
                        </a:rPr>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392341">
                <a:tc>
                  <a:txBody>
                    <a:bodyPr/>
                    <a:lstStyle/>
                    <a:p>
                      <a:pPr algn="ctr"/>
                      <a:r>
                        <a:rPr lang="vi-VN">
                          <a:solidFill>
                            <a:schemeClr val="bg1">
                              <a:lumMod val="10000"/>
                            </a:schemeClr>
                          </a:solidFill>
                          <a:latin typeface="Nunito" pitchFamily="2" charset="-93"/>
                        </a:rPr>
                        <a:t>Space 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bl>
          </a:graphicData>
        </a:graphic>
      </p:graphicFrame>
      <p:sp>
        <p:nvSpPr>
          <p:cNvPr id="5" name="TextBox 4">
            <a:extLst>
              <a:ext uri="{FF2B5EF4-FFF2-40B4-BE49-F238E27FC236}">
                <a16:creationId xmlns:a16="http://schemas.microsoft.com/office/drawing/2014/main" id="{3CA9E63E-7BD9-B96E-7119-486F84B067D7}"/>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103</a:t>
            </a:r>
          </a:p>
        </p:txBody>
      </p:sp>
    </p:spTree>
    <p:extLst>
      <p:ext uri="{BB962C8B-B14F-4D97-AF65-F5344CB8AC3E}">
        <p14:creationId xmlns:p14="http://schemas.microsoft.com/office/powerpoint/2010/main" val="30431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4" name="Picture 3" descr="A screenshot of a computer&#10;&#10;Description automatically generated">
            <a:extLst>
              <a:ext uri="{FF2B5EF4-FFF2-40B4-BE49-F238E27FC236}">
                <a16:creationId xmlns:a16="http://schemas.microsoft.com/office/drawing/2014/main" id="{ACCB262F-097E-5D86-7D78-65ED49550924}"/>
              </a:ext>
            </a:extLst>
          </p:cNvPr>
          <p:cNvPicPr>
            <a:picLocks noChangeAspect="1"/>
          </p:cNvPicPr>
          <p:nvPr/>
        </p:nvPicPr>
        <p:blipFill rotWithShape="1">
          <a:blip r:embed="rId3"/>
          <a:srcRect t="8732"/>
          <a:stretch/>
        </p:blipFill>
        <p:spPr>
          <a:xfrm>
            <a:off x="1037780" y="818530"/>
            <a:ext cx="7068439" cy="400266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6E1DF243-2801-EA52-7172-F9700AAF021C}"/>
              </a:ext>
            </a:extLst>
          </p:cNvPr>
          <p:cNvSpPr/>
          <p:nvPr/>
        </p:nvSpPr>
        <p:spPr>
          <a:xfrm>
            <a:off x="2486943" y="568531"/>
            <a:ext cx="4057274"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So sánh độ phức tạp giữa các cấu trúc dữ liệu</a:t>
            </a:r>
          </a:p>
        </p:txBody>
      </p:sp>
      <p:sp>
        <p:nvSpPr>
          <p:cNvPr id="3" name="Google Shape;757;p36">
            <a:extLst>
              <a:ext uri="{FF2B5EF4-FFF2-40B4-BE49-F238E27FC236}">
                <a16:creationId xmlns:a16="http://schemas.microsoft.com/office/drawing/2014/main" id="{CF9D0D99-6515-7C7D-5388-112B4FE01E91}"/>
              </a:ext>
            </a:extLst>
          </p:cNvPr>
          <p:cNvSpPr txBox="1">
            <a:spLocks noGrp="1"/>
          </p:cNvSpPr>
          <p:nvPr>
            <p:ph type="subTitle" idx="1"/>
          </p:nvPr>
        </p:nvSpPr>
        <p:spPr>
          <a:xfrm>
            <a:off x="266100" y="4780749"/>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ảnh: </a:t>
            </a:r>
            <a:r>
              <a:rPr lang="vi-VN" sz="1200">
                <a:latin typeface="Nunito" pitchFamily="2" charset="-93"/>
                <a:hlinkClick r:id="rId4"/>
              </a:rPr>
              <a:t>https://medium.com/@Hollyzhou/data-structure-the-big-o-notation-e3e2405bb8eb</a:t>
            </a:r>
            <a:r>
              <a:rPr lang="vi-VN" sz="1200">
                <a:latin typeface="Nunito" pitchFamily="2" charset="-93"/>
              </a:rPr>
              <a:t> </a:t>
            </a:r>
            <a:endParaRPr sz="1200">
              <a:latin typeface="Nunito" pitchFamily="2" charset="-93"/>
            </a:endParaRPr>
          </a:p>
        </p:txBody>
      </p:sp>
      <p:sp>
        <p:nvSpPr>
          <p:cNvPr id="6" name="TextBox 5">
            <a:extLst>
              <a:ext uri="{FF2B5EF4-FFF2-40B4-BE49-F238E27FC236}">
                <a16:creationId xmlns:a16="http://schemas.microsoft.com/office/drawing/2014/main" id="{3289CF03-0768-C84D-9369-4BABADB4F391}"/>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104</a:t>
            </a:r>
          </a:p>
        </p:txBody>
      </p:sp>
    </p:spTree>
    <p:extLst>
      <p:ext uri="{BB962C8B-B14F-4D97-AF65-F5344CB8AC3E}">
        <p14:creationId xmlns:p14="http://schemas.microsoft.com/office/powerpoint/2010/main" val="42282392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vs. AVL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5" name="Table 4">
            <a:extLst>
              <a:ext uri="{FF2B5EF4-FFF2-40B4-BE49-F238E27FC236}">
                <a16:creationId xmlns:a16="http://schemas.microsoft.com/office/drawing/2014/main" id="{58040CF1-4E8E-40D3-39B6-2998543649D9}"/>
              </a:ext>
            </a:extLst>
          </p:cNvPr>
          <p:cNvGraphicFramePr>
            <a:graphicFrameLocks noGrp="1"/>
          </p:cNvGraphicFramePr>
          <p:nvPr>
            <p:extLst>
              <p:ext uri="{D42A27DB-BD31-4B8C-83A1-F6EECF244321}">
                <p14:modId xmlns:p14="http://schemas.microsoft.com/office/powerpoint/2010/main" val="1397109061"/>
              </p:ext>
            </p:extLst>
          </p:nvPr>
        </p:nvGraphicFramePr>
        <p:xfrm>
          <a:off x="580292" y="1154463"/>
          <a:ext cx="7983416" cy="3535680"/>
        </p:xfrm>
        <a:graphic>
          <a:graphicData uri="http://schemas.openxmlformats.org/drawingml/2006/table">
            <a:tbl>
              <a:tblPr firstRow="1" bandRow="1">
                <a:tableStyleId>{E8034E78-7F5D-4C2E-B375-FC64B27BC917}</a:tableStyleId>
              </a:tblPr>
              <a:tblGrid>
                <a:gridCol w="1351200">
                  <a:extLst>
                    <a:ext uri="{9D8B030D-6E8A-4147-A177-3AD203B41FA5}">
                      <a16:colId xmlns:a16="http://schemas.microsoft.com/office/drawing/2014/main" val="819591120"/>
                    </a:ext>
                  </a:extLst>
                </a:gridCol>
                <a:gridCol w="3329825">
                  <a:extLst>
                    <a:ext uri="{9D8B030D-6E8A-4147-A177-3AD203B41FA5}">
                      <a16:colId xmlns:a16="http://schemas.microsoft.com/office/drawing/2014/main" val="454932800"/>
                    </a:ext>
                  </a:extLst>
                </a:gridCol>
                <a:gridCol w="3302391">
                  <a:extLst>
                    <a:ext uri="{9D8B030D-6E8A-4147-A177-3AD203B41FA5}">
                      <a16:colId xmlns:a16="http://schemas.microsoft.com/office/drawing/2014/main" val="104859004"/>
                    </a:ext>
                  </a:extLst>
                </a:gridCol>
              </a:tblGrid>
              <a:tr h="443364">
                <a:tc>
                  <a:txBody>
                    <a:bodyPr/>
                    <a:lstStyle/>
                    <a:p>
                      <a:pPr algn="ctr"/>
                      <a:r>
                        <a:rPr lang="vi-VN">
                          <a:latin typeface="Nunito" pitchFamily="2" charset="-93"/>
                        </a:rPr>
                        <a:t>Basic Comparisions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Red-Black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AVL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199503"/>
                  </a:ext>
                </a:extLst>
              </a:tr>
              <a:tr h="443364">
                <a:tc>
                  <a:txBody>
                    <a:bodyPr/>
                    <a:lstStyle/>
                    <a:p>
                      <a:r>
                        <a:rPr lang="vi-VN">
                          <a:solidFill>
                            <a:schemeClr val="bg1">
                              <a:lumMod val="10000"/>
                            </a:schemeClr>
                          </a:solidFill>
                          <a:latin typeface="Nunito" pitchFamily="2" charset="-93"/>
                        </a:rPr>
                        <a:t>Thông tin 1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màu đỏ/đen. Biểu diễn bằng 1 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balance factor mang giá trị 1, 0,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443364">
                <a:tc>
                  <a:txBody>
                    <a:bodyPr/>
                    <a:lstStyle/>
                    <a:p>
                      <a:r>
                        <a:rPr lang="vi-VN">
                          <a:solidFill>
                            <a:schemeClr val="bg1">
                              <a:lumMod val="10000"/>
                            </a:schemeClr>
                          </a:solidFill>
                          <a:latin typeface="Nunito" pitchFamily="2" charset="-93"/>
                        </a:rPr>
                        <a:t>Cơ chế cân bằng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Node gốc và Node lá đều màu đen; Không có 2 node đỏ liền kề; Đường đi từ node gốc đến node lá có cùng số node đen.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Chiều cao của cây con bên trái và bên phải không chênh lệch quá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443364">
                <a:tc>
                  <a:txBody>
                    <a:bodyPr/>
                    <a:lstStyle/>
                    <a:p>
                      <a:r>
                        <a:rPr lang="vi-VN">
                          <a:solidFill>
                            <a:schemeClr val="bg1">
                              <a:lumMod val="10000"/>
                            </a:schemeClr>
                          </a:solidFill>
                          <a:latin typeface="Nunito" pitchFamily="2" charset="-93"/>
                        </a:rPr>
                        <a:t>Tìm kiếm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kém hiệu quả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hiệu quả hơn do cơ chế cân bằng của cây cân bằng chặt chẽ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443364">
                <a:tc>
                  <a:txBody>
                    <a:bodyPr/>
                    <a:lstStyle/>
                    <a:p>
                      <a:r>
                        <a:rPr lang="vi-VN">
                          <a:solidFill>
                            <a:schemeClr val="bg1">
                              <a:lumMod val="10000"/>
                            </a:schemeClr>
                          </a:solidFill>
                          <a:latin typeface="Nunito" pitchFamily="2" charset="-93"/>
                        </a:rPr>
                        <a:t>Thêm – Xóa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hiệu quả hơn do số phép xoay cây ít hơn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phức tạp hơn do yêu cầu nhiều phép quay để xoay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r h="443364">
                <a:tc>
                  <a:txBody>
                    <a:bodyPr/>
                    <a:lstStyle/>
                    <a:p>
                      <a:r>
                        <a:rPr lang="vi-VN">
                          <a:solidFill>
                            <a:schemeClr val="bg1">
                              <a:lumMod val="10000"/>
                            </a:schemeClr>
                          </a:solidFill>
                          <a:latin typeface="Nunito" pitchFamily="2" charset="-93"/>
                        </a:rPr>
                        <a:t>Ứng dụng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dùng trong xây dựng các thư viện trong các ngôn ngữ: C++, Java,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sử dụng trong database với yêu cầu truy vấn nhanh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303166"/>
                  </a:ext>
                </a:extLst>
              </a:tr>
            </a:tbl>
          </a:graphicData>
        </a:graphic>
      </p:graphicFrame>
      <p:sp>
        <p:nvSpPr>
          <p:cNvPr id="3" name="Google Shape;757;p36">
            <a:extLst>
              <a:ext uri="{FF2B5EF4-FFF2-40B4-BE49-F238E27FC236}">
                <a16:creationId xmlns:a16="http://schemas.microsoft.com/office/drawing/2014/main" id="{9856BA47-2C29-1601-C854-5A754606C932}"/>
              </a:ext>
            </a:extLst>
          </p:cNvPr>
          <p:cNvSpPr txBox="1">
            <a:spLocks noGrp="1"/>
          </p:cNvSpPr>
          <p:nvPr>
            <p:ph type="subTitle" idx="1"/>
          </p:nvPr>
        </p:nvSpPr>
        <p:spPr>
          <a:xfrm>
            <a:off x="266100" y="4780749"/>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so sánh: </a:t>
            </a:r>
            <a:r>
              <a:rPr lang="vi-VN" sz="1200">
                <a:latin typeface="Nunito" pitchFamily="2" charset="-93"/>
                <a:hlinkClick r:id="rId3"/>
              </a:rPr>
              <a:t>https://www.geeksforgeeks.org/red-black-tree-vs-avl-tree/?ref=lbp</a:t>
            </a:r>
            <a:r>
              <a:rPr lang="vi-VN" sz="1200">
                <a:latin typeface="Nunito" pitchFamily="2" charset="-93"/>
              </a:rPr>
              <a:t>  </a:t>
            </a:r>
            <a:endParaRPr sz="1200">
              <a:latin typeface="Nunito" pitchFamily="2" charset="-93"/>
            </a:endParaRPr>
          </a:p>
        </p:txBody>
      </p:sp>
      <p:sp>
        <p:nvSpPr>
          <p:cNvPr id="4" name="TextBox 3">
            <a:extLst>
              <a:ext uri="{FF2B5EF4-FFF2-40B4-BE49-F238E27FC236}">
                <a16:creationId xmlns:a16="http://schemas.microsoft.com/office/drawing/2014/main" id="{2F8401EB-31A2-8216-2E57-F2AB5BB2B0A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105</a:t>
            </a:r>
          </a:p>
        </p:txBody>
      </p:sp>
    </p:spTree>
    <p:extLst>
      <p:ext uri="{BB962C8B-B14F-4D97-AF65-F5344CB8AC3E}">
        <p14:creationId xmlns:p14="http://schemas.microsoft.com/office/powerpoint/2010/main" val="106428558"/>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ƯU ĐIỂM</a:t>
            </a:r>
            <a:endParaRPr/>
          </a:p>
        </p:txBody>
      </p:sp>
      <p:sp>
        <p:nvSpPr>
          <p:cNvPr id="868" name="Google Shape;868;p37"/>
          <p:cNvSpPr txBox="1">
            <a:spLocks noGrp="1"/>
          </p:cNvSpPr>
          <p:nvPr>
            <p:ph type="subTitle" idx="1"/>
          </p:nvPr>
        </p:nvSpPr>
        <p:spPr>
          <a:xfrm>
            <a:off x="341514" y="1109522"/>
            <a:ext cx="8460971" cy="367349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Đơn giản và dễ hiểu</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Có cơ chế tự cân bằng, từ đó đảm bảo độ phức tạp của thao tác tìm kiếm, thêm, xóa là O(log n) </a:t>
            </a:r>
            <a:r>
              <a:rPr lang="vi-VN">
                <a:latin typeface="Nunito" pitchFamily="2" charset="-93"/>
                <a:sym typeface="Wingdings" panose="05000000000000000000" pitchFamily="2" charset="2"/>
              </a:rPr>
              <a:t> Tối ưu cho thao tác thêm, xóa so với BST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Có thể xử lý dữ liệu có thứ tự, khiến chúng trở thành một lựa chọn linh hoạt cho nhiều loại dữ liệu. Tuy nhiên, phụ thuộc vào mong muốn cụ thể để sử dụng phù hợp.</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Với có hiệu suất hiệu quả và tính linh hoạt, CTDL được áp dụng với nhiều ứng dụng khác nhau như Database Indexing, Memory Management, Network Routing,... </a:t>
            </a:r>
          </a:p>
          <a:p>
            <a:pPr marL="285750" lvl="0" indent="-285750" algn="l" rtl="0">
              <a:lnSpc>
                <a:spcPct val="150000"/>
              </a:lnSpc>
              <a:spcBef>
                <a:spcPts val="0"/>
              </a:spcBef>
              <a:spcAft>
                <a:spcPts val="0"/>
              </a:spcAft>
              <a:buFont typeface="Arial" panose="020B0604020202020204" pitchFamily="34" charset="0"/>
              <a:buChar char="•"/>
            </a:pP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33;p76">
            <a:extLst>
              <a:ext uri="{FF2B5EF4-FFF2-40B4-BE49-F238E27FC236}">
                <a16:creationId xmlns:a16="http://schemas.microsoft.com/office/drawing/2014/main" id="{CCC6825B-2773-E962-64C3-A594974F28C6}"/>
              </a:ext>
            </a:extLst>
          </p:cNvPr>
          <p:cNvGrpSpPr/>
          <p:nvPr/>
        </p:nvGrpSpPr>
        <p:grpSpPr>
          <a:xfrm>
            <a:off x="2965513" y="679613"/>
            <a:ext cx="356196" cy="265631"/>
            <a:chOff x="5216456" y="3725484"/>
            <a:chExt cx="356196" cy="265631"/>
          </a:xfrm>
          <a:solidFill>
            <a:srgbClr val="92D050"/>
          </a:solidFill>
        </p:grpSpPr>
        <p:sp>
          <p:nvSpPr>
            <p:cNvPr id="4" name="Google Shape;10534;p76">
              <a:extLst>
                <a:ext uri="{FF2B5EF4-FFF2-40B4-BE49-F238E27FC236}">
                  <a16:creationId xmlns:a16="http://schemas.microsoft.com/office/drawing/2014/main" id="{FAF4FAE9-07B8-5E96-1107-7A45A89966C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35;p76">
              <a:extLst>
                <a:ext uri="{FF2B5EF4-FFF2-40B4-BE49-F238E27FC236}">
                  <a16:creationId xmlns:a16="http://schemas.microsoft.com/office/drawing/2014/main" id="{0DBC847F-35FC-7A98-2F65-93FA8B5CD3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57;p36">
            <a:extLst>
              <a:ext uri="{FF2B5EF4-FFF2-40B4-BE49-F238E27FC236}">
                <a16:creationId xmlns:a16="http://schemas.microsoft.com/office/drawing/2014/main" id="{6EBF32C8-45CB-FF37-50BB-B4442052AB2E}"/>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3"/>
              </a:rPr>
              <a:t>Applications, Advantages and Disadvantages of Red-Black Tree</a:t>
            </a:r>
            <a:endParaRPr lang="en-US" sz="1200">
              <a:solidFill>
                <a:schemeClr val="dk1"/>
              </a:solidFill>
              <a:latin typeface="Nunito" pitchFamily="2" charset="-93"/>
            </a:endParaRPr>
          </a:p>
        </p:txBody>
      </p:sp>
      <p:sp>
        <p:nvSpPr>
          <p:cNvPr id="7" name="TextBox 6">
            <a:extLst>
              <a:ext uri="{FF2B5EF4-FFF2-40B4-BE49-F238E27FC236}">
                <a16:creationId xmlns:a16="http://schemas.microsoft.com/office/drawing/2014/main" id="{BBED4F00-62F0-E9D1-86AD-42C26717D06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106</a:t>
            </a:r>
          </a:p>
        </p:txBody>
      </p:sp>
    </p:spTree>
    <p:extLst>
      <p:ext uri="{BB962C8B-B14F-4D97-AF65-F5344CB8AC3E}">
        <p14:creationId xmlns:p14="http://schemas.microsoft.com/office/powerpoint/2010/main" val="1663850924"/>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NHƯỢC ĐIỂM</a:t>
            </a:r>
            <a:endParaRPr/>
          </a:p>
        </p:txBody>
      </p:sp>
      <p:sp>
        <p:nvSpPr>
          <p:cNvPr id="868" name="Google Shape;868;p37"/>
          <p:cNvSpPr txBox="1">
            <a:spLocks noGrp="1"/>
          </p:cNvSpPr>
          <p:nvPr>
            <p:ph type="subTitle" idx="1"/>
          </p:nvPr>
        </p:nvSpPr>
        <p:spPr>
          <a:xfrm>
            <a:off x="281354" y="1174652"/>
            <a:ext cx="8588326" cy="363649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Khó triển khai, sử dụng với 1 số edge case, nên nhà lập trình chỉ dùng với các thư viện đã được xây dựng sẵn thay vì tự xây dựng CTDL này.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Chiều cao trung bình của cây dài hơn so với AVL Tree, B-Tree </a:t>
            </a:r>
            <a:r>
              <a:rPr lang="vi-VN">
                <a:latin typeface="Nunito" pitchFamily="2" charset="-93"/>
                <a:sym typeface="Wingdings" panose="05000000000000000000" pitchFamily="2" charset="2"/>
              </a:rPr>
              <a:t> Số lượng node tăng lên sẽ là vấn đề.</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Không phải tối ưu trong 1 số trường hợp dùng đặc thù:</a:t>
            </a:r>
          </a:p>
          <a:p>
            <a:pPr marL="742950" lvl="1" indent="-285750" algn="l">
              <a:lnSpc>
                <a:spcPct val="150000"/>
              </a:lnSpc>
              <a:buFont typeface="Arial" panose="020B0604020202020204" pitchFamily="34" charset="0"/>
              <a:buChar char="•"/>
            </a:pPr>
            <a:r>
              <a:rPr lang="vi-VN">
                <a:latin typeface="Nunito" pitchFamily="2" charset="-93"/>
              </a:rPr>
              <a:t>AVL Tree phù hợp hơn RB Tree với việc tạo cây 1 lần và sau đó chỉ đọc dữ liệu từ cây đó.</a:t>
            </a:r>
          </a:p>
          <a:p>
            <a:pPr marL="742950" lvl="1" indent="-285750" algn="l">
              <a:lnSpc>
                <a:spcPct val="150000"/>
              </a:lnSpc>
              <a:buFont typeface="Arial" panose="020B0604020202020204" pitchFamily="34" charset="0"/>
              <a:buChar char="•"/>
            </a:pPr>
            <a:r>
              <a:rPr lang="vi-VN">
                <a:latin typeface="Nunito" pitchFamily="2" charset="-93"/>
              </a:rPr>
              <a:t>Không phù hợp để tổ chức Hàng đợi, Ngăn xếp,... </a:t>
            </a:r>
          </a:p>
          <a:p>
            <a:pPr marL="742950" lvl="1" indent="-285750" algn="l">
              <a:lnSpc>
                <a:spcPct val="150000"/>
              </a:lnSpc>
              <a:buFont typeface="Arial" panose="020B0604020202020204" pitchFamily="34" charset="0"/>
              <a:buChar char="•"/>
            </a:pPr>
            <a:r>
              <a:rPr lang="vi-VN">
                <a:latin typeface="Nunito" pitchFamily="2" charset="-93"/>
              </a:rPr>
              <a:t>Không phù hợp với dataset lớn</a:t>
            </a:r>
          </a:p>
          <a:p>
            <a:pPr marL="742950" lvl="1" indent="-285750" algn="l">
              <a:lnSpc>
                <a:spcPct val="150000"/>
              </a:lnSpc>
              <a:buFont typeface="Arial" panose="020B0604020202020204" pitchFamily="34" charset="0"/>
              <a:buChar char="•"/>
            </a:pPr>
            <a:r>
              <a:rPr lang="vi-VN">
                <a:latin typeface="Nunito" pitchFamily="2" charset="-93"/>
              </a:rPr>
              <a:t>B-Tree có số lượng cây con khác nhau nên thường được dùng nhiều (so với Red-Black Tree) để lưu trữ dữ liệu trên các đĩa.</a:t>
            </a:r>
          </a:p>
          <a:p>
            <a:pPr marL="742950" lvl="1" indent="-285750" algn="l">
              <a:lnSpc>
                <a:spcPct val="150000"/>
              </a:lnSpc>
              <a:buFont typeface="Arial" panose="020B0604020202020204" pitchFamily="34" charset="0"/>
              <a:buChar char="•"/>
            </a:pPr>
            <a:r>
              <a:rPr lang="vi-VN">
                <a:latin typeface="Nunito" pitchFamily="2" charset="-93"/>
              </a:rPr>
              <a: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85;p76">
            <a:extLst>
              <a:ext uri="{FF2B5EF4-FFF2-40B4-BE49-F238E27FC236}">
                <a16:creationId xmlns:a16="http://schemas.microsoft.com/office/drawing/2014/main" id="{F943A623-2A6B-1A33-9EAF-FE8F60C19A98}"/>
              </a:ext>
            </a:extLst>
          </p:cNvPr>
          <p:cNvGrpSpPr/>
          <p:nvPr/>
        </p:nvGrpSpPr>
        <p:grpSpPr>
          <a:xfrm>
            <a:off x="2486943" y="648196"/>
            <a:ext cx="317645" cy="318757"/>
            <a:chOff x="5779408" y="3699191"/>
            <a:chExt cx="317645" cy="318757"/>
          </a:xfrm>
          <a:solidFill>
            <a:schemeClr val="accent6">
              <a:lumMod val="50000"/>
            </a:schemeClr>
          </a:solidFill>
        </p:grpSpPr>
        <p:sp>
          <p:nvSpPr>
            <p:cNvPr id="4" name="Google Shape;10586;p76">
              <a:extLst>
                <a:ext uri="{FF2B5EF4-FFF2-40B4-BE49-F238E27FC236}">
                  <a16:creationId xmlns:a16="http://schemas.microsoft.com/office/drawing/2014/main" id="{31004366-97BF-DE19-6F53-9224DA3678E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87;p76">
              <a:extLst>
                <a:ext uri="{FF2B5EF4-FFF2-40B4-BE49-F238E27FC236}">
                  <a16:creationId xmlns:a16="http://schemas.microsoft.com/office/drawing/2014/main" id="{44EBE77E-0293-D556-DAC1-4B6B7A0376D1}"/>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757;p36">
            <a:extLst>
              <a:ext uri="{FF2B5EF4-FFF2-40B4-BE49-F238E27FC236}">
                <a16:creationId xmlns:a16="http://schemas.microsoft.com/office/drawing/2014/main" id="{984B669C-99B5-D118-5834-E8EDF5C6EF45}"/>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3"/>
              </a:rPr>
              <a:t>Applications, Advantages and Disadvantages of Red-Black Tree</a:t>
            </a:r>
            <a:endParaRPr lang="en-US" sz="1200">
              <a:solidFill>
                <a:schemeClr val="dk1"/>
              </a:solidFill>
              <a:latin typeface="Nunito" pitchFamily="2" charset="-93"/>
            </a:endParaRPr>
          </a:p>
        </p:txBody>
      </p:sp>
      <p:sp>
        <p:nvSpPr>
          <p:cNvPr id="9" name="TextBox 8">
            <a:extLst>
              <a:ext uri="{FF2B5EF4-FFF2-40B4-BE49-F238E27FC236}">
                <a16:creationId xmlns:a16="http://schemas.microsoft.com/office/drawing/2014/main" id="{4B1272AB-E9EB-B60C-28AC-0757E150449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107</a:t>
            </a:r>
          </a:p>
        </p:txBody>
      </p:sp>
    </p:spTree>
    <p:extLst>
      <p:ext uri="{BB962C8B-B14F-4D97-AF65-F5344CB8AC3E}">
        <p14:creationId xmlns:p14="http://schemas.microsoft.com/office/powerpoint/2010/main" val="902779407"/>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111086"/>
            <a:ext cx="4740900" cy="921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ỨNG DỤNG</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Các ứng dụng của CTDL Red-Black Tree</a:t>
            </a:r>
            <a:endParaRPr>
              <a:latin typeface="Nunito" pitchFamily="2" charset="-93"/>
            </a:endParaRPr>
          </a:p>
        </p:txBody>
      </p:sp>
      <p:sp>
        <p:nvSpPr>
          <p:cNvPr id="758" name="Google Shape;758;p36"/>
          <p:cNvSpPr txBox="1">
            <a:spLocks noGrp="1"/>
          </p:cNvSpPr>
          <p:nvPr>
            <p:ph type="title" idx="2"/>
          </p:nvPr>
        </p:nvSpPr>
        <p:spPr>
          <a:xfrm>
            <a:off x="525688" y="110352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5</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TextBox 4">
            <a:extLst>
              <a:ext uri="{FF2B5EF4-FFF2-40B4-BE49-F238E27FC236}">
                <a16:creationId xmlns:a16="http://schemas.microsoft.com/office/drawing/2014/main" id="{ABF7B385-1E9C-643E-681C-0D6D0F0C8A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108</a:t>
            </a:r>
          </a:p>
        </p:txBody>
      </p:sp>
      <p:sp>
        <p:nvSpPr>
          <p:cNvPr id="4" name="Google Shape;536;p33">
            <a:extLst>
              <a:ext uri="{FF2B5EF4-FFF2-40B4-BE49-F238E27FC236}">
                <a16:creationId xmlns:a16="http://schemas.microsoft.com/office/drawing/2014/main" id="{6E629274-5F61-C5A4-2EC9-3F5688A81E6C}"/>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398195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7" y="2058980"/>
            <a:ext cx="7174831" cy="5696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C++ Library</a:t>
            </a:r>
            <a:endParaRPr sz="2500">
              <a:hlinkClick r:id="rId3" action="ppaction://hlinksldjump"/>
            </a:endParaRPr>
          </a:p>
        </p:txBody>
      </p:sp>
      <p:sp>
        <p:nvSpPr>
          <p:cNvPr id="758" name="Google Shape;758;p36"/>
          <p:cNvSpPr txBox="1">
            <a:spLocks noGrp="1"/>
          </p:cNvSpPr>
          <p:nvPr>
            <p:ph type="title" idx="2"/>
          </p:nvPr>
        </p:nvSpPr>
        <p:spPr>
          <a:xfrm>
            <a:off x="527470" y="1324598"/>
            <a:ext cx="833327" cy="5206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5.1</a:t>
            </a:r>
            <a:endParaRPr sz="2500"/>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42769" y="1289347"/>
            <a:ext cx="7174831" cy="55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en-US" sz="2500" u="sng"/>
              <a:t>Java Collection Frameworks </a:t>
            </a:r>
            <a:endParaRPr lang="vi-VN" sz="2500" u="sng"/>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0" y="1932829"/>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ỨNG DỤNG</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342769" y="2775762"/>
            <a:ext cx="7174831" cy="5696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Linux Kernel</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0" y="2781680"/>
            <a:ext cx="833327" cy="55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342767" y="4067618"/>
            <a:ext cx="7174831" cy="569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Ứng dụng khác</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0" y="3452259"/>
            <a:ext cx="833327" cy="527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5.4</a:t>
            </a:r>
            <a:endParaRPr lang="en" sz="2500"/>
          </a:p>
        </p:txBody>
      </p:sp>
      <p:sp>
        <p:nvSpPr>
          <p:cNvPr id="12" name="Google Shape;756;p36">
            <a:hlinkClick r:id="rId7" action="ppaction://hlinksldjump"/>
            <a:extLst>
              <a:ext uri="{FF2B5EF4-FFF2-40B4-BE49-F238E27FC236}">
                <a16:creationId xmlns:a16="http://schemas.microsoft.com/office/drawing/2014/main" id="{244AA860-D14A-22BE-7E31-D260629219F5}"/>
              </a:ext>
            </a:extLst>
          </p:cNvPr>
          <p:cNvSpPr txBox="1">
            <a:spLocks/>
          </p:cNvSpPr>
          <p:nvPr/>
        </p:nvSpPr>
        <p:spPr>
          <a:xfrm>
            <a:off x="1342768" y="3446341"/>
            <a:ext cx="7174831" cy="5299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Machine Learning</a:t>
            </a:r>
          </a:p>
        </p:txBody>
      </p:sp>
      <p:sp>
        <p:nvSpPr>
          <p:cNvPr id="13" name="Google Shape;758;p36">
            <a:extLst>
              <a:ext uri="{FF2B5EF4-FFF2-40B4-BE49-F238E27FC236}">
                <a16:creationId xmlns:a16="http://schemas.microsoft.com/office/drawing/2014/main" id="{2CEA2272-0339-CAD6-0547-F537630510EA}"/>
              </a:ext>
            </a:extLst>
          </p:cNvPr>
          <p:cNvSpPr txBox="1">
            <a:spLocks/>
          </p:cNvSpPr>
          <p:nvPr/>
        </p:nvSpPr>
        <p:spPr>
          <a:xfrm>
            <a:off x="527470" y="401321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5.5</a:t>
            </a:r>
            <a:endParaRPr lang="en" sz="2500"/>
          </a:p>
        </p:txBody>
      </p:sp>
      <p:sp>
        <p:nvSpPr>
          <p:cNvPr id="14" name="TextBox 13">
            <a:extLst>
              <a:ext uri="{FF2B5EF4-FFF2-40B4-BE49-F238E27FC236}">
                <a16:creationId xmlns:a16="http://schemas.microsoft.com/office/drawing/2014/main" id="{E3D92906-6365-55EE-1A96-ADE3C38E796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109</a:t>
            </a:r>
          </a:p>
        </p:txBody>
      </p:sp>
    </p:spTree>
    <p:extLst>
      <p:ext uri="{BB962C8B-B14F-4D97-AF65-F5344CB8AC3E}">
        <p14:creationId xmlns:p14="http://schemas.microsoft.com/office/powerpoint/2010/main" val="25549983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6" name="Subtitle 5">
            <a:extLst>
              <a:ext uri="{FF2B5EF4-FFF2-40B4-BE49-F238E27FC236}">
                <a16:creationId xmlns:a16="http://schemas.microsoft.com/office/drawing/2014/main" id="{BB12C83A-F810-3A0D-9CEC-CB9506DE5A29}"/>
              </a:ext>
            </a:extLst>
          </p:cNvPr>
          <p:cNvSpPr>
            <a:spLocks noGrp="1"/>
          </p:cNvSpPr>
          <p:nvPr>
            <p:ph type="subTitle" idx="1"/>
          </p:nvPr>
        </p:nvSpPr>
        <p:spPr>
          <a:xfrm>
            <a:off x="976853" y="3698039"/>
            <a:ext cx="1272540" cy="409240"/>
          </a:xfrm>
        </p:spPr>
        <p:txBody>
          <a:bodyPr/>
          <a:lstStyle/>
          <a:p>
            <a:r>
              <a:rPr lang="vi-VN">
                <a:latin typeface="Nunito Black" pitchFamily="2" charset="-93"/>
              </a:rPr>
              <a:t>AVL Tree</a:t>
            </a:r>
          </a:p>
        </p:txBody>
      </p:sp>
      <p:sp>
        <p:nvSpPr>
          <p:cNvPr id="7" name="Subtitle 5">
            <a:extLst>
              <a:ext uri="{FF2B5EF4-FFF2-40B4-BE49-F238E27FC236}">
                <a16:creationId xmlns:a16="http://schemas.microsoft.com/office/drawing/2014/main" id="{F95BA81F-309A-6DFF-D685-11987762FF55}"/>
              </a:ext>
            </a:extLst>
          </p:cNvPr>
          <p:cNvSpPr txBox="1">
            <a:spLocks/>
          </p:cNvSpPr>
          <p:nvPr/>
        </p:nvSpPr>
        <p:spPr>
          <a:xfrm>
            <a:off x="6943804" y="3698039"/>
            <a:ext cx="127254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Treap Tree</a:t>
            </a:r>
          </a:p>
        </p:txBody>
      </p:sp>
      <p:sp>
        <p:nvSpPr>
          <p:cNvPr id="8" name="Subtitle 5">
            <a:extLst>
              <a:ext uri="{FF2B5EF4-FFF2-40B4-BE49-F238E27FC236}">
                <a16:creationId xmlns:a16="http://schemas.microsoft.com/office/drawing/2014/main" id="{3EBFC376-6651-4C47-9205-AB54622621BD}"/>
              </a:ext>
            </a:extLst>
          </p:cNvPr>
          <p:cNvSpPr txBox="1">
            <a:spLocks/>
          </p:cNvSpPr>
          <p:nvPr/>
        </p:nvSpPr>
        <p:spPr>
          <a:xfrm>
            <a:off x="3759561" y="3706194"/>
            <a:ext cx="1654842"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Red-Black Tree</a:t>
            </a:r>
          </a:p>
        </p:txBody>
      </p:sp>
      <p:pic>
        <p:nvPicPr>
          <p:cNvPr id="10" name="Picture 9" descr="A screenshot of a phone&#10;&#10;Description automatically generated">
            <a:extLst>
              <a:ext uri="{FF2B5EF4-FFF2-40B4-BE49-F238E27FC236}">
                <a16:creationId xmlns:a16="http://schemas.microsoft.com/office/drawing/2014/main" id="{CF5312F4-5D27-D897-847D-9D820C7B97E0}"/>
              </a:ext>
            </a:extLst>
          </p:cNvPr>
          <p:cNvPicPr>
            <a:picLocks noChangeAspect="1"/>
          </p:cNvPicPr>
          <p:nvPr/>
        </p:nvPicPr>
        <p:blipFill>
          <a:blip r:embed="rId3"/>
          <a:stretch>
            <a:fillRect/>
          </a:stretch>
        </p:blipFill>
        <p:spPr>
          <a:xfrm>
            <a:off x="6710311" y="1391515"/>
            <a:ext cx="1709561" cy="2098098"/>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064646D4-3C5B-3B42-3751-2415DEE6F973}"/>
              </a:ext>
            </a:extLst>
          </p:cNvPr>
          <p:cNvPicPr>
            <a:picLocks noChangeAspect="1"/>
          </p:cNvPicPr>
          <p:nvPr/>
        </p:nvPicPr>
        <p:blipFill>
          <a:blip r:embed="rId4"/>
          <a:stretch>
            <a:fillRect/>
          </a:stretch>
        </p:blipFill>
        <p:spPr>
          <a:xfrm>
            <a:off x="3175601" y="1487844"/>
            <a:ext cx="2792798" cy="1946704"/>
          </a:xfrm>
          <a:prstGeom prst="rect">
            <a:avLst/>
          </a:prstGeom>
        </p:spPr>
      </p:pic>
      <p:pic>
        <p:nvPicPr>
          <p:cNvPr id="14" name="Picture 13" descr="A diagram of numbers and circles&#10;&#10;Description automatically generated">
            <a:extLst>
              <a:ext uri="{FF2B5EF4-FFF2-40B4-BE49-F238E27FC236}">
                <a16:creationId xmlns:a16="http://schemas.microsoft.com/office/drawing/2014/main" id="{31FE220A-5089-22F8-7B56-A568DDFF2944}"/>
              </a:ext>
            </a:extLst>
          </p:cNvPr>
          <p:cNvPicPr>
            <a:picLocks noChangeAspect="1"/>
          </p:cNvPicPr>
          <p:nvPr/>
        </p:nvPicPr>
        <p:blipFill>
          <a:blip r:embed="rId5"/>
          <a:stretch>
            <a:fillRect/>
          </a:stretch>
        </p:blipFill>
        <p:spPr>
          <a:xfrm>
            <a:off x="352853" y="1441299"/>
            <a:ext cx="2490575" cy="2164773"/>
          </a:xfrm>
          <a:prstGeom prst="rect">
            <a:avLst/>
          </a:prstGeom>
        </p:spPr>
      </p:pic>
      <p:sp>
        <p:nvSpPr>
          <p:cNvPr id="15" name="Subtitle 5">
            <a:extLst>
              <a:ext uri="{FF2B5EF4-FFF2-40B4-BE49-F238E27FC236}">
                <a16:creationId xmlns:a16="http://schemas.microsoft.com/office/drawing/2014/main" id="{03ECFF92-AD74-7F9F-17ED-A83C3AA0119C}"/>
              </a:ext>
            </a:extLst>
          </p:cNvPr>
          <p:cNvSpPr txBox="1">
            <a:spLocks/>
          </p:cNvSpPr>
          <p:nvPr/>
        </p:nvSpPr>
        <p:spPr>
          <a:xfrm>
            <a:off x="352853" y="4228274"/>
            <a:ext cx="849777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a:latin typeface="Nunito" pitchFamily="2" charset="-93"/>
              </a:rPr>
              <a:t>1 số cấu trúc cây khác</a:t>
            </a:r>
            <a:r>
              <a:rPr lang="en-US">
                <a:latin typeface="Nunito" pitchFamily="2" charset="-93"/>
              </a:rPr>
              <a:t>: </a:t>
            </a:r>
            <a:r>
              <a:rPr lang="en-US" b="1">
                <a:latin typeface="Nunito" pitchFamily="2" charset="-93"/>
              </a:rPr>
              <a:t>AA tree, Scapegoat tree, Splay tree, Tango tree, Weight-balanced tree</a:t>
            </a:r>
            <a:r>
              <a:rPr lang="vi-VN" b="1">
                <a:latin typeface="Nunito" pitchFamily="2" charset="-93"/>
              </a:rPr>
              <a:t>  </a:t>
            </a:r>
          </a:p>
        </p:txBody>
      </p:sp>
      <p:sp>
        <p:nvSpPr>
          <p:cNvPr id="3" name="TextBox 2">
            <a:extLst>
              <a:ext uri="{FF2B5EF4-FFF2-40B4-BE49-F238E27FC236}">
                <a16:creationId xmlns:a16="http://schemas.microsoft.com/office/drawing/2014/main" id="{47767BB3-9954-D4A6-5F08-510E8A8EC815}"/>
              </a:ext>
            </a:extLst>
          </p:cNvPr>
          <p:cNvSpPr txBox="1"/>
          <p:nvPr/>
        </p:nvSpPr>
        <p:spPr>
          <a:xfrm>
            <a:off x="7828819" y="313172"/>
            <a:ext cx="676656" cy="246221"/>
          </a:xfrm>
          <a:prstGeom prst="rect">
            <a:avLst/>
          </a:prstGeom>
          <a:noFill/>
        </p:spPr>
        <p:txBody>
          <a:bodyPr wrap="square" rtlCol="0">
            <a:spAutoFit/>
          </a:bodyPr>
          <a:lstStyle/>
          <a:p>
            <a:r>
              <a:rPr lang="vi-VN" sz="1000" b="1">
                <a:latin typeface="Nunito" pitchFamily="2" charset="-93"/>
              </a:rPr>
              <a:t>Page 11</a:t>
            </a:r>
          </a:p>
        </p:txBody>
      </p:sp>
    </p:spTree>
    <p:extLst>
      <p:ext uri="{BB962C8B-B14F-4D97-AF65-F5344CB8AC3E}">
        <p14:creationId xmlns:p14="http://schemas.microsoft.com/office/powerpoint/2010/main" val="1439022803"/>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282178" y="1039493"/>
            <a:ext cx="8579644" cy="1696564"/>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Font typeface="+mj-lt"/>
              <a:buAutoNum type="arabicPeriod"/>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a:t>
            </a:r>
          </a:p>
          <a:p>
            <a:pPr marL="342900" lvl="0" indent="-342900" algn="l" rtl="0">
              <a:lnSpc>
                <a:spcPct val="150000"/>
              </a:lnSpc>
              <a:spcBef>
                <a:spcPts val="0"/>
              </a:spcBef>
              <a:spcAft>
                <a:spcPts val="0"/>
              </a:spcAft>
              <a:buFont typeface="+mj-lt"/>
              <a:buAutoNum type="arabicPeriod"/>
            </a:pPr>
            <a:r>
              <a:rPr lang="vi-VN" b="1" u="sng">
                <a:latin typeface="Nunito" pitchFamily="2" charset="-93"/>
              </a:rPr>
              <a:t>TreeSet:</a:t>
            </a:r>
            <a:r>
              <a:rPr lang="vi-VN" b="1">
                <a:latin typeface="Nunito" pitchFamily="2" charset="-93"/>
              </a:rPr>
              <a:t> </a:t>
            </a:r>
            <a:r>
              <a:rPr lang="vi-VN">
                <a:latin typeface="Nunito" pitchFamily="2" charset="-93"/>
              </a:rPr>
              <a:t>Hỗ trợ lưu dữ liệu dạng cây. Có thể định nghĩa phép toán so sánh để có thể sắp xếp các dữ liệu hoặc sắp xếp theo thứ tự tăng dần hoặc giảm dần. 	</a:t>
            </a:r>
          </a:p>
          <a:p>
            <a:pPr marL="342900" lvl="0" indent="-342900" algn="l" rtl="0">
              <a:lnSpc>
                <a:spcPct val="150000"/>
              </a:lnSpc>
              <a:spcBef>
                <a:spcPts val="0"/>
              </a:spcBef>
              <a:spcAft>
                <a:spcPts val="0"/>
              </a:spcAft>
              <a:buFont typeface="+mj-lt"/>
              <a:buAutoNum type="arabicPeriod"/>
            </a:pPr>
            <a:r>
              <a:rPr lang="vi-VN" b="1" u="sng">
                <a:latin typeface="Nunito" pitchFamily="2" charset="-93"/>
              </a:rPr>
              <a:t>HashMap</a:t>
            </a:r>
            <a:r>
              <a:rPr lang="vi-VN">
                <a:latin typeface="Nunito" pitchFamily="2" charset="-93"/>
              </a:rPr>
              <a:t>: (Giải quyết Collision) Dùng để lưu trữ các phần tử bị xung đột do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15" name="Picture 14" descr="A diagram of a tree&#10;&#10;Description automatically generated">
            <a:extLst>
              <a:ext uri="{FF2B5EF4-FFF2-40B4-BE49-F238E27FC236}">
                <a16:creationId xmlns:a16="http://schemas.microsoft.com/office/drawing/2014/main" id="{22B339B8-530E-6EC5-B39C-202CBE89494B}"/>
              </a:ext>
            </a:extLst>
          </p:cNvPr>
          <p:cNvPicPr>
            <a:picLocks noChangeAspect="1"/>
          </p:cNvPicPr>
          <p:nvPr/>
        </p:nvPicPr>
        <p:blipFill rotWithShape="1">
          <a:blip r:embed="rId3"/>
          <a:srcRect l="4861" t="14807" r="2065" b="3676"/>
          <a:stretch/>
        </p:blipFill>
        <p:spPr>
          <a:xfrm>
            <a:off x="2448647" y="2736057"/>
            <a:ext cx="4246706" cy="21275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321B974-C841-0F14-0AD4-81549F5D99F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110</a:t>
            </a:r>
          </a:p>
        </p:txBody>
      </p:sp>
    </p:spTree>
    <p:extLst>
      <p:ext uri="{BB962C8B-B14F-4D97-AF65-F5344CB8AC3E}">
        <p14:creationId xmlns:p14="http://schemas.microsoft.com/office/powerpoint/2010/main" val="973897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29"/>
            <a:ext cx="8460971" cy="86847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4" name="Picture 3">
            <a:extLst>
              <a:ext uri="{FF2B5EF4-FFF2-40B4-BE49-F238E27FC236}">
                <a16:creationId xmlns:a16="http://schemas.microsoft.com/office/drawing/2014/main" id="{0BF01A6A-68EF-8514-C294-49B2E9A53A00}"/>
              </a:ext>
            </a:extLst>
          </p:cNvPr>
          <p:cNvPicPr>
            <a:picLocks noChangeAspect="1"/>
          </p:cNvPicPr>
          <p:nvPr/>
        </p:nvPicPr>
        <p:blipFill>
          <a:blip r:embed="rId3"/>
          <a:stretch>
            <a:fillRect/>
          </a:stretch>
        </p:blipFill>
        <p:spPr>
          <a:xfrm>
            <a:off x="1854940" y="2259034"/>
            <a:ext cx="5434113" cy="2217468"/>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3157103" y="4525735"/>
            <a:ext cx="2829789"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1 node của TreeMap</a:t>
            </a:r>
          </a:p>
        </p:txBody>
      </p:sp>
      <p:sp>
        <p:nvSpPr>
          <p:cNvPr id="3" name="Google Shape;757;p36">
            <a:extLst>
              <a:ext uri="{FF2B5EF4-FFF2-40B4-BE49-F238E27FC236}">
                <a16:creationId xmlns:a16="http://schemas.microsoft.com/office/drawing/2014/main" id="{08F39E9A-27A3-D9A6-8639-501FE710CCE4}"/>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How TreeMap Works Internally in Java</a:t>
            </a:r>
            <a:endParaRPr lang="en-US" sz="1200">
              <a:solidFill>
                <a:schemeClr val="dk1"/>
              </a:solidFill>
              <a:latin typeface="Nunito" pitchFamily="2" charset="-93"/>
              <a:hlinkClick r:id="rId5"/>
            </a:endParaRPr>
          </a:p>
          <a:p>
            <a:pPr marL="0" indent="0"/>
            <a:endParaRPr lang="en-US" sz="1200">
              <a:latin typeface="Nunito" pitchFamily="2" charset="-93"/>
            </a:endParaRPr>
          </a:p>
        </p:txBody>
      </p:sp>
      <p:sp>
        <p:nvSpPr>
          <p:cNvPr id="5" name="TextBox 4">
            <a:extLst>
              <a:ext uri="{FF2B5EF4-FFF2-40B4-BE49-F238E27FC236}">
                <a16:creationId xmlns:a16="http://schemas.microsoft.com/office/drawing/2014/main" id="{B5C854AC-E627-BCD1-07BF-6AC02C8221B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111</a:t>
            </a:r>
          </a:p>
        </p:txBody>
      </p:sp>
    </p:spTree>
    <p:extLst>
      <p:ext uri="{BB962C8B-B14F-4D97-AF65-F5344CB8AC3E}">
        <p14:creationId xmlns:p14="http://schemas.microsoft.com/office/powerpoint/2010/main" val="325433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4" y="1141766"/>
            <a:ext cx="8460971" cy="52910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áp dụng trong Java Collections Framework gồm TreeMap, TreeSet, HashMap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a:extLst>
              <a:ext uri="{FF2B5EF4-FFF2-40B4-BE49-F238E27FC236}">
                <a16:creationId xmlns:a16="http://schemas.microsoft.com/office/drawing/2014/main" id="{5381CB52-8A24-5087-A74A-6B713D1EDDB7}"/>
              </a:ext>
            </a:extLst>
          </p:cNvPr>
          <p:cNvPicPr>
            <a:picLocks noChangeAspect="1"/>
          </p:cNvPicPr>
          <p:nvPr/>
        </p:nvPicPr>
        <p:blipFill>
          <a:blip r:embed="rId3"/>
          <a:stretch>
            <a:fillRect/>
          </a:stretch>
        </p:blipFill>
        <p:spPr>
          <a:xfrm>
            <a:off x="289490" y="1564378"/>
            <a:ext cx="4261314" cy="2885790"/>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1297189" y="4537364"/>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TreeMap</a:t>
            </a:r>
          </a:p>
        </p:txBody>
      </p:sp>
      <p:sp>
        <p:nvSpPr>
          <p:cNvPr id="11" name="Rectangle 10">
            <a:extLst>
              <a:ext uri="{FF2B5EF4-FFF2-40B4-BE49-F238E27FC236}">
                <a16:creationId xmlns:a16="http://schemas.microsoft.com/office/drawing/2014/main" id="{9424DC82-D5B9-7921-6549-07B3B95E1F07}"/>
              </a:ext>
            </a:extLst>
          </p:cNvPr>
          <p:cNvSpPr/>
          <p:nvPr/>
        </p:nvSpPr>
        <p:spPr>
          <a:xfrm>
            <a:off x="5382489" y="4537364"/>
            <a:ext cx="2971801"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key bằng Red Black Tree</a:t>
            </a:r>
          </a:p>
        </p:txBody>
      </p:sp>
      <p:sp>
        <p:nvSpPr>
          <p:cNvPr id="3" name="Flowchart: Connector 2">
            <a:extLst>
              <a:ext uri="{FF2B5EF4-FFF2-40B4-BE49-F238E27FC236}">
                <a16:creationId xmlns:a16="http://schemas.microsoft.com/office/drawing/2014/main" id="{96822509-685E-E4B7-B45E-BBE58A0AE137}"/>
              </a:ext>
            </a:extLst>
          </p:cNvPr>
          <p:cNvSpPr/>
          <p:nvPr/>
        </p:nvSpPr>
        <p:spPr>
          <a:xfrm>
            <a:off x="6938243" y="158172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H</a:t>
            </a:r>
          </a:p>
        </p:txBody>
      </p:sp>
      <p:sp>
        <p:nvSpPr>
          <p:cNvPr id="4" name="Rectangle 3">
            <a:extLst>
              <a:ext uri="{FF2B5EF4-FFF2-40B4-BE49-F238E27FC236}">
                <a16:creationId xmlns:a16="http://schemas.microsoft.com/office/drawing/2014/main" id="{9497F3B9-A011-2F67-8C37-33F400DF558B}"/>
              </a:ext>
            </a:extLst>
          </p:cNvPr>
          <p:cNvSpPr/>
          <p:nvPr/>
        </p:nvSpPr>
        <p:spPr>
          <a:xfrm>
            <a:off x="4838285" y="3789819"/>
            <a:ext cx="55924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 name="Rectangle 4">
            <a:extLst>
              <a:ext uri="{FF2B5EF4-FFF2-40B4-BE49-F238E27FC236}">
                <a16:creationId xmlns:a16="http://schemas.microsoft.com/office/drawing/2014/main" id="{ED09F301-AAB5-320D-3E90-0490BDB10520}"/>
              </a:ext>
            </a:extLst>
          </p:cNvPr>
          <p:cNvSpPr/>
          <p:nvPr/>
        </p:nvSpPr>
        <p:spPr>
          <a:xfrm>
            <a:off x="7022444" y="3779077"/>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7" name="Straight Connector 6">
            <a:extLst>
              <a:ext uri="{FF2B5EF4-FFF2-40B4-BE49-F238E27FC236}">
                <a16:creationId xmlns:a16="http://schemas.microsoft.com/office/drawing/2014/main" id="{CC1F72B8-FB13-17E1-555B-C6EFE4F854D7}"/>
              </a:ext>
            </a:extLst>
          </p:cNvPr>
          <p:cNvCxnSpPr>
            <a:cxnSpLocks/>
            <a:stCxn id="17" idx="3"/>
            <a:endCxn id="4" idx="0"/>
          </p:cNvCxnSpPr>
          <p:nvPr/>
        </p:nvCxnSpPr>
        <p:spPr>
          <a:xfrm flipH="1">
            <a:off x="5117908" y="3435682"/>
            <a:ext cx="243532" cy="35413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BC0A6CE5-0A40-B3DF-144C-25ACE2B5944C}"/>
              </a:ext>
            </a:extLst>
          </p:cNvPr>
          <p:cNvCxnSpPr>
            <a:cxnSpLocks/>
            <a:stCxn id="18" idx="5"/>
            <a:endCxn id="5" idx="0"/>
          </p:cNvCxnSpPr>
          <p:nvPr/>
        </p:nvCxnSpPr>
        <p:spPr>
          <a:xfrm>
            <a:off x="7151866" y="3366873"/>
            <a:ext cx="136331" cy="41220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DE8DFB0-E151-94C8-4505-822C1FE4F550}"/>
              </a:ext>
            </a:extLst>
          </p:cNvPr>
          <p:cNvCxnSpPr>
            <a:cxnSpLocks/>
            <a:stCxn id="3" idx="3"/>
            <a:endCxn id="13" idx="7"/>
          </p:cNvCxnSpPr>
          <p:nvPr/>
        </p:nvCxnSpPr>
        <p:spPr>
          <a:xfrm flipH="1">
            <a:off x="6602740" y="2070552"/>
            <a:ext cx="419704" cy="20830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8E775463-6F79-ABD5-497B-E009D1ED04CE}"/>
              </a:ext>
            </a:extLst>
          </p:cNvPr>
          <p:cNvSpPr/>
          <p:nvPr/>
        </p:nvSpPr>
        <p:spPr>
          <a:xfrm>
            <a:off x="6111978" y="2194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D</a:t>
            </a:r>
          </a:p>
        </p:txBody>
      </p:sp>
      <p:sp>
        <p:nvSpPr>
          <p:cNvPr id="14" name="Rectangle 13">
            <a:extLst>
              <a:ext uri="{FF2B5EF4-FFF2-40B4-BE49-F238E27FC236}">
                <a16:creationId xmlns:a16="http://schemas.microsoft.com/office/drawing/2014/main" id="{34DE9164-5E5E-8A8B-2FE4-4B8A4C73FCDD}"/>
              </a:ext>
            </a:extLst>
          </p:cNvPr>
          <p:cNvSpPr/>
          <p:nvPr/>
        </p:nvSpPr>
        <p:spPr>
          <a:xfrm>
            <a:off x="5641063" y="3789818"/>
            <a:ext cx="55924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5" name="Straight Connector 14">
            <a:extLst>
              <a:ext uri="{FF2B5EF4-FFF2-40B4-BE49-F238E27FC236}">
                <a16:creationId xmlns:a16="http://schemas.microsoft.com/office/drawing/2014/main" id="{A8128DC1-12C6-D01A-43AA-1775C5388F51}"/>
              </a:ext>
            </a:extLst>
          </p:cNvPr>
          <p:cNvCxnSpPr>
            <a:cxnSpLocks/>
            <a:stCxn id="17" idx="5"/>
            <a:endCxn id="14" idx="0"/>
          </p:cNvCxnSpPr>
          <p:nvPr/>
        </p:nvCxnSpPr>
        <p:spPr>
          <a:xfrm>
            <a:off x="5768001" y="3435682"/>
            <a:ext cx="152686" cy="354136"/>
          </a:xfrm>
          <a:prstGeom prst="line">
            <a:avLst/>
          </a:prstGeom>
        </p:spPr>
        <p:style>
          <a:lnRef idx="2">
            <a:schemeClr val="dk1"/>
          </a:lnRef>
          <a:fillRef idx="0">
            <a:schemeClr val="dk1"/>
          </a:fillRef>
          <a:effectRef idx="1">
            <a:schemeClr val="dk1"/>
          </a:effectRef>
          <a:fontRef idx="minor">
            <a:schemeClr val="tx1"/>
          </a:fontRef>
        </p:style>
      </p:cxnSp>
      <p:sp>
        <p:nvSpPr>
          <p:cNvPr id="17" name="Flowchart: Connector 16">
            <a:extLst>
              <a:ext uri="{FF2B5EF4-FFF2-40B4-BE49-F238E27FC236}">
                <a16:creationId xmlns:a16="http://schemas.microsoft.com/office/drawing/2014/main" id="{10ECD666-4E75-56CF-2A39-8D5D9A580392}"/>
              </a:ext>
            </a:extLst>
          </p:cNvPr>
          <p:cNvSpPr/>
          <p:nvPr/>
        </p:nvSpPr>
        <p:spPr>
          <a:xfrm>
            <a:off x="5277239" y="29468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B</a:t>
            </a:r>
          </a:p>
        </p:txBody>
      </p:sp>
      <p:sp>
        <p:nvSpPr>
          <p:cNvPr id="18" name="Flowchart: Connector 17">
            <a:extLst>
              <a:ext uri="{FF2B5EF4-FFF2-40B4-BE49-F238E27FC236}">
                <a16:creationId xmlns:a16="http://schemas.microsoft.com/office/drawing/2014/main" id="{66E7BF04-FF60-377E-BEF3-2A9D156CB0C6}"/>
              </a:ext>
            </a:extLst>
          </p:cNvPr>
          <p:cNvSpPr/>
          <p:nvPr/>
        </p:nvSpPr>
        <p:spPr>
          <a:xfrm>
            <a:off x="6661104" y="28780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F</a:t>
            </a:r>
          </a:p>
        </p:txBody>
      </p:sp>
      <p:sp>
        <p:nvSpPr>
          <p:cNvPr id="19" name="Flowchart: Connector 18">
            <a:extLst>
              <a:ext uri="{FF2B5EF4-FFF2-40B4-BE49-F238E27FC236}">
                <a16:creationId xmlns:a16="http://schemas.microsoft.com/office/drawing/2014/main" id="{764C68F9-BEEA-9868-04CA-55407CCFAEF5}"/>
              </a:ext>
            </a:extLst>
          </p:cNvPr>
          <p:cNvSpPr/>
          <p:nvPr/>
        </p:nvSpPr>
        <p:spPr>
          <a:xfrm>
            <a:off x="8044915" y="2185157"/>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20" name="Straight Connector 19">
            <a:extLst>
              <a:ext uri="{FF2B5EF4-FFF2-40B4-BE49-F238E27FC236}">
                <a16:creationId xmlns:a16="http://schemas.microsoft.com/office/drawing/2014/main" id="{B7E27EC5-C5AC-359D-12B0-EB35E4A952AD}"/>
              </a:ext>
            </a:extLst>
          </p:cNvPr>
          <p:cNvCxnSpPr>
            <a:cxnSpLocks/>
            <a:stCxn id="13" idx="3"/>
            <a:endCxn id="17" idx="7"/>
          </p:cNvCxnSpPr>
          <p:nvPr/>
        </p:nvCxnSpPr>
        <p:spPr>
          <a:xfrm flipH="1">
            <a:off x="5768001" y="2683821"/>
            <a:ext cx="428178" cy="34690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B586B95-1673-3C65-7382-2ED3B3B9EE4C}"/>
              </a:ext>
            </a:extLst>
          </p:cNvPr>
          <p:cNvCxnSpPr>
            <a:cxnSpLocks/>
            <a:stCxn id="13" idx="5"/>
            <a:endCxn id="18" idx="0"/>
          </p:cNvCxnSpPr>
          <p:nvPr/>
        </p:nvCxnSpPr>
        <p:spPr>
          <a:xfrm>
            <a:off x="6602740" y="2683821"/>
            <a:ext cx="345846" cy="19422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A23CE4C-FA07-9A23-249E-A9A65AFA335D}"/>
              </a:ext>
            </a:extLst>
          </p:cNvPr>
          <p:cNvCxnSpPr>
            <a:cxnSpLocks/>
            <a:stCxn id="3" idx="5"/>
            <a:endCxn id="19" idx="1"/>
          </p:cNvCxnSpPr>
          <p:nvPr/>
        </p:nvCxnSpPr>
        <p:spPr>
          <a:xfrm>
            <a:off x="7429005" y="2070552"/>
            <a:ext cx="700111" cy="198475"/>
          </a:xfrm>
          <a:prstGeom prst="line">
            <a:avLst/>
          </a:prstGeom>
        </p:spPr>
        <p:style>
          <a:lnRef idx="2">
            <a:schemeClr val="dk1"/>
          </a:lnRef>
          <a:fillRef idx="0">
            <a:schemeClr val="dk1"/>
          </a:fillRef>
          <a:effectRef idx="1">
            <a:schemeClr val="dk1"/>
          </a:effectRef>
          <a:fontRef idx="minor">
            <a:schemeClr val="tx1"/>
          </a:fontRef>
        </p:style>
      </p:cxnSp>
      <p:sp>
        <p:nvSpPr>
          <p:cNvPr id="894" name="Rectangle 893">
            <a:extLst>
              <a:ext uri="{FF2B5EF4-FFF2-40B4-BE49-F238E27FC236}">
                <a16:creationId xmlns:a16="http://schemas.microsoft.com/office/drawing/2014/main" id="{F95BA901-6A03-621D-E788-7237D5F673E2}"/>
              </a:ext>
            </a:extLst>
          </p:cNvPr>
          <p:cNvSpPr/>
          <p:nvPr/>
        </p:nvSpPr>
        <p:spPr>
          <a:xfrm>
            <a:off x="6353675" y="3789817"/>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95" name="Straight Connector 894">
            <a:extLst>
              <a:ext uri="{FF2B5EF4-FFF2-40B4-BE49-F238E27FC236}">
                <a16:creationId xmlns:a16="http://schemas.microsoft.com/office/drawing/2014/main" id="{A54817BB-9B21-08C3-10F4-0388F5AC01BF}"/>
              </a:ext>
            </a:extLst>
          </p:cNvPr>
          <p:cNvCxnSpPr>
            <a:cxnSpLocks/>
            <a:stCxn id="18" idx="3"/>
            <a:endCxn id="894" idx="0"/>
          </p:cNvCxnSpPr>
          <p:nvPr/>
        </p:nvCxnSpPr>
        <p:spPr>
          <a:xfrm flipH="1">
            <a:off x="6631073" y="3366873"/>
            <a:ext cx="114232" cy="422944"/>
          </a:xfrm>
          <a:prstGeom prst="line">
            <a:avLst/>
          </a:prstGeom>
        </p:spPr>
        <p:style>
          <a:lnRef idx="2">
            <a:schemeClr val="dk1"/>
          </a:lnRef>
          <a:fillRef idx="0">
            <a:schemeClr val="dk1"/>
          </a:fillRef>
          <a:effectRef idx="1">
            <a:schemeClr val="dk1"/>
          </a:effectRef>
          <a:fontRef idx="minor">
            <a:schemeClr val="tx1"/>
          </a:fontRef>
        </p:style>
      </p:cxnSp>
      <p:sp>
        <p:nvSpPr>
          <p:cNvPr id="901" name="Rectangle 900">
            <a:extLst>
              <a:ext uri="{FF2B5EF4-FFF2-40B4-BE49-F238E27FC236}">
                <a16:creationId xmlns:a16="http://schemas.microsoft.com/office/drawing/2014/main" id="{38677A44-B5EB-105D-56A4-84262013B1A7}"/>
              </a:ext>
            </a:extLst>
          </p:cNvPr>
          <p:cNvSpPr/>
          <p:nvPr/>
        </p:nvSpPr>
        <p:spPr>
          <a:xfrm>
            <a:off x="8390362" y="3124420"/>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2" name="Straight Connector 901">
            <a:extLst>
              <a:ext uri="{FF2B5EF4-FFF2-40B4-BE49-F238E27FC236}">
                <a16:creationId xmlns:a16="http://schemas.microsoft.com/office/drawing/2014/main" id="{AF1792DF-0E24-7118-2A50-35A30E7837D4}"/>
              </a:ext>
            </a:extLst>
          </p:cNvPr>
          <p:cNvCxnSpPr>
            <a:cxnSpLocks/>
            <a:stCxn id="19" idx="5"/>
            <a:endCxn id="901" idx="0"/>
          </p:cNvCxnSpPr>
          <p:nvPr/>
        </p:nvCxnSpPr>
        <p:spPr>
          <a:xfrm>
            <a:off x="8535677" y="2673987"/>
            <a:ext cx="120438" cy="450433"/>
          </a:xfrm>
          <a:prstGeom prst="line">
            <a:avLst/>
          </a:prstGeom>
        </p:spPr>
        <p:style>
          <a:lnRef idx="2">
            <a:schemeClr val="dk1"/>
          </a:lnRef>
          <a:fillRef idx="0">
            <a:schemeClr val="dk1"/>
          </a:fillRef>
          <a:effectRef idx="1">
            <a:schemeClr val="dk1"/>
          </a:effectRef>
          <a:fontRef idx="minor">
            <a:schemeClr val="tx1"/>
          </a:fontRef>
        </p:style>
      </p:cxnSp>
      <p:sp>
        <p:nvSpPr>
          <p:cNvPr id="903" name="Rectangle 902">
            <a:extLst>
              <a:ext uri="{FF2B5EF4-FFF2-40B4-BE49-F238E27FC236}">
                <a16:creationId xmlns:a16="http://schemas.microsoft.com/office/drawing/2014/main" id="{720EC555-626E-723C-20DA-F16EED937A2B}"/>
              </a:ext>
            </a:extLst>
          </p:cNvPr>
          <p:cNvSpPr/>
          <p:nvPr/>
        </p:nvSpPr>
        <p:spPr>
          <a:xfrm>
            <a:off x="7694758" y="3123550"/>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4" name="Straight Connector 903">
            <a:extLst>
              <a:ext uri="{FF2B5EF4-FFF2-40B4-BE49-F238E27FC236}">
                <a16:creationId xmlns:a16="http://schemas.microsoft.com/office/drawing/2014/main" id="{0412E669-F4E5-88AA-9396-9390E5A2BE8A}"/>
              </a:ext>
            </a:extLst>
          </p:cNvPr>
          <p:cNvCxnSpPr>
            <a:cxnSpLocks/>
            <a:stCxn id="19" idx="3"/>
            <a:endCxn id="903" idx="0"/>
          </p:cNvCxnSpPr>
          <p:nvPr/>
        </p:nvCxnSpPr>
        <p:spPr>
          <a:xfrm flipH="1">
            <a:off x="7972156" y="2673987"/>
            <a:ext cx="156960" cy="449563"/>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2829F4BB-8C5D-92A3-7271-3A88BB0A6806}"/>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112</a:t>
            </a:r>
          </a:p>
        </p:txBody>
      </p:sp>
    </p:spTree>
    <p:extLst>
      <p:ext uri="{BB962C8B-B14F-4D97-AF65-F5344CB8AC3E}">
        <p14:creationId xmlns:p14="http://schemas.microsoft.com/office/powerpoint/2010/main" val="2804518719"/>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30"/>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TreeSet&lt;E&gt; quản lý một đối tượng TreeMap&lt;E,Object&gt; nội bộ - internalMap. Tất cả các hoạt động trên TreeSet đều được thực hiện trên internalMap.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10" name="Rectangle 9">
            <a:extLst>
              <a:ext uri="{FF2B5EF4-FFF2-40B4-BE49-F238E27FC236}">
                <a16:creationId xmlns:a16="http://schemas.microsoft.com/office/drawing/2014/main" id="{68E831F0-81FC-C2BF-281E-8BDC4EFFC4A7}"/>
              </a:ext>
            </a:extLst>
          </p:cNvPr>
          <p:cNvSpPr/>
          <p:nvPr/>
        </p:nvSpPr>
        <p:spPr>
          <a:xfrm>
            <a:off x="3432461" y="4577715"/>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TreeSet</a:t>
            </a:r>
          </a:p>
        </p:txBody>
      </p:sp>
      <p:pic>
        <p:nvPicPr>
          <p:cNvPr id="3" name="Picture 2" descr="A diagram of a network&#10;&#10;Description automatically generated">
            <a:extLst>
              <a:ext uri="{FF2B5EF4-FFF2-40B4-BE49-F238E27FC236}">
                <a16:creationId xmlns:a16="http://schemas.microsoft.com/office/drawing/2014/main" id="{413FC5A3-C666-DD50-ACDB-C92DB06A76C7}"/>
              </a:ext>
            </a:extLst>
          </p:cNvPr>
          <p:cNvPicPr>
            <a:picLocks noChangeAspect="1"/>
          </p:cNvPicPr>
          <p:nvPr/>
        </p:nvPicPr>
        <p:blipFill>
          <a:blip r:embed="rId3"/>
          <a:stretch>
            <a:fillRect/>
          </a:stretch>
        </p:blipFill>
        <p:spPr>
          <a:xfrm>
            <a:off x="2161221" y="2036925"/>
            <a:ext cx="4821558" cy="2540790"/>
          </a:xfrm>
          <a:prstGeom prst="rect">
            <a:avLst/>
          </a:prstGeom>
        </p:spPr>
      </p:pic>
      <p:sp>
        <p:nvSpPr>
          <p:cNvPr id="4" name="Google Shape;757;p36">
            <a:extLst>
              <a:ext uri="{FF2B5EF4-FFF2-40B4-BE49-F238E27FC236}">
                <a16:creationId xmlns:a16="http://schemas.microsoft.com/office/drawing/2014/main" id="{7DC0B32B-474E-2801-69DC-27CB34DAC0E6}"/>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How TreeSet Works Internally in Java</a:t>
            </a:r>
          </a:p>
          <a:p>
            <a:pPr marL="0" indent="0"/>
            <a:endParaRPr lang="en-US" sz="1200">
              <a:latin typeface="Nunito" pitchFamily="2" charset="-93"/>
            </a:endParaRPr>
          </a:p>
        </p:txBody>
      </p:sp>
      <p:sp>
        <p:nvSpPr>
          <p:cNvPr id="6" name="TextBox 5">
            <a:extLst>
              <a:ext uri="{FF2B5EF4-FFF2-40B4-BE49-F238E27FC236}">
                <a16:creationId xmlns:a16="http://schemas.microsoft.com/office/drawing/2014/main" id="{1B4C3FE6-BDD9-CAFE-A6E9-F4784C40622E}"/>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113</a:t>
            </a:r>
          </a:p>
        </p:txBody>
      </p:sp>
    </p:spTree>
    <p:extLst>
      <p:ext uri="{BB962C8B-B14F-4D97-AF65-F5344CB8AC3E}">
        <p14:creationId xmlns:p14="http://schemas.microsoft.com/office/powerpoint/2010/main" val="8366072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132717"/>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HashMap: Từ Java 8, CTDL cây nhị phân tự cân bằng (Red-Black Tree / AVL Tree) được áp dụng để chứa các phần tử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7" name="Picture 6">
            <a:extLst>
              <a:ext uri="{FF2B5EF4-FFF2-40B4-BE49-F238E27FC236}">
                <a16:creationId xmlns:a16="http://schemas.microsoft.com/office/drawing/2014/main" id="{058CCA01-AAD1-9814-2C62-73C67F315C07}"/>
              </a:ext>
            </a:extLst>
          </p:cNvPr>
          <p:cNvPicPr>
            <a:picLocks noChangeAspect="1"/>
          </p:cNvPicPr>
          <p:nvPr/>
        </p:nvPicPr>
        <p:blipFill rotWithShape="1">
          <a:blip r:embed="rId3"/>
          <a:srcRect l="1562" t="1791" r="1262"/>
          <a:stretch/>
        </p:blipFill>
        <p:spPr>
          <a:xfrm>
            <a:off x="2446786" y="1880651"/>
            <a:ext cx="4250427" cy="2900098"/>
          </a:xfrm>
          <a:prstGeom prst="rect">
            <a:avLst/>
          </a:prstGeom>
          <a:ln>
            <a:noFill/>
          </a:ln>
          <a:effectLst>
            <a:outerShdw blurRad="292100" dist="139700" dir="2700000" algn="tl" rotWithShape="0">
              <a:srgbClr val="333333">
                <a:alpha val="65000"/>
              </a:srgbClr>
            </a:outerShdw>
          </a:effectLst>
        </p:spPr>
      </p:pic>
      <p:sp>
        <p:nvSpPr>
          <p:cNvPr id="3" name="Google Shape;757;p36">
            <a:extLst>
              <a:ext uri="{FF2B5EF4-FFF2-40B4-BE49-F238E27FC236}">
                <a16:creationId xmlns:a16="http://schemas.microsoft.com/office/drawing/2014/main" id="{F2DEB496-2B6F-D8BB-4848-8563E7A1C9AF}"/>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The Java HashMap Under the Hood</a:t>
            </a:r>
            <a:endParaRPr lang="en-US" sz="1200">
              <a:solidFill>
                <a:schemeClr val="dk1"/>
              </a:solidFill>
              <a:latin typeface="Nunito" pitchFamily="2" charset="-93"/>
            </a:endParaRPr>
          </a:p>
        </p:txBody>
      </p:sp>
      <p:sp>
        <p:nvSpPr>
          <p:cNvPr id="4" name="TextBox 3">
            <a:extLst>
              <a:ext uri="{FF2B5EF4-FFF2-40B4-BE49-F238E27FC236}">
                <a16:creationId xmlns:a16="http://schemas.microsoft.com/office/drawing/2014/main" id="{E5F4D9B3-6D98-A10D-6D4C-4F274BC55CF2}"/>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114</a:t>
            </a:r>
          </a:p>
        </p:txBody>
      </p:sp>
    </p:spTree>
    <p:extLst>
      <p:ext uri="{BB962C8B-B14F-4D97-AF65-F5344CB8AC3E}">
        <p14:creationId xmlns:p14="http://schemas.microsoft.com/office/powerpoint/2010/main" val="18967909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 LIBRARY</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Thư viện std::set được cài đặt bằng Red-Black Tree</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417820" y="1587949"/>
            <a:ext cx="8187562"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Tham khảo: </a:t>
            </a:r>
            <a:r>
              <a:rPr lang="en-US">
                <a:latin typeface="Nunito" pitchFamily="2" charset="-93"/>
                <a:hlinkClick r:id="rId3"/>
              </a:rPr>
              <a:t>cppreference.com - std::set</a:t>
            </a:r>
            <a:endParaRPr lang="vi-VN">
              <a:latin typeface="Nunito" pitchFamily="2" charset="-93"/>
            </a:endParaRPr>
          </a:p>
        </p:txBody>
      </p:sp>
      <p:pic>
        <p:nvPicPr>
          <p:cNvPr id="4" name="Picture 3" descr="A screenshot of a computer program&#10;&#10;Description automatically generated">
            <a:extLst>
              <a:ext uri="{FF2B5EF4-FFF2-40B4-BE49-F238E27FC236}">
                <a16:creationId xmlns:a16="http://schemas.microsoft.com/office/drawing/2014/main" id="{4D6E2B22-5716-EC6F-3737-CE76CB07B855}"/>
              </a:ext>
            </a:extLst>
          </p:cNvPr>
          <p:cNvPicPr>
            <a:picLocks noChangeAspect="1"/>
          </p:cNvPicPr>
          <p:nvPr/>
        </p:nvPicPr>
        <p:blipFill rotWithShape="1">
          <a:blip r:embed="rId4"/>
          <a:srcRect t="25535" b="25402"/>
          <a:stretch/>
        </p:blipFill>
        <p:spPr>
          <a:xfrm>
            <a:off x="4226792" y="2400253"/>
            <a:ext cx="3844017" cy="1742394"/>
          </a:xfrm>
          <a:prstGeom prst="rect">
            <a:avLst/>
          </a:prstGeom>
        </p:spPr>
      </p:pic>
      <p:pic>
        <p:nvPicPr>
          <p:cNvPr id="7" name="Picture 6" descr="A blue hexagon with white letters and white text&#10;&#10;Description automatically generated">
            <a:extLst>
              <a:ext uri="{FF2B5EF4-FFF2-40B4-BE49-F238E27FC236}">
                <a16:creationId xmlns:a16="http://schemas.microsoft.com/office/drawing/2014/main" id="{5CF894BE-22B1-1DD1-E040-A8C7F38B2B89}"/>
              </a:ext>
            </a:extLst>
          </p:cNvPr>
          <p:cNvPicPr>
            <a:picLocks noChangeAspect="1"/>
          </p:cNvPicPr>
          <p:nvPr/>
        </p:nvPicPr>
        <p:blipFill>
          <a:blip r:embed="rId5"/>
          <a:stretch>
            <a:fillRect/>
          </a:stretch>
        </p:blipFill>
        <p:spPr>
          <a:xfrm>
            <a:off x="1014944" y="2371943"/>
            <a:ext cx="1602484" cy="1799015"/>
          </a:xfrm>
          <a:prstGeom prst="rect">
            <a:avLst/>
          </a:prstGeom>
        </p:spPr>
      </p:pic>
      <p:sp>
        <p:nvSpPr>
          <p:cNvPr id="3" name="TextBox 2">
            <a:extLst>
              <a:ext uri="{FF2B5EF4-FFF2-40B4-BE49-F238E27FC236}">
                <a16:creationId xmlns:a16="http://schemas.microsoft.com/office/drawing/2014/main" id="{B0994898-2AAB-12E9-78C0-6EC773BEA5B6}"/>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115</a:t>
            </a:r>
          </a:p>
        </p:txBody>
      </p:sp>
    </p:spTree>
    <p:extLst>
      <p:ext uri="{BB962C8B-B14F-4D97-AF65-F5344CB8AC3E}">
        <p14:creationId xmlns:p14="http://schemas.microsoft.com/office/powerpoint/2010/main" val="22439171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1093925"/>
            <a:ext cx="8460971" cy="114430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Bộ lập lịch tiến trình của nhân Linux được hợp nhất vào bản phát hành 2.6.23 (tháng 10 năm 2007)</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Quản lý bộ nhớ: Dùng để theo dõi phân đoạn bộ nhớ ảo của 1 tiến trình. </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penguin with a black and white background&#10;&#10;Description automatically generated">
            <a:extLst>
              <a:ext uri="{FF2B5EF4-FFF2-40B4-BE49-F238E27FC236}">
                <a16:creationId xmlns:a16="http://schemas.microsoft.com/office/drawing/2014/main" id="{DD2182E8-23C4-051E-5E6E-9F8BDBFB7B7E}"/>
              </a:ext>
            </a:extLst>
          </p:cNvPr>
          <p:cNvPicPr>
            <a:picLocks noChangeAspect="1"/>
          </p:cNvPicPr>
          <p:nvPr/>
        </p:nvPicPr>
        <p:blipFill>
          <a:blip r:embed="rId3"/>
          <a:stretch>
            <a:fillRect/>
          </a:stretch>
        </p:blipFill>
        <p:spPr>
          <a:xfrm>
            <a:off x="619161" y="3049118"/>
            <a:ext cx="2918125" cy="1409373"/>
          </a:xfrm>
          <a:prstGeom prst="rect">
            <a:avLst/>
          </a:prstGeom>
          <a:ln>
            <a:noFill/>
          </a:ln>
          <a:effectLst>
            <a:softEdge rad="112500"/>
          </a:effectLst>
        </p:spPr>
      </p:pic>
      <p:pic>
        <p:nvPicPr>
          <p:cNvPr id="8" name="Picture 7" descr="A screen shot of a computer&#10;&#10;Description automatically generated">
            <a:extLst>
              <a:ext uri="{FF2B5EF4-FFF2-40B4-BE49-F238E27FC236}">
                <a16:creationId xmlns:a16="http://schemas.microsoft.com/office/drawing/2014/main" id="{7FCF4462-4942-E70C-7885-36B58186A334}"/>
              </a:ext>
            </a:extLst>
          </p:cNvPr>
          <p:cNvPicPr>
            <a:picLocks noChangeAspect="1"/>
          </p:cNvPicPr>
          <p:nvPr/>
        </p:nvPicPr>
        <p:blipFill>
          <a:blip r:embed="rId4"/>
          <a:stretch>
            <a:fillRect/>
          </a:stretch>
        </p:blipFill>
        <p:spPr>
          <a:xfrm>
            <a:off x="4136858" y="2535285"/>
            <a:ext cx="4152899" cy="2336007"/>
          </a:xfrm>
          <a:prstGeom prst="rect">
            <a:avLst/>
          </a:prstGeom>
        </p:spPr>
      </p:pic>
      <p:sp>
        <p:nvSpPr>
          <p:cNvPr id="4" name="TextBox 3">
            <a:extLst>
              <a:ext uri="{FF2B5EF4-FFF2-40B4-BE49-F238E27FC236}">
                <a16:creationId xmlns:a16="http://schemas.microsoft.com/office/drawing/2014/main" id="{0E46002A-01ED-3541-B19E-F4E8E4C5D97C}"/>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116</a:t>
            </a:r>
          </a:p>
        </p:txBody>
      </p:sp>
    </p:spTree>
    <p:extLst>
      <p:ext uri="{BB962C8B-B14F-4D97-AF65-F5344CB8AC3E}">
        <p14:creationId xmlns:p14="http://schemas.microsoft.com/office/powerpoint/2010/main" val="1156400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973364"/>
            <a:ext cx="8460971" cy="159838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Nó quản lý CPU với mục đích tối đa hóa mức sử dụng trung bình. CFS thể hiện các nhiệm vụ trong một cây và tìm ra nhiệm vụ nào sẽ chạy tiếp theo .</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CFS lưu trữ từng tác vụ trong Red-Black Tree theo virtual run time (vruntime). CFS sẽ chọn tác vụ tác vụ được lưu trữ tại node ngoài cùng bên trái (có vruntime nhỏ nhất) để thực thi tiếp theo</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3" name="Picture 2" descr="A screen shot of a computer&#10;&#10;Description automatically generated">
            <a:extLst>
              <a:ext uri="{FF2B5EF4-FFF2-40B4-BE49-F238E27FC236}">
                <a16:creationId xmlns:a16="http://schemas.microsoft.com/office/drawing/2014/main" id="{B25CFE2A-1AA0-3AB2-C29D-67F928F7DD3D}"/>
              </a:ext>
            </a:extLst>
          </p:cNvPr>
          <p:cNvPicPr>
            <a:picLocks noChangeAspect="1"/>
          </p:cNvPicPr>
          <p:nvPr/>
        </p:nvPicPr>
        <p:blipFill>
          <a:blip r:embed="rId3"/>
          <a:stretch>
            <a:fillRect/>
          </a:stretch>
        </p:blipFill>
        <p:spPr>
          <a:xfrm>
            <a:off x="2696669" y="2571750"/>
            <a:ext cx="3822362" cy="2150079"/>
          </a:xfrm>
          <a:prstGeom prst="rect">
            <a:avLst/>
          </a:prstGeom>
        </p:spPr>
      </p:pic>
      <p:sp>
        <p:nvSpPr>
          <p:cNvPr id="4" name="Google Shape;757;p36">
            <a:extLst>
              <a:ext uri="{FF2B5EF4-FFF2-40B4-BE49-F238E27FC236}">
                <a16:creationId xmlns:a16="http://schemas.microsoft.com/office/drawing/2014/main" id="{BF3B7ED5-5B81-FAA6-E734-FCE08312EFF7}"/>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4"/>
              </a:rPr>
              <a:t>Completely Fair Scheduler</a:t>
            </a:r>
            <a:endParaRPr lang="en-US" sz="1200">
              <a:solidFill>
                <a:schemeClr val="dk1"/>
              </a:solidFill>
              <a:latin typeface="Nunito" pitchFamily="2" charset="-93"/>
            </a:endParaRPr>
          </a:p>
        </p:txBody>
      </p:sp>
      <p:sp>
        <p:nvSpPr>
          <p:cNvPr id="6" name="TextBox 5">
            <a:extLst>
              <a:ext uri="{FF2B5EF4-FFF2-40B4-BE49-F238E27FC236}">
                <a16:creationId xmlns:a16="http://schemas.microsoft.com/office/drawing/2014/main" id="{53BD1500-6F22-852D-01E1-4F182B14EF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117</a:t>
            </a:r>
          </a:p>
        </p:txBody>
      </p:sp>
    </p:spTree>
    <p:extLst>
      <p:ext uri="{BB962C8B-B14F-4D97-AF65-F5344CB8AC3E}">
        <p14:creationId xmlns:p14="http://schemas.microsoft.com/office/powerpoint/2010/main" val="19947151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MACHINE LEARNING</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Được dùng với mục đích tăng hiệu suất các mô hình Machine Learning.</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graph with many small colored dots&#10;&#10;Description automatically generated with medium confidence">
            <a:extLst>
              <a:ext uri="{FF2B5EF4-FFF2-40B4-BE49-F238E27FC236}">
                <a16:creationId xmlns:a16="http://schemas.microsoft.com/office/drawing/2014/main" id="{81E8C2C1-BE8F-6B98-278B-9A7622B7C569}"/>
              </a:ext>
            </a:extLst>
          </p:cNvPr>
          <p:cNvPicPr>
            <a:picLocks noChangeAspect="1"/>
          </p:cNvPicPr>
          <p:nvPr/>
        </p:nvPicPr>
        <p:blipFill rotWithShape="1">
          <a:blip r:embed="rId3"/>
          <a:srcRect l="6061" t="4665" r="5959" b="3569"/>
          <a:stretch/>
        </p:blipFill>
        <p:spPr>
          <a:xfrm>
            <a:off x="2935298" y="1675751"/>
            <a:ext cx="3273397" cy="2560671"/>
          </a:xfrm>
          <a:prstGeom prst="rect">
            <a:avLst/>
          </a:prstGeom>
          <a:ln>
            <a:noFill/>
          </a:ln>
          <a:effectLst>
            <a:outerShdw blurRad="292100" dist="139700" dir="2700000" algn="tl" rotWithShape="0">
              <a:srgbClr val="333333">
                <a:alpha val="65000"/>
              </a:srgbClr>
            </a:outerShdw>
          </a:effectLst>
        </p:spPr>
      </p:pic>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2" y="4313857"/>
            <a:ext cx="8460971"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Áp dụng Red-Black Tree vào thuật toán K-Mean Clustering để giảm độ phức tạp về thời gian. </a:t>
            </a:r>
            <a:endParaRPr lang="vi-VN">
              <a:latin typeface="Nunito" pitchFamily="2" charset="-93"/>
            </a:endParaRPr>
          </a:p>
        </p:txBody>
      </p:sp>
      <p:sp>
        <p:nvSpPr>
          <p:cNvPr id="3" name="TextBox 2">
            <a:extLst>
              <a:ext uri="{FF2B5EF4-FFF2-40B4-BE49-F238E27FC236}">
                <a16:creationId xmlns:a16="http://schemas.microsoft.com/office/drawing/2014/main" id="{7536C927-823E-4FBB-8274-51EF37E02F9C}"/>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118</a:t>
            </a:r>
          </a:p>
        </p:txBody>
      </p:sp>
    </p:spTree>
    <p:extLst>
      <p:ext uri="{BB962C8B-B14F-4D97-AF65-F5344CB8AC3E}">
        <p14:creationId xmlns:p14="http://schemas.microsoft.com/office/powerpoint/2010/main" val="48253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09490" y="502920"/>
            <a:ext cx="8492996" cy="4400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b="1">
                <a:latin typeface="Nunito Black" pitchFamily="2" charset="-93"/>
              </a:rPr>
              <a:t>Java Collections Framework: </a:t>
            </a:r>
            <a:r>
              <a:rPr lang="en-US">
                <a:latin typeface="Nunito" pitchFamily="2" charset="-93"/>
              </a:rPr>
              <a:t>TreeMap, TreeSet, HashMap - </a:t>
            </a:r>
            <a:r>
              <a:rPr lang="en-US" b="1">
                <a:latin typeface="Nunito Black" pitchFamily="2" charset="-93"/>
              </a:rPr>
              <a:t>C++ Library</a:t>
            </a:r>
            <a:r>
              <a:rPr lang="en-US">
                <a:latin typeface="Nunito Black" pitchFamily="2" charset="-93"/>
              </a:rPr>
              <a:t>: </a:t>
            </a:r>
            <a:r>
              <a:rPr lang="en-US">
                <a:latin typeface="Nunito" pitchFamily="2" charset="-93"/>
              </a:rPr>
              <a:t>Set</a:t>
            </a:r>
          </a:p>
          <a:p>
            <a:pPr marL="285750" indent="-285750">
              <a:lnSpc>
                <a:spcPct val="150000"/>
              </a:lnSpc>
              <a:buFont typeface="Arial" panose="020B0604020202020204" pitchFamily="34" charset="0"/>
              <a:buChar char="•"/>
            </a:pPr>
            <a:r>
              <a:rPr lang="en-US" b="1">
                <a:latin typeface="Nunito Black" pitchFamily="2" charset="-93"/>
              </a:rPr>
              <a:t>Linux Kernel</a:t>
            </a:r>
            <a:r>
              <a:rPr lang="en-US">
                <a:latin typeface="Nunito Black" pitchFamily="2" charset="-93"/>
              </a:rPr>
              <a:t>: </a:t>
            </a:r>
            <a:r>
              <a:rPr lang="en-US">
                <a:latin typeface="Nunito" pitchFamily="2" charset="-93"/>
              </a:rPr>
              <a:t>Completely Fair Scheduler (CFS), Memory Management</a:t>
            </a:r>
          </a:p>
          <a:p>
            <a:pPr marL="285750" indent="-285750">
              <a:lnSpc>
                <a:spcPct val="150000"/>
              </a:lnSpc>
              <a:buFont typeface="Arial" panose="020B0604020202020204" pitchFamily="34" charset="0"/>
              <a:buChar char="•"/>
            </a:pPr>
            <a:r>
              <a:rPr lang="en-US" b="1">
                <a:latin typeface="Nunito Black" pitchFamily="2" charset="-93"/>
              </a:rPr>
              <a:t>Machine Learning</a:t>
            </a:r>
            <a:r>
              <a:rPr lang="en-US">
                <a:latin typeface="Nunito" pitchFamily="2" charset="-93"/>
              </a:rPr>
              <a:t>: K Mean Clustering, 1 số thuật toán Máy học</a:t>
            </a:r>
          </a:p>
          <a:p>
            <a:pPr marL="285750" indent="-285750">
              <a:lnSpc>
                <a:spcPct val="150000"/>
              </a:lnSpc>
              <a:buFont typeface="Arial" panose="020B0604020202020204" pitchFamily="34" charset="0"/>
              <a:buChar char="•"/>
            </a:pPr>
            <a:r>
              <a:rPr lang="en-US" b="1">
                <a:latin typeface="Nunito Black" pitchFamily="2" charset="-93"/>
              </a:rPr>
              <a:t>Database Engines</a:t>
            </a:r>
            <a:r>
              <a:rPr lang="en-US">
                <a:latin typeface="Nunito Black" pitchFamily="2" charset="-93"/>
              </a:rPr>
              <a:t>: </a:t>
            </a:r>
            <a:r>
              <a:rPr lang="en-US">
                <a:latin typeface="Nunito" pitchFamily="2" charset="-93"/>
              </a:rPr>
              <a:t>Database Indexing - Dùng để lập chỉ mục (indexing) trog cơ sở dữ liệu và hỗ trợ tìm kiếm, thêm, xóa. Được dùng để indexing tables trong HQTCSDL MySQL</a:t>
            </a:r>
          </a:p>
          <a:p>
            <a:pPr marL="285750" indent="-285750">
              <a:lnSpc>
                <a:spcPct val="150000"/>
              </a:lnSpc>
              <a:buFont typeface="Arial" panose="020B0604020202020204" pitchFamily="34" charset="0"/>
              <a:buChar char="•"/>
            </a:pPr>
            <a:r>
              <a:rPr lang="en-US" b="1">
                <a:latin typeface="Nunito Black" pitchFamily="2" charset="-93"/>
              </a:rPr>
              <a:t>Functional Programming</a:t>
            </a:r>
            <a:r>
              <a:rPr lang="en-US">
                <a:latin typeface="Nunito" pitchFamily="2" charset="-93"/>
              </a:rPr>
              <a:t>: Red-Black Tree là CTDL ổn định nhất, được sử dụng để xây dựng array, sets, có khả năng giữ lại phiên bản trước đó sau khi mỗi lần cập nhật</a:t>
            </a:r>
          </a:p>
          <a:p>
            <a:pPr marL="285750" indent="-285750">
              <a:lnSpc>
                <a:spcPct val="150000"/>
              </a:lnSpc>
              <a:buFont typeface="Arial" panose="020B0604020202020204" pitchFamily="34" charset="0"/>
              <a:buChar char="•"/>
            </a:pPr>
            <a:r>
              <a:rPr lang="en-US" b="1">
                <a:latin typeface="Nunito Black" pitchFamily="2" charset="-93"/>
              </a:rPr>
              <a:t>Tango Tree</a:t>
            </a:r>
            <a:r>
              <a:rPr lang="en-US">
                <a:latin typeface="Nunito Black" pitchFamily="2" charset="-93"/>
              </a:rPr>
              <a:t>:</a:t>
            </a:r>
            <a:r>
              <a:rPr lang="en-US">
                <a:latin typeface="Nunito" pitchFamily="2" charset="-93"/>
              </a:rPr>
              <a:t> Sử dụng Red-Black Tree như một phần trong xây dựng CTDL</a:t>
            </a:r>
          </a:p>
          <a:p>
            <a:pPr marL="285750" indent="-285750">
              <a:lnSpc>
                <a:spcPct val="150000"/>
              </a:lnSpc>
              <a:buFont typeface="Arial" panose="020B0604020202020204" pitchFamily="34" charset="0"/>
              <a:buChar char="•"/>
            </a:pPr>
            <a:r>
              <a:rPr lang="en-US" b="1">
                <a:latin typeface="Nunito Black" pitchFamily="2" charset="-93"/>
              </a:rPr>
              <a:t>Text Editors</a:t>
            </a:r>
            <a:r>
              <a:rPr lang="en-US">
                <a:latin typeface="Nunito Black" pitchFamily="2" charset="-93"/>
              </a:rPr>
              <a:t>:</a:t>
            </a:r>
            <a:r>
              <a:rPr lang="en-US">
                <a:latin typeface="Nunito" pitchFamily="2" charset="-93"/>
              </a:rPr>
              <a:t> Hỗ trợ thao tác Undo, Redo trong cá trình soạn thảo văn bản</a:t>
            </a:r>
          </a:p>
          <a:p>
            <a:pPr marL="285750" indent="-285750">
              <a:lnSpc>
                <a:spcPct val="150000"/>
              </a:lnSpc>
              <a:buFont typeface="Arial" panose="020B0604020202020204" pitchFamily="34" charset="0"/>
              <a:buChar char="•"/>
            </a:pPr>
            <a:r>
              <a:rPr lang="en-US" b="1">
                <a:latin typeface="Nunito Black" pitchFamily="2" charset="-93"/>
              </a:rPr>
              <a:t>Graph Algorithms</a:t>
            </a:r>
            <a:r>
              <a:rPr lang="en-US">
                <a:latin typeface="Nunito Black" pitchFamily="2" charset="-93"/>
              </a:rPr>
              <a:t>: </a:t>
            </a:r>
            <a:r>
              <a:rPr lang="en-US">
                <a:latin typeface="Nunito" pitchFamily="2" charset="-93"/>
              </a:rPr>
              <a:t>Hỗ trợ trong triển khai thuật toán tìm đường đi ngắn nhất Dijkstra</a:t>
            </a:r>
          </a:p>
          <a:p>
            <a:pPr marL="285750" indent="-285750">
              <a:lnSpc>
                <a:spcPct val="150000"/>
              </a:lnSpc>
              <a:buFont typeface="Arial" panose="020B0604020202020204" pitchFamily="34" charset="0"/>
              <a:buChar char="•"/>
            </a:pPr>
            <a:r>
              <a:rPr lang="en-US" b="1">
                <a:latin typeface="Nunito Black" pitchFamily="2" charset="-93"/>
              </a:rPr>
              <a:t>Crytography Algorithms</a:t>
            </a:r>
            <a:r>
              <a:rPr lang="en-US">
                <a:latin typeface="Nunito" pitchFamily="2" charset="-93"/>
              </a:rPr>
              <a:t>: Hash Tree, Merkle Tree</a:t>
            </a:r>
          </a:p>
          <a:p>
            <a:pPr marL="285750" indent="-285750">
              <a:lnSpc>
                <a:spcPct val="150000"/>
              </a:lnSpc>
              <a:buFont typeface="Arial" panose="020B0604020202020204" pitchFamily="34" charset="0"/>
              <a:buChar char="•"/>
            </a:pPr>
            <a:r>
              <a:rPr lang="en-US" b="1">
                <a:latin typeface="Nunito Black" pitchFamily="2" charset="-93"/>
              </a:rPr>
              <a:t>Digital Signal Processing Algorithms</a:t>
            </a:r>
            <a:r>
              <a:rPr lang="en-US">
                <a:latin typeface="Nunito Black" pitchFamily="2" charset="-93"/>
              </a:rPr>
              <a:t>: </a:t>
            </a:r>
            <a:r>
              <a:rPr lang="en-US">
                <a:latin typeface="Nunito" pitchFamily="2" charset="-93"/>
              </a:rPr>
              <a:t>Wavelet Tree </a:t>
            </a:r>
          </a:p>
          <a:p>
            <a:pPr marL="285750" indent="-285750">
              <a:lnSpc>
                <a:spcPct val="150000"/>
              </a:lnSpc>
              <a:buFont typeface="Arial" panose="020B0604020202020204" pitchFamily="34" charset="0"/>
              <a:buChar char="•"/>
            </a:pPr>
            <a:r>
              <a:rPr lang="en-US">
                <a:latin typeface="Nunito Black" pitchFamily="2" charset="-93"/>
              </a:rPr>
              <a:t>Geometric Computation, Network Routing…..</a:t>
            </a:r>
          </a:p>
        </p:txBody>
      </p:sp>
      <p:sp>
        <p:nvSpPr>
          <p:cNvPr id="3" name="Google Shape;757;p36">
            <a:extLst>
              <a:ext uri="{FF2B5EF4-FFF2-40B4-BE49-F238E27FC236}">
                <a16:creationId xmlns:a16="http://schemas.microsoft.com/office/drawing/2014/main" id="{835F5C71-978E-BBE2-5F65-C8CBBE1E0C1C}"/>
              </a:ext>
            </a:extLst>
          </p:cNvPr>
          <p:cNvSpPr txBox="1">
            <a:spLocks noGrp="1"/>
          </p:cNvSpPr>
          <p:nvPr>
            <p:ph type="subTitle" idx="1"/>
          </p:nvPr>
        </p:nvSpPr>
        <p:spPr>
          <a:xfrm>
            <a:off x="266100" y="4780749"/>
            <a:ext cx="8683500"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a:t>
            </a:r>
            <a:r>
              <a:rPr lang="vi-VN" sz="1200">
                <a:latin typeface="Nunito" pitchFamily="2" charset="-93"/>
                <a:hlinkClick r:id="rId3"/>
              </a:rPr>
              <a:t>https://www.geeksforgeeks.org/applications-advantages-and-disadvantages-of-red-black-tree/?ref=lbp</a:t>
            </a:r>
            <a:r>
              <a:rPr lang="vi-VN" sz="1200">
                <a:latin typeface="Nunito" pitchFamily="2" charset="-93"/>
              </a:rPr>
              <a:t> </a:t>
            </a:r>
            <a:endParaRPr sz="1200">
              <a:latin typeface="Nunito" pitchFamily="2" charset="-93"/>
            </a:endParaRPr>
          </a:p>
        </p:txBody>
      </p:sp>
      <p:sp>
        <p:nvSpPr>
          <p:cNvPr id="4" name="TextBox 3">
            <a:extLst>
              <a:ext uri="{FF2B5EF4-FFF2-40B4-BE49-F238E27FC236}">
                <a16:creationId xmlns:a16="http://schemas.microsoft.com/office/drawing/2014/main" id="{2D865964-159F-114B-9E13-9E8010FB647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119</a:t>
            </a:r>
          </a:p>
        </p:txBody>
      </p:sp>
    </p:spTree>
    <p:extLst>
      <p:ext uri="{BB962C8B-B14F-4D97-AF65-F5344CB8AC3E}">
        <p14:creationId xmlns:p14="http://schemas.microsoft.com/office/powerpoint/2010/main" val="197844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7600" y="1809716"/>
            <a:ext cx="4607073"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ĐỊNH NGHĨA -</a:t>
            </a:r>
            <a:br>
              <a:rPr lang="vi-VN"/>
            </a:br>
            <a:r>
              <a:rPr lang="vi-VN"/>
              <a:t>QUY TẮC</a:t>
            </a:r>
            <a:endParaRPr/>
          </a:p>
        </p:txBody>
      </p:sp>
      <p:sp>
        <p:nvSpPr>
          <p:cNvPr id="757" name="Google Shape;757;p36"/>
          <p:cNvSpPr txBox="1">
            <a:spLocks noGrp="1"/>
          </p:cNvSpPr>
          <p:nvPr>
            <p:ph type="subTitle" idx="1"/>
          </p:nvPr>
        </p:nvSpPr>
        <p:spPr>
          <a:xfrm>
            <a:off x="567600" y="4045700"/>
            <a:ext cx="8137200" cy="4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Định nghĩa</a:t>
            </a:r>
            <a:r>
              <a:rPr lang="vi-VN">
                <a:latin typeface="Nunito" pitchFamily="2" charset="-93"/>
              </a:rPr>
              <a:t>, lịch sử hình thành cây đỏ đen</a:t>
            </a:r>
            <a:r>
              <a:rPr lang="en">
                <a:latin typeface="Nunito" pitchFamily="2" charset="-93"/>
              </a:rPr>
              <a:t> và</a:t>
            </a:r>
            <a:r>
              <a:rPr lang="vi-VN">
                <a:latin typeface="Nunito" pitchFamily="2" charset="-93"/>
              </a:rPr>
              <a:t> quy tắc mà cây thực hiện tự cân bằng</a:t>
            </a:r>
            <a:endParaRPr>
              <a:latin typeface="Nunito" pitchFamily="2" charset="-93"/>
            </a:endParaRPr>
          </a:p>
        </p:txBody>
      </p:sp>
      <p:sp>
        <p:nvSpPr>
          <p:cNvPr id="758" name="Google Shape;758;p36"/>
          <p:cNvSpPr txBox="1">
            <a:spLocks noGrp="1"/>
          </p:cNvSpPr>
          <p:nvPr>
            <p:ph type="title" idx="2"/>
          </p:nvPr>
        </p:nvSpPr>
        <p:spPr>
          <a:xfrm>
            <a:off x="567600" y="937103"/>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2</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644" r="-425"/>
          <a:stretch/>
        </p:blipFill>
        <p:spPr>
          <a:xfrm>
            <a:off x="5359480" y="1295370"/>
            <a:ext cx="3530991" cy="255275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0EC68A7-AC9D-C5FC-2E02-6201C8F023E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12</a:t>
            </a:r>
          </a:p>
        </p:txBody>
      </p:sp>
      <p:sp>
        <p:nvSpPr>
          <p:cNvPr id="4" name="Google Shape;536;p33">
            <a:extLst>
              <a:ext uri="{FF2B5EF4-FFF2-40B4-BE49-F238E27FC236}">
                <a16:creationId xmlns:a16="http://schemas.microsoft.com/office/drawing/2014/main" id="{E39545D7-D206-BB0A-9DD8-E1DA9DBD0B3F}"/>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Google Shape;536;p33">
            <a:extLst>
              <a:ext uri="{FF2B5EF4-FFF2-40B4-BE49-F238E27FC236}">
                <a16:creationId xmlns:a16="http://schemas.microsoft.com/office/drawing/2014/main" id="{19107A09-CCB4-A187-7396-CAA1872DE90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250701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070468"/>
            <a:ext cx="4740900" cy="10025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BIỂN THỂ</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Biến thể của CTDL Red-Black Tree</a:t>
            </a:r>
            <a:endParaRPr>
              <a:latin typeface="Nunito" pitchFamily="2" charset="-93"/>
            </a:endParaRPr>
          </a:p>
        </p:txBody>
      </p:sp>
      <p:sp>
        <p:nvSpPr>
          <p:cNvPr id="758" name="Google Shape;758;p36"/>
          <p:cNvSpPr txBox="1">
            <a:spLocks noGrp="1"/>
          </p:cNvSpPr>
          <p:nvPr>
            <p:ph type="title" idx="2"/>
          </p:nvPr>
        </p:nvSpPr>
        <p:spPr>
          <a:xfrm>
            <a:off x="525688" y="78444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6</a:t>
            </a:r>
            <a:endParaRPr/>
          </a:p>
        </p:txBody>
      </p:sp>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pic>
        <p:nvPicPr>
          <p:cNvPr id="4" name="Picture 3" descr="A diagram of a network&#10;&#10;Description automatically generated">
            <a:extLst>
              <a:ext uri="{FF2B5EF4-FFF2-40B4-BE49-F238E27FC236}">
                <a16:creationId xmlns:a16="http://schemas.microsoft.com/office/drawing/2014/main" id="{EA7AC922-03C0-2FC7-5362-9A28C1CA37C8}"/>
              </a:ext>
            </a:extLst>
          </p:cNvPr>
          <p:cNvPicPr>
            <a:picLocks noChangeAspect="1"/>
          </p:cNvPicPr>
          <p:nvPr/>
        </p:nvPicPr>
        <p:blipFill>
          <a:blip r:embed="rId3"/>
          <a:stretch>
            <a:fillRect/>
          </a:stretch>
        </p:blipFill>
        <p:spPr>
          <a:xfrm>
            <a:off x="4399855" y="1156502"/>
            <a:ext cx="4428602" cy="255348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FA887A1-F314-89BC-387D-A8F4397CD80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120</a:t>
            </a:r>
          </a:p>
        </p:txBody>
      </p:sp>
      <p:sp>
        <p:nvSpPr>
          <p:cNvPr id="5" name="Google Shape;536;p33">
            <a:extLst>
              <a:ext uri="{FF2B5EF4-FFF2-40B4-BE49-F238E27FC236}">
                <a16:creationId xmlns:a16="http://schemas.microsoft.com/office/drawing/2014/main" id="{0E95896E-9852-0DAC-F369-F8D26944130B}"/>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292193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868" name="Google Shape;868;p37"/>
          <p:cNvSpPr txBox="1">
            <a:spLocks noGrp="1"/>
          </p:cNvSpPr>
          <p:nvPr>
            <p:ph type="subTitle" idx="1"/>
          </p:nvPr>
        </p:nvSpPr>
        <p:spPr>
          <a:xfrm>
            <a:off x="594360" y="1120014"/>
            <a:ext cx="7962900" cy="116913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Robert Sedgewick Java triển khai năm 2008.</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1 biến thể khác của cây đỏ-đen, dễ triển khai hơn rất nhiều so với chính cây đỏ đen và đảm bảo tất cả các thao tác tìm kiếm, xóa và chèn trong thời gian O(logn).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pic>
        <p:nvPicPr>
          <p:cNvPr id="4" name="Picture 3" descr="A diagram of a network&#10;&#10;Description automatically generated">
            <a:extLst>
              <a:ext uri="{FF2B5EF4-FFF2-40B4-BE49-F238E27FC236}">
                <a16:creationId xmlns:a16="http://schemas.microsoft.com/office/drawing/2014/main" id="{98476B35-2BB3-7A21-D255-06236F79FC5A}"/>
              </a:ext>
            </a:extLst>
          </p:cNvPr>
          <p:cNvPicPr>
            <a:picLocks noChangeAspect="1"/>
          </p:cNvPicPr>
          <p:nvPr/>
        </p:nvPicPr>
        <p:blipFill>
          <a:blip r:embed="rId3"/>
          <a:stretch>
            <a:fillRect/>
          </a:stretch>
        </p:blipFill>
        <p:spPr>
          <a:xfrm>
            <a:off x="2357695" y="2289150"/>
            <a:ext cx="4428602" cy="255348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FFC7787-8B9D-DED5-99BA-D3259EB2E4E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121</a:t>
            </a:r>
          </a:p>
        </p:txBody>
      </p:sp>
    </p:spTree>
    <p:extLst>
      <p:ext uri="{BB962C8B-B14F-4D97-AF65-F5344CB8AC3E}">
        <p14:creationId xmlns:p14="http://schemas.microsoft.com/office/powerpoint/2010/main" val="1546645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1" y="1493520"/>
            <a:ext cx="8604781" cy="3409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a:latin typeface="Nunito" pitchFamily="2" charset="-93"/>
              </a:rPr>
              <a:t>Cụ thể, trong 2–3 Leaf-Leaning Red-Black Tree được xây dựng từ N khóa ngẫu nhiên:</a:t>
            </a:r>
          </a:p>
          <a:p>
            <a:pPr marL="285750" indent="-285750">
              <a:lnSpc>
                <a:spcPct val="150000"/>
              </a:lnSpc>
              <a:buFont typeface="Arial" panose="020B0604020202020204" pitchFamily="34" charset="0"/>
              <a:buChar char="•"/>
            </a:pPr>
            <a:r>
              <a:rPr lang="vi-VN">
                <a:latin typeface="Nunito" pitchFamily="2" charset="-93"/>
              </a:rPr>
              <a:t>Root node luôn có màu đen</a:t>
            </a:r>
          </a:p>
          <a:p>
            <a:pPr marL="285750" indent="-285750">
              <a:lnSpc>
                <a:spcPct val="150000"/>
              </a:lnSpc>
              <a:buFont typeface="Arial" panose="020B0604020202020204" pitchFamily="34" charset="0"/>
              <a:buChar char="•"/>
            </a:pPr>
            <a:r>
              <a:rPr lang="vi-VN">
                <a:latin typeface="Nunito" pitchFamily="2" charset="-93"/>
              </a:rPr>
              <a:t>Mỗi node được thêm vào cây đều có màu đỏ</a:t>
            </a:r>
          </a:p>
          <a:p>
            <a:pPr marL="285750" indent="-285750">
              <a:lnSpc>
                <a:spcPct val="150000"/>
              </a:lnSpc>
              <a:buFont typeface="Arial" panose="020B0604020202020204" pitchFamily="34" charset="0"/>
              <a:buChar char="•"/>
            </a:pPr>
            <a:r>
              <a:rPr lang="vi-VN">
                <a:latin typeface="Nunito" pitchFamily="2" charset="-93"/>
              </a:rPr>
              <a:t>Mỗi node NULL là con của 1 node đều được gán màu đen</a:t>
            </a:r>
          </a:p>
          <a:p>
            <a:pPr marL="285750" indent="-285750">
              <a:lnSpc>
                <a:spcPct val="150000"/>
              </a:lnSpc>
              <a:buFont typeface="Arial" panose="020B0604020202020204" pitchFamily="34" charset="0"/>
              <a:buChar char="•"/>
            </a:pPr>
            <a:r>
              <a:rPr lang="vi-VN">
                <a:latin typeface="Nunito" pitchFamily="2" charset="-93"/>
              </a:rPr>
              <a:t>Không node nào có </a:t>
            </a:r>
            <a:r>
              <a:rPr lang="vi-VN" b="1">
                <a:latin typeface="Nunito" pitchFamily="2" charset="-93"/>
              </a:rPr>
              <a:t>node con bên phải màu đỏ </a:t>
            </a:r>
            <a:r>
              <a:rPr lang="vi-VN">
                <a:latin typeface="Nunito" pitchFamily="2" charset="-93"/>
              </a:rPr>
              <a:t>và </a:t>
            </a:r>
            <a:r>
              <a:rPr lang="vi-VN" b="1">
                <a:latin typeface="Nunito" pitchFamily="2" charset="-93"/>
              </a:rPr>
              <a:t>node con bên trái màu đen (có con là node NULL) </a:t>
            </a:r>
            <a:r>
              <a:rPr lang="vi-VN">
                <a:latin typeface="Nunito" pitchFamily="2" charset="-93"/>
              </a:rPr>
              <a:t>nếu có. Thực hiện </a:t>
            </a:r>
            <a:r>
              <a:rPr lang="vi-VN" b="1">
                <a:latin typeface="Nunito" pitchFamily="2" charset="-93"/>
              </a:rPr>
              <a:t>Left-Rotate</a:t>
            </a:r>
            <a:r>
              <a:rPr lang="vi-VN">
                <a:latin typeface="Nunito" pitchFamily="2" charset="-93"/>
              </a:rPr>
              <a:t> node vi phạm đó và Recolor cho node hiện tại và node con bên trái.</a:t>
            </a:r>
          </a:p>
          <a:p>
            <a:pPr marL="285750" indent="-285750">
              <a:lnSpc>
                <a:spcPct val="150000"/>
              </a:lnSpc>
              <a:buFont typeface="Arial" panose="020B0604020202020204" pitchFamily="34" charset="0"/>
              <a:buChar char="•"/>
            </a:pPr>
            <a:r>
              <a:rPr lang="vi-VN">
                <a:latin typeface="Nunito" pitchFamily="2" charset="-93"/>
              </a:rPr>
              <a:t>Không node nào có </a:t>
            </a:r>
            <a:r>
              <a:rPr lang="vi-VN" b="1">
                <a:latin typeface="Nunito" pitchFamily="2" charset="-93"/>
              </a:rPr>
              <a:t>node con bên trái đỏ </a:t>
            </a:r>
            <a:r>
              <a:rPr lang="vi-VN">
                <a:latin typeface="Nunito" pitchFamily="2" charset="-93"/>
              </a:rPr>
              <a:t>và có </a:t>
            </a:r>
            <a:r>
              <a:rPr lang="vi-VN" b="1">
                <a:latin typeface="Nunito" pitchFamily="2" charset="-93"/>
              </a:rPr>
              <a:t>node cháu bên trái màu đỏ</a:t>
            </a:r>
            <a:r>
              <a:rPr lang="vi-VN">
                <a:latin typeface="Nunito" pitchFamily="2" charset="-93"/>
              </a:rPr>
              <a:t>. Nếu có, thực hiện Right-Rotate và hoán đổi màu sắc giữa node đó và node con bên phải.</a:t>
            </a:r>
          </a:p>
          <a:p>
            <a:pPr marL="285750" indent="-285750">
              <a:lnSpc>
                <a:spcPct val="150000"/>
              </a:lnSpc>
              <a:buFont typeface="Arial" panose="020B0604020202020204" pitchFamily="34" charset="0"/>
              <a:buChar char="•"/>
            </a:pPr>
            <a:r>
              <a:rPr lang="vi-VN">
                <a:latin typeface="Nunito" pitchFamily="2" charset="-93"/>
              </a:rPr>
              <a:t>Không node nào có con bên trái và bên phải đều màu đỏ. Nếu có, đảo ngược các màu của các node.</a:t>
            </a:r>
          </a:p>
        </p:txBody>
      </p:sp>
      <p:sp>
        <p:nvSpPr>
          <p:cNvPr id="5" name="Subtitle 5">
            <a:extLst>
              <a:ext uri="{FF2B5EF4-FFF2-40B4-BE49-F238E27FC236}">
                <a16:creationId xmlns:a16="http://schemas.microsoft.com/office/drawing/2014/main" id="{34FD3F55-D26E-3955-FDD3-82924B3E7E0F}"/>
              </a:ext>
            </a:extLst>
          </p:cNvPr>
          <p:cNvSpPr txBox="1">
            <a:spLocks/>
          </p:cNvSpPr>
          <p:nvPr/>
        </p:nvSpPr>
        <p:spPr>
          <a:xfrm>
            <a:off x="500342" y="1093925"/>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sp>
        <p:nvSpPr>
          <p:cNvPr id="3" name="TextBox 2">
            <a:extLst>
              <a:ext uri="{FF2B5EF4-FFF2-40B4-BE49-F238E27FC236}">
                <a16:creationId xmlns:a16="http://schemas.microsoft.com/office/drawing/2014/main" id="{CE0FE593-516B-9BF9-9EBB-FBAC9E73797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122</a:t>
            </a:r>
          </a:p>
        </p:txBody>
      </p:sp>
    </p:spTree>
    <p:extLst>
      <p:ext uri="{BB962C8B-B14F-4D97-AF65-F5344CB8AC3E}">
        <p14:creationId xmlns:p14="http://schemas.microsoft.com/office/powerpoint/2010/main" val="1584618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Slide’s Template</a:t>
            </a:r>
            <a:r>
              <a:rPr lang="en-US" sz="1400" b="1">
                <a:solidFill>
                  <a:schemeClr val="dk1"/>
                </a:solidFill>
                <a:latin typeface="Montserrat"/>
                <a:ea typeface="Montserrat"/>
                <a:cs typeface="Montserrat"/>
                <a:sym typeface="Montserrat"/>
              </a:rPr>
              <a:t> - </a:t>
            </a:r>
            <a:r>
              <a:rPr lang="en-US" sz="1400" b="1">
                <a:solidFill>
                  <a:srgbClr val="112E54"/>
                </a:solidFill>
                <a:latin typeface="Montserrat" panose="00000500000000000000" pitchFamily="2" charset="-93"/>
                <a:hlinkClick r:id="rId3"/>
              </a:rPr>
              <a:t>Slidesgo</a:t>
            </a:r>
            <a:endParaRPr kumimoji="0" lang="en-US" sz="1400" b="1" i="0" u="none" strike="noStrike" kern="0" cap="none" spc="0" normalizeH="0" baseline="0" noProof="0">
              <a:ln>
                <a:noFill/>
              </a:ln>
              <a:solidFill>
                <a:srgbClr val="112E54"/>
              </a:solidFill>
              <a:effectLst/>
              <a:uLnTx/>
              <a:uFillTx/>
              <a:latin typeface="Montserrat" panose="00000500000000000000" pitchFamily="2" charset="-93"/>
              <a:sym typeface="Inter"/>
            </a:endParaRPr>
          </a:p>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4"/>
              </a:rPr>
              <a:t>Red–black tree (Wikipedia)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5"/>
              </a:rPr>
              <a:t>Introduction to Red-Black Tree (GeekForGeeks)</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6"/>
              </a:rPr>
              <a:t>Applications, Advantages and Disadvantages of Red-Black Tree (GeekForGeeks) </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7"/>
              </a:rPr>
              <a:t>2009 Introduction to Algorithms Third Editon</a:t>
            </a:r>
            <a:endParaRPr lang="en-US" sz="1200">
              <a:solidFill>
                <a:schemeClr val="dk1"/>
              </a:solidFill>
              <a:latin typeface="Nunito" pitchFamily="2" charset="-93"/>
              <a:hlinkClick r:id="rId8"/>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8"/>
              </a:rPr>
              <a:t>Applications of Red-Black Trees</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0"/>
              </a:rPr>
              <a:t>How TreeMap Works Internally in Java</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9"/>
              </a:rPr>
              <a:t>How TreeSet Works Internally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1"/>
              </a:rPr>
              <a:t>The Java HashMap Under the Hood</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2"/>
              </a:rPr>
              <a:t>Internal Working of HashMap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latin typeface="Nunito" pitchFamily="2" charset="-93"/>
                <a:hlinkClick r:id="rId13"/>
              </a:rPr>
              <a:t>cppreference.com - std::set</a:t>
            </a:r>
            <a:endParaRPr lang="en-US" sz="1200">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vi-VN" sz="1200">
                <a:solidFill>
                  <a:schemeClr val="dk1"/>
                </a:solidFill>
                <a:latin typeface="Nunito" pitchFamily="2" charset="-93"/>
                <a:hlinkClick r:id="rId14"/>
              </a:rPr>
              <a:t>Left-leaning red–black tree</a:t>
            </a:r>
            <a:endParaRPr lang="vi-VN"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FF2C481-5925-53B4-2B17-4C7F6CD246D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123</a:t>
            </a:r>
          </a:p>
        </p:txBody>
      </p:sp>
      <p:sp>
        <p:nvSpPr>
          <p:cNvPr id="2" name="Google Shape;536;p33">
            <a:extLst>
              <a:ext uri="{FF2B5EF4-FFF2-40B4-BE49-F238E27FC236}">
                <a16:creationId xmlns:a16="http://schemas.microsoft.com/office/drawing/2014/main" id="{67CB2B71-C53C-271D-8E23-C5789C290849}"/>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3"/>
              </a:rPr>
              <a:t>Left Leaning Red Black Tree (Insertion)</a:t>
            </a:r>
            <a:endParaRPr lang="en-US" sz="1200">
              <a:solidFill>
                <a:schemeClr val="dk1"/>
              </a:solidFill>
              <a:latin typeface="Nunito" pitchFamily="2" charset="-93"/>
            </a:endParaRPr>
          </a:p>
          <a:p>
            <a:pPr marL="38100" lvl="0" indent="0" algn="l" rtl="0">
              <a:lnSpc>
                <a:spcPct val="150000"/>
              </a:lnSpc>
              <a:spcBef>
                <a:spcPts val="0"/>
              </a:spcBef>
              <a:spcAft>
                <a:spcPts val="0"/>
              </a:spcAft>
              <a:buClr>
                <a:schemeClr val="accent1"/>
              </a:buClr>
              <a:buSzPts val="1200"/>
              <a:buNone/>
            </a:pPr>
            <a:endParaRPr lang="en-US" sz="1200">
              <a:solidFill>
                <a:schemeClr val="dk1"/>
              </a:solidFill>
              <a:latin typeface="Nunito" pitchFamily="2" charset="-93"/>
            </a:endParaRPr>
          </a:p>
          <a:p>
            <a:pPr marL="38100" indent="0">
              <a:lnSpc>
                <a:spcPct val="150000"/>
              </a:lnSpc>
              <a:buClr>
                <a:schemeClr val="accent1"/>
              </a:buClr>
              <a:buSzPts val="1200"/>
              <a:buNone/>
            </a:pPr>
            <a:r>
              <a:rPr lang="vi-VN" sz="1400" b="1">
                <a:solidFill>
                  <a:schemeClr val="dk1"/>
                </a:solidFill>
                <a:latin typeface="Montserrat"/>
                <a:ea typeface="Montserrat"/>
                <a:cs typeface="Montserrat"/>
                <a:sym typeface="Montserrat"/>
              </a:rPr>
              <a:t>Video</a:t>
            </a:r>
          </a:p>
          <a:p>
            <a:pPr marL="323850" indent="-285750">
              <a:lnSpc>
                <a:spcPct val="150000"/>
              </a:lnSpc>
              <a:buClr>
                <a:schemeClr val="accent1"/>
              </a:buClr>
              <a:buSzPct val="90000"/>
              <a:buFont typeface="Arial" panose="020B0604020202020204" pitchFamily="34" charset="0"/>
              <a:buChar char="•"/>
            </a:pPr>
            <a:r>
              <a:rPr lang="en-US" sz="1200">
                <a:solidFill>
                  <a:schemeClr val="dk1"/>
                </a:solidFill>
                <a:latin typeface="Nunito" pitchFamily="2" charset="-93"/>
                <a:ea typeface="Montserrat"/>
                <a:cs typeface="Montserrat"/>
                <a:sym typeface="Montserrat"/>
                <a:hlinkClick r:id="rId4"/>
              </a:rPr>
              <a:t>Red-black trees in 5 minutes — Insertions (strategy)</a:t>
            </a:r>
            <a:endParaRPr lang="en-US" sz="1200">
              <a:solidFill>
                <a:schemeClr val="dk1"/>
              </a:solidFill>
              <a:latin typeface="Nunito" pitchFamily="2" charset="-93"/>
              <a:ea typeface="Montserrat"/>
              <a:cs typeface="Montserrat"/>
              <a:sym typeface="Montserrat"/>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5"/>
              </a:rPr>
              <a:t>Red-black trees in 5 minutes — Insertions (examples)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6"/>
              </a:rPr>
              <a:t>Red-black trees in 8 minutes — Deletions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7"/>
              </a:rPr>
              <a:t>Red-black trees in 6 minutes — Delete Fixes</a:t>
            </a:r>
            <a:endParaRPr lang="vi-VN" sz="1200">
              <a:solidFill>
                <a:schemeClr val="dk1"/>
              </a:solidFill>
              <a:latin typeface="Nunito" pitchFamily="2" charset="-93"/>
            </a:endParaRPr>
          </a:p>
          <a:p>
            <a:pPr marL="38100" indent="0">
              <a:lnSpc>
                <a:spcPct val="150000"/>
              </a:lnSpc>
              <a:buClr>
                <a:schemeClr val="accent1"/>
              </a:buClr>
              <a:buSzPts val="1200"/>
              <a:buNone/>
            </a:pPr>
            <a:endParaRPr lang="vi-VN" sz="1200" b="1">
              <a:solidFill>
                <a:schemeClr val="dk1"/>
              </a:solidFill>
              <a:latin typeface="Montserrat"/>
              <a:ea typeface="Montserrat"/>
              <a:cs typeface="Montserrat"/>
              <a:sym typeface="Montserrat"/>
            </a:endParaRPr>
          </a:p>
          <a:p>
            <a:pPr marL="38100" indent="0">
              <a:lnSpc>
                <a:spcPct val="150000"/>
              </a:lnSpc>
              <a:buClr>
                <a:schemeClr val="accent1"/>
              </a:buClr>
              <a:buSzPts val="1200"/>
              <a:buNone/>
            </a:pPr>
            <a:r>
              <a:rPr lang="vi-VN" sz="1200" b="1">
                <a:solidFill>
                  <a:schemeClr val="dk1"/>
                </a:solidFill>
                <a:latin typeface="Montserrat"/>
                <a:ea typeface="Montserrat"/>
                <a:cs typeface="Montserrat"/>
                <a:sym typeface="Montserrat"/>
              </a:rPr>
              <a:t>Tham khảo vẽ cây đỏ - đen</a:t>
            </a:r>
          </a:p>
          <a:p>
            <a:pPr marL="323850" indent="-285750">
              <a:lnSpc>
                <a:spcPct val="150000"/>
              </a:lnSpc>
              <a:buClr>
                <a:schemeClr val="accent1"/>
              </a:buClr>
              <a:buSzPts val="1200"/>
              <a:buFont typeface="Arial" panose="020B0604020202020204" pitchFamily="34" charset="0"/>
              <a:buChar char="•"/>
            </a:pPr>
            <a:r>
              <a:rPr lang="vi-VN" sz="1200">
                <a:solidFill>
                  <a:schemeClr val="dk1"/>
                </a:solidFill>
                <a:latin typeface="Nunito" pitchFamily="2" charset="-93"/>
                <a:hlinkClick r:id="rId8"/>
              </a:rPr>
              <a:t>Red – Black Tree Visualization</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endParaRPr lang="en-US"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D18F66F-841C-2574-DE8C-FDE9F1AB1D3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124</a:t>
            </a:r>
          </a:p>
        </p:txBody>
      </p:sp>
      <p:sp>
        <p:nvSpPr>
          <p:cNvPr id="2" name="Google Shape;536;p33">
            <a:extLst>
              <a:ext uri="{FF2B5EF4-FFF2-40B4-BE49-F238E27FC236}">
                <a16:creationId xmlns:a16="http://schemas.microsoft.com/office/drawing/2014/main" id="{9D031F71-B906-B88C-25CA-9F78E496263A}"/>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163934224"/>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675249" y="612755"/>
            <a:ext cx="4324676" cy="407178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Q&amp;A</a:t>
            </a:r>
            <a:r>
              <a:rPr lang="vi-VN"/>
              <a:t> -</a:t>
            </a:r>
            <a:br>
              <a:rPr lang="vi-VN"/>
            </a:br>
            <a:r>
              <a:rPr lang="vi-VN"/>
              <a:t>DEMO</a:t>
            </a:r>
            <a:endParaRPr/>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536;p33">
            <a:extLst>
              <a:ext uri="{FF2B5EF4-FFF2-40B4-BE49-F238E27FC236}">
                <a16:creationId xmlns:a16="http://schemas.microsoft.com/office/drawing/2014/main" id="{B6491DED-E0C8-3751-C09F-DB7E6097423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4" name="TextBox 3">
            <a:extLst>
              <a:ext uri="{FF2B5EF4-FFF2-40B4-BE49-F238E27FC236}">
                <a16:creationId xmlns:a16="http://schemas.microsoft.com/office/drawing/2014/main" id="{F009906C-F59D-DFA1-31D6-CA9B3514631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125</a:t>
            </a:r>
          </a:p>
        </p:txBody>
      </p:sp>
      <p:sp>
        <p:nvSpPr>
          <p:cNvPr id="3" name="Google Shape;536;p33">
            <a:extLst>
              <a:ext uri="{FF2B5EF4-FFF2-40B4-BE49-F238E27FC236}">
                <a16:creationId xmlns:a16="http://schemas.microsoft.com/office/drawing/2014/main" id="{6BD7B581-8AA8-16C5-4955-7982D0A1D03E}"/>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2"/>
          <p:cNvSpPr txBox="1">
            <a:spLocks noGrp="1"/>
          </p:cNvSpPr>
          <p:nvPr>
            <p:ph type="title"/>
          </p:nvPr>
        </p:nvSpPr>
        <p:spPr>
          <a:xfrm>
            <a:off x="330591" y="609989"/>
            <a:ext cx="853908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Thanks for watching!</a:t>
            </a:r>
            <a:endParaRPr sz="5000"/>
          </a:p>
        </p:txBody>
      </p:sp>
      <p:sp>
        <p:nvSpPr>
          <p:cNvPr id="2832" name="Google Shape;2832;p62"/>
          <p:cNvSpPr txBox="1">
            <a:spLocks noGrp="1"/>
          </p:cNvSpPr>
          <p:nvPr>
            <p:ph type="subTitle" idx="1"/>
          </p:nvPr>
        </p:nvSpPr>
        <p:spPr>
          <a:xfrm>
            <a:off x="4571875" y="1676725"/>
            <a:ext cx="38589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Nunito" pitchFamily="2" charset="-93"/>
              </a:rPr>
              <a:t>Nhóm thuyết trình xin gửi lời cảm ơn thầy và các bạn đã quan tâm, theo dõi, đặt câu hỏi cũng như tham gia Quiz của nhóm.</a:t>
            </a:r>
            <a:endParaRPr>
              <a:latin typeface="Nunito" pitchFamily="2" charset="-93"/>
            </a:endParaRPr>
          </a:p>
        </p:txBody>
      </p:sp>
      <p:sp>
        <p:nvSpPr>
          <p:cNvPr id="2833" name="Google Shape;2833;p62"/>
          <p:cNvSpPr txBox="1"/>
          <p:nvPr/>
        </p:nvSpPr>
        <p:spPr>
          <a:xfrm>
            <a:off x="4571875" y="4283653"/>
            <a:ext cx="38589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2834" name="Google Shape;2834;p62"/>
          <p:cNvGrpSpPr/>
          <p:nvPr/>
        </p:nvGrpSpPr>
        <p:grpSpPr>
          <a:xfrm>
            <a:off x="5753927" y="2976675"/>
            <a:ext cx="400733" cy="387661"/>
            <a:chOff x="266768" y="1721375"/>
            <a:chExt cx="397907" cy="397887"/>
          </a:xfrm>
        </p:grpSpPr>
        <p:sp>
          <p:nvSpPr>
            <p:cNvPr id="2835" name="Google Shape;283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62"/>
          <p:cNvGrpSpPr/>
          <p:nvPr/>
        </p:nvGrpSpPr>
        <p:grpSpPr>
          <a:xfrm>
            <a:off x="6848261" y="2976437"/>
            <a:ext cx="400712" cy="387661"/>
            <a:chOff x="1379798" y="1723250"/>
            <a:chExt cx="397887" cy="397887"/>
          </a:xfrm>
        </p:grpSpPr>
        <p:sp>
          <p:nvSpPr>
            <p:cNvPr id="2838" name="Google Shape;2838;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2"/>
          <p:cNvGrpSpPr/>
          <p:nvPr/>
        </p:nvGrpSpPr>
        <p:grpSpPr>
          <a:xfrm>
            <a:off x="6299340" y="2976437"/>
            <a:ext cx="400691" cy="387661"/>
            <a:chOff x="864491" y="1723250"/>
            <a:chExt cx="397866" cy="397887"/>
          </a:xfrm>
        </p:grpSpPr>
        <p:sp>
          <p:nvSpPr>
            <p:cNvPr id="2843" name="Google Shape;2843;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62"/>
          <p:cNvGrpSpPr/>
          <p:nvPr/>
        </p:nvGrpSpPr>
        <p:grpSpPr>
          <a:xfrm>
            <a:off x="1371160" y="1959971"/>
            <a:ext cx="2018914" cy="2534148"/>
            <a:chOff x="1311900" y="2073147"/>
            <a:chExt cx="2222728" cy="2764328"/>
          </a:xfrm>
        </p:grpSpPr>
        <p:sp>
          <p:nvSpPr>
            <p:cNvPr id="2847" name="Google Shape;2847;p62"/>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62"/>
            <p:cNvGrpSpPr/>
            <p:nvPr/>
          </p:nvGrpSpPr>
          <p:grpSpPr>
            <a:xfrm>
              <a:off x="1553108" y="2073147"/>
              <a:ext cx="1981520" cy="2535354"/>
              <a:chOff x="900306" y="1128050"/>
              <a:chExt cx="3138296" cy="4015448"/>
            </a:xfrm>
          </p:grpSpPr>
          <p:sp>
            <p:nvSpPr>
              <p:cNvPr id="2849" name="Google Shape;2849;p62"/>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2"/>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2"/>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BF17696C-F3BB-DEB6-1767-5C5AF03495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126</a:t>
            </a:r>
          </a:p>
        </p:txBody>
      </p:sp>
      <p:sp>
        <p:nvSpPr>
          <p:cNvPr id="2" name="Google Shape;536;p33">
            <a:extLst>
              <a:ext uri="{FF2B5EF4-FFF2-40B4-BE49-F238E27FC236}">
                <a16:creationId xmlns:a16="http://schemas.microsoft.com/office/drawing/2014/main" id="{A46CF866-42C7-1E3B-7589-8C31710527EB}"/>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441694" y="137254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Định nghĩa</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2.1</a:t>
            </a:r>
            <a:endParaRPr sz="2500"/>
          </a:p>
        </p:txBody>
      </p:sp>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13</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441694" y="2152609"/>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Lịch sử</a:t>
            </a:r>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ĐỊNH NGHĨA - QUY TẮC</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Cách tổ chức CTDL</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Tính chất – Quy tắc</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2.4</a:t>
            </a:r>
            <a:endParaRPr lang="en" sz="2500"/>
          </a:p>
        </p:txBody>
      </p:sp>
    </p:spTree>
    <p:extLst>
      <p:ext uri="{BB962C8B-B14F-4D97-AF65-F5344CB8AC3E}">
        <p14:creationId xmlns:p14="http://schemas.microsoft.com/office/powerpoint/2010/main" val="4048002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3870494"/>
            <a:ext cx="8460971" cy="96474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cây nhị phân tìm kiếm tự cân bằng (Self-balanced Binary Search Tree)</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Mỗi node trên cây có thêm 1 thuộc tính để xác định màu cho node.</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1877079" y="1246103"/>
            <a:ext cx="5389839" cy="2651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DD7C6F-440B-123E-3C1F-76A66392480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14</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868" name="Google Shape;868;p37"/>
          <p:cNvSpPr txBox="1">
            <a:spLocks noGrp="1"/>
          </p:cNvSpPr>
          <p:nvPr>
            <p:ph type="subTitle" idx="1"/>
          </p:nvPr>
        </p:nvSpPr>
        <p:spPr>
          <a:xfrm>
            <a:off x="327331" y="1176232"/>
            <a:ext cx="8489337" cy="363837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Nunito" pitchFamily="2" charset="-93"/>
              </a:rPr>
              <a:t>1972, Rudolf Bayers phát triển CTDL B-Tree cấp 4 với ràng buộc là cây duy trì tất cả các path từ gốc đến lá có cùng số nút. Bayer gọi chúng là “B-Tree nhị phân đối xứng" trong bài báo của mình và sau đó chúng trở nên phổ biến với tên gọi 2–3–4  Tree hay 2–4 Tree. </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1978, trong bài báo “</a:t>
            </a:r>
            <a:r>
              <a:rPr lang="en-US" sz="1600">
                <a:latin typeface="Nunito" pitchFamily="2" charset="-93"/>
              </a:rPr>
              <a:t>A Dichromatic Framework for Balanced Trees</a:t>
            </a:r>
            <a:r>
              <a:rPr lang="vi-VN" sz="1600">
                <a:latin typeface="Nunito" pitchFamily="2" charset="-93"/>
              </a:rPr>
              <a:t>” , Leonidas J. Guibas and Robert Sedgewick đã giới thiệu Red-Black Tree. Màu đỏ được chọn là do là màu tốt nhất được in bởi máy in laser khi tác giả làm việc tại Xerox PARC.</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1993, Arne Anderson giới thiệu phương pháp Right Leaning Tree để đơn giản hóa thao tác Insert và Delete.</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1999, Chris Okasaki đưa ra hàm Insert node vào cây. Hàm này xử lý 4 trường hợp mất cân bằng trên cây và một trường hợp cân bằng mặc định.</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4" name="TextBox 3">
            <a:extLst>
              <a:ext uri="{FF2B5EF4-FFF2-40B4-BE49-F238E27FC236}">
                <a16:creationId xmlns:a16="http://schemas.microsoft.com/office/drawing/2014/main" id="{C3CF42E6-51D3-FE38-01D7-45D621B8418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15</a:t>
            </a:r>
          </a:p>
        </p:txBody>
      </p:sp>
    </p:spTree>
    <p:extLst>
      <p:ext uri="{BB962C8B-B14F-4D97-AF65-F5344CB8AC3E}">
        <p14:creationId xmlns:p14="http://schemas.microsoft.com/office/powerpoint/2010/main" val="335321137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7" name="Picture 6" descr="A diagram of a tree&#10;&#10;Description automatically generated">
            <a:extLst>
              <a:ext uri="{FF2B5EF4-FFF2-40B4-BE49-F238E27FC236}">
                <a16:creationId xmlns:a16="http://schemas.microsoft.com/office/drawing/2014/main" id="{4A3CF080-9551-9F96-F650-8F9E05A29D2F}"/>
              </a:ext>
            </a:extLst>
          </p:cNvPr>
          <p:cNvPicPr>
            <a:picLocks noChangeAspect="1"/>
          </p:cNvPicPr>
          <p:nvPr/>
        </p:nvPicPr>
        <p:blipFill rotWithShape="1">
          <a:blip r:embed="rId3"/>
          <a:srcRect l="1571" t="9179" r="4472" b="3254"/>
          <a:stretch/>
        </p:blipFill>
        <p:spPr>
          <a:xfrm>
            <a:off x="4610428" y="1525344"/>
            <a:ext cx="4206240" cy="2940148"/>
          </a:xfrm>
          <a:prstGeom prst="rect">
            <a:avLst/>
          </a:prstGeom>
          <a:ln>
            <a:noFill/>
          </a:ln>
          <a:effectLst>
            <a:outerShdw blurRad="292100" dist="139700" dir="2700000" algn="tl" rotWithShape="0">
              <a:srgbClr val="333333">
                <a:alpha val="65000"/>
              </a:srgbClr>
            </a:outerShdw>
          </a:effectLst>
        </p:spPr>
      </p:pic>
      <p:sp>
        <p:nvSpPr>
          <p:cNvPr id="4" name="Google Shape;868;p37">
            <a:extLst>
              <a:ext uri="{FF2B5EF4-FFF2-40B4-BE49-F238E27FC236}">
                <a16:creationId xmlns:a16="http://schemas.microsoft.com/office/drawing/2014/main" id="{2A198AE2-8B26-E1B0-A0FE-81FCB98B078C}"/>
              </a:ext>
            </a:extLst>
          </p:cNvPr>
          <p:cNvSpPr txBox="1">
            <a:spLocks noGrp="1"/>
          </p:cNvSpPr>
          <p:nvPr>
            <p:ph type="subTitle" idx="1"/>
          </p:nvPr>
        </p:nvSpPr>
        <p:spPr>
          <a:xfrm>
            <a:off x="327332" y="1176232"/>
            <a:ext cx="4283096" cy="3638373"/>
          </a:xfrm>
          <a:prstGeom prst="rect">
            <a:avLst/>
          </a:prstGeom>
        </p:spPr>
        <p:txBody>
          <a:bodyPr spcFirstLastPara="1" wrap="square" lIns="91425" tIns="91425" rIns="91425" bIns="91425" anchor="t" anchorCtr="0">
            <a:noAutofit/>
          </a:bodyPr>
          <a:lstStyle/>
          <a:p>
            <a:pPr marL="182563" lvl="0" indent="-182563" algn="l" rtl="0">
              <a:spcBef>
                <a:spcPts val="0"/>
              </a:spcBef>
              <a:spcAft>
                <a:spcPts val="0"/>
              </a:spcAft>
              <a:buFont typeface="Arial" panose="020B0604020202020204" pitchFamily="34" charset="0"/>
              <a:buChar char="•"/>
            </a:pPr>
            <a:r>
              <a:rPr lang="vi-VN" sz="1600">
                <a:latin typeface="Nunito" pitchFamily="2" charset="-93"/>
              </a:rPr>
              <a:t>Cây B-Tree khó cài đặt do hạn chế về phần cứng của máy tính vào những năm 1970s-1980s. Vì thế người ta đã cài đặt phiên bản tối giản hơn của CTDL này là cây 2-3-4 (hay cây 2-4).</a:t>
            </a:r>
          </a:p>
          <a:p>
            <a:pPr marL="182563" lvl="0" indent="-182563" algn="l" rtl="0">
              <a:spcBef>
                <a:spcPts val="0"/>
              </a:spcBef>
              <a:spcAft>
                <a:spcPts val="0"/>
              </a:spcAft>
              <a:buFont typeface="Arial" panose="020B0604020202020204" pitchFamily="34" charset="0"/>
              <a:buChar char="•"/>
            </a:pPr>
            <a:r>
              <a:rPr lang="vi-VN" sz="1600">
                <a:latin typeface="Nunito" pitchFamily="2" charset="-93"/>
              </a:rPr>
              <a:t>Cây đỏ-đen có sự tương đồng với cây 2-3-4 về đặc điểm và thao tác nhưng dễ triển khai, dễ hiểu hơn để người lập trình thực hiện.</a:t>
            </a:r>
          </a:p>
          <a:p>
            <a:pPr marL="182563" lvl="0" indent="-182563" algn="l" rtl="0">
              <a:spcBef>
                <a:spcPts val="0"/>
              </a:spcBef>
              <a:spcAft>
                <a:spcPts val="0"/>
              </a:spcAft>
              <a:buFont typeface="Arial" panose="020B0604020202020204" pitchFamily="34" charset="0"/>
              <a:buChar char="•"/>
            </a:pPr>
            <a:r>
              <a:rPr lang="vi-VN" sz="1600">
                <a:latin typeface="Nunito" pitchFamily="2" charset="-93"/>
              </a:rPr>
              <a:t>Nhiều ứng dụng thực tế hiện nay cài đặt và sử dụng cây đỏ-đen. </a:t>
            </a:r>
          </a:p>
          <a:p>
            <a:pPr marL="0" lvl="0" indent="0" algn="l" rtl="0">
              <a:spcBef>
                <a:spcPts val="0"/>
              </a:spcBef>
              <a:spcAft>
                <a:spcPts val="0"/>
              </a:spcAft>
              <a:buNone/>
            </a:pPr>
            <a:endParaRPr lang="vi-VN"/>
          </a:p>
        </p:txBody>
      </p:sp>
      <p:sp>
        <p:nvSpPr>
          <p:cNvPr id="5" name="TextBox 4">
            <a:extLst>
              <a:ext uri="{FF2B5EF4-FFF2-40B4-BE49-F238E27FC236}">
                <a16:creationId xmlns:a16="http://schemas.microsoft.com/office/drawing/2014/main" id="{23F6E9E2-9349-13AB-D795-B51C927F901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16</a:t>
            </a:r>
          </a:p>
        </p:txBody>
      </p:sp>
    </p:spTree>
    <p:extLst>
      <p:ext uri="{BB962C8B-B14F-4D97-AF65-F5344CB8AC3E}">
        <p14:creationId xmlns:p14="http://schemas.microsoft.com/office/powerpoint/2010/main" val="2295868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98369" y="1767841"/>
            <a:ext cx="4724400" cy="228722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Key: Chứa data cần lưu trữ</a:t>
            </a:r>
          </a:p>
          <a:p>
            <a:pPr marL="285750" lvl="0" indent="-285750" algn="l" rtl="0">
              <a:lnSpc>
                <a:spcPct val="150000"/>
              </a:lnSpc>
              <a:spcBef>
                <a:spcPts val="0"/>
              </a:spcBef>
              <a:spcAft>
                <a:spcPts val="0"/>
              </a:spcAft>
              <a:buFont typeface="Arial" panose="020B0604020202020204" pitchFamily="34" charset="0"/>
              <a:buChar char="•"/>
            </a:pPr>
            <a:r>
              <a:rPr lang="vi-VN" sz="1600" b="1" u="sng">
                <a:latin typeface="Nunito" pitchFamily="2" charset="-93"/>
              </a:rPr>
              <a:t>Color:</a:t>
            </a:r>
            <a:r>
              <a:rPr lang="vi-VN" sz="1600">
                <a:latin typeface="Nunito" pitchFamily="2" charset="-93"/>
              </a:rPr>
              <a:t> Thuộc tính dùng để chứa màu của node, chỉ màu đỏ hoặc đen.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Left: Con trỏ trỏ đến cây con bên trái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Right: Con trỏ trỏ đến cây con bên phải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Parent: Con trỏ trỏ đến node cha</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89" t="44386" r="55883" b="18193"/>
          <a:stretch/>
        </p:blipFill>
        <p:spPr bwMode="auto">
          <a:xfrm>
            <a:off x="6040582" y="1486122"/>
            <a:ext cx="2327560" cy="237605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1 node</a:t>
            </a:r>
          </a:p>
        </p:txBody>
      </p:sp>
      <p:sp>
        <p:nvSpPr>
          <p:cNvPr id="5" name="TextBox 4">
            <a:extLst>
              <a:ext uri="{FF2B5EF4-FFF2-40B4-BE49-F238E27FC236}">
                <a16:creationId xmlns:a16="http://schemas.microsoft.com/office/drawing/2014/main" id="{08172541-E30D-991E-6B35-2401E62E467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17</a:t>
            </a:r>
          </a:p>
        </p:txBody>
      </p:sp>
    </p:spTree>
    <p:extLst>
      <p:ext uri="{BB962C8B-B14F-4D97-AF65-F5344CB8AC3E}">
        <p14:creationId xmlns:p14="http://schemas.microsoft.com/office/powerpoint/2010/main" val="307484289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368698" y="2146543"/>
            <a:ext cx="3807121" cy="187274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720001" y="1281322"/>
            <a:ext cx="3277034"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Red-Black Tree</a:t>
            </a:r>
          </a:p>
        </p:txBody>
      </p:sp>
      <p:pic>
        <p:nvPicPr>
          <p:cNvPr id="2050" name="Picture 2">
            <a:extLst>
              <a:ext uri="{FF2B5EF4-FFF2-40B4-BE49-F238E27FC236}">
                <a16:creationId xmlns:a16="http://schemas.microsoft.com/office/drawing/2014/main" id="{D5371E54-8955-0687-E4A9-2267B51CCC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4260" r="8713" b="7085"/>
          <a:stretch/>
        </p:blipFill>
        <p:spPr bwMode="auto">
          <a:xfrm>
            <a:off x="4572000" y="2102937"/>
            <a:ext cx="4276578" cy="1814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5BB423-CFB6-CD29-F568-D3B52929A02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18</a:t>
            </a:r>
          </a:p>
        </p:txBody>
      </p:sp>
    </p:spTree>
    <p:extLst>
      <p:ext uri="{BB962C8B-B14F-4D97-AF65-F5344CB8AC3E}">
        <p14:creationId xmlns:p14="http://schemas.microsoft.com/office/powerpoint/2010/main" val="34718301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1730086"/>
            <a:ext cx="4724400" cy="213209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Depth: Số lượng node tổ tiên màu đen, tức tính từ node gốc đến node đang xét</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Height: Số node đen trên path từ node gốc đến node lá. Node lá cũng được tính vào black height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171444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1 số khái niệm</a:t>
            </a:r>
          </a:p>
        </p:txBody>
      </p:sp>
      <p:sp>
        <p:nvSpPr>
          <p:cNvPr id="5" name="TextBox 4">
            <a:extLst>
              <a:ext uri="{FF2B5EF4-FFF2-40B4-BE49-F238E27FC236}">
                <a16:creationId xmlns:a16="http://schemas.microsoft.com/office/drawing/2014/main" id="{36AAAB8B-00D4-0B1D-E888-8177A0A18157}"/>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19</a:t>
            </a:r>
          </a:p>
        </p:txBody>
      </p:sp>
    </p:spTree>
    <p:extLst>
      <p:ext uri="{BB962C8B-B14F-4D97-AF65-F5344CB8AC3E}">
        <p14:creationId xmlns:p14="http://schemas.microsoft.com/office/powerpoint/2010/main" val="4170237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9825" y="799281"/>
            <a:ext cx="8024349" cy="808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t>NHÓM 14</a:t>
            </a:r>
            <a:endParaRPr sz="40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559824" y="1985010"/>
            <a:ext cx="8119355" cy="1680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Thành viên nhóm: </a:t>
            </a:r>
          </a:p>
          <a:p>
            <a:pPr marL="342900" indent="-342900">
              <a:buAutoNum type="arabicPeriod"/>
            </a:pPr>
            <a:r>
              <a:rPr lang="vi-VN">
                <a:latin typeface="Nunito" pitchFamily="2" charset="-93"/>
              </a:rPr>
              <a:t>Mai Phước Lợi - 19521769</a:t>
            </a:r>
          </a:p>
          <a:p>
            <a:pPr marL="342900" indent="-342900">
              <a:buAutoNum type="arabicPeriod"/>
            </a:pPr>
            <a:r>
              <a:rPr lang="vi-VN">
                <a:latin typeface="Nunito" pitchFamily="2" charset="-93"/>
              </a:rPr>
              <a:t>Nguyễn Thái Thành Long – 21520334</a:t>
            </a:r>
          </a:p>
          <a:p>
            <a:pPr marL="0" indent="0"/>
            <a:endParaRPr lang="vi-VN">
              <a:latin typeface="Nunito" pitchFamily="2" charset="-93"/>
            </a:endParaRPr>
          </a:p>
          <a:p>
            <a:pPr marL="0" indent="0"/>
            <a:r>
              <a:rPr lang="vi-VN">
                <a:latin typeface="Nunito" pitchFamily="2" charset="-93"/>
              </a:rPr>
              <a:t>Link demo + slide: </a:t>
            </a:r>
            <a:r>
              <a:rPr lang="vi-VN">
                <a:latin typeface="Nunito" pitchFamily="2" charset="-93"/>
                <a:hlinkClick r:id="rId3"/>
              </a:rPr>
              <a:t>https://github.com/maiphuocloi01/CS523.O11</a:t>
            </a:r>
            <a:r>
              <a:rPr lang="vi-VN">
                <a:latin typeface="Nunito" pitchFamily="2" charset="-93"/>
              </a:rPr>
              <a:t> </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2</a:t>
            </a:r>
          </a:p>
        </p:txBody>
      </p:sp>
    </p:spTree>
    <p:extLst>
      <p:ext uri="{BB962C8B-B14F-4D97-AF65-F5344CB8AC3E}">
        <p14:creationId xmlns:p14="http://schemas.microsoft.com/office/powerpoint/2010/main" val="4180804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mc:AlternateContent xmlns:mc="http://schemas.openxmlformats.org/markup-compatibility/2006" xmlns:a14="http://schemas.microsoft.com/office/drawing/2010/main">
        <mc:Choice Requires="a14">
          <p:sp>
            <p:nvSpPr>
              <p:cNvPr id="868" name="Google Shape;868;p37"/>
              <p:cNvSpPr txBox="1">
                <a:spLocks noGrp="1"/>
              </p:cNvSpPr>
              <p:nvPr>
                <p:ph type="subTitle" idx="1"/>
              </p:nvPr>
            </p:nvSpPr>
            <p:spPr>
              <a:xfrm>
                <a:off x="341514" y="1730086"/>
                <a:ext cx="4230486" cy="232844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giới hạn chiều cao của cây</a:t>
                </a:r>
              </a:p>
              <a:p>
                <a:pPr marL="0" lvl="0" indent="0" algn="l" rtl="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vi-VN" sz="1600" b="0" i="1" smtClean="0">
                          <a:latin typeface="Cambria Math" panose="02040503050406030204" pitchFamily="18" charset="0"/>
                        </a:rPr>
                        <m:t>h</m:t>
                      </m:r>
                      <m:r>
                        <a:rPr lang="vi-VN" sz="1600" b="0" i="1" smtClean="0">
                          <a:latin typeface="Cambria Math" panose="02040503050406030204" pitchFamily="18" charset="0"/>
                        </a:rPr>
                        <m:t>≤2</m:t>
                      </m:r>
                      <m:func>
                        <m:funcPr>
                          <m:ctrlPr>
                            <a:rPr lang="vi-VN" sz="1600" b="0" i="1" smtClean="0">
                              <a:latin typeface="Cambria Math" panose="02040503050406030204" pitchFamily="18" charset="0"/>
                            </a:rPr>
                          </m:ctrlPr>
                        </m:funcPr>
                        <m:fName>
                          <m:sSub>
                            <m:sSubPr>
                              <m:ctrlPr>
                                <a:rPr lang="vi-VN" sz="1600" b="0" i="1" smtClean="0">
                                  <a:latin typeface="Cambria Math" panose="02040503050406030204" pitchFamily="18" charset="0"/>
                                </a:rPr>
                              </m:ctrlPr>
                            </m:sSubPr>
                            <m:e>
                              <m:r>
                                <a:rPr lang="vi-VN" sz="1600">
                                  <a:latin typeface="Cambria Math" panose="02040503050406030204" pitchFamily="18" charset="0"/>
                                  <a:ea typeface="Cambria Math" panose="02040503050406030204" pitchFamily="18" charset="0"/>
                                </a:rPr>
                                <m:t>×</m:t>
                              </m:r>
                              <m:r>
                                <m:rPr>
                                  <m:sty m:val="p"/>
                                </m:rPr>
                                <a:rPr lang="vi-VN" sz="1600" b="0" i="0" smtClean="0">
                                  <a:latin typeface="Cambria Math" panose="02040503050406030204" pitchFamily="18" charset="0"/>
                                </a:rPr>
                                <m:t>log</m:t>
                              </m:r>
                            </m:e>
                            <m:sub>
                              <m:r>
                                <a:rPr lang="vi-VN" sz="1600" b="0" i="1" smtClean="0">
                                  <a:latin typeface="Cambria Math" panose="02040503050406030204" pitchFamily="18" charset="0"/>
                                </a:rPr>
                                <m:t>2</m:t>
                              </m:r>
                            </m:sub>
                          </m:sSub>
                        </m:fName>
                        <m:e>
                          <m:r>
                            <a:rPr lang="vi-VN" sz="1600" b="0" i="1" smtClean="0">
                              <a:latin typeface="Cambria Math" panose="02040503050406030204" pitchFamily="18" charset="0"/>
                            </a:rPr>
                            <m:t>(</m:t>
                          </m:r>
                          <m:r>
                            <a:rPr lang="vi-VN" sz="1600" b="0" i="1" smtClean="0">
                              <a:latin typeface="Cambria Math" panose="02040503050406030204" pitchFamily="18" charset="0"/>
                            </a:rPr>
                            <m:t>𝑛</m:t>
                          </m:r>
                          <m:r>
                            <a:rPr lang="vi-VN" sz="1600" b="0" i="1" smtClean="0">
                              <a:latin typeface="Cambria Math" panose="02040503050406030204" pitchFamily="18" charset="0"/>
                            </a:rPr>
                            <m:t>+1)</m:t>
                          </m:r>
                        </m:e>
                      </m:func>
                    </m:oMath>
                  </m:oMathPara>
                </a14:m>
                <a:endParaRPr lang="vi-VN" sz="1600">
                  <a:latin typeface="Nunito" pitchFamily="2" charset="-93"/>
                </a:endParaRPr>
              </a:p>
              <a:p>
                <a:pPr marL="0" lvl="0" indent="0" algn="l" defTabSz="355600" rtl="0">
                  <a:lnSpc>
                    <a:spcPct val="150000"/>
                  </a:lnSpc>
                  <a:spcBef>
                    <a:spcPts val="0"/>
                  </a:spcBef>
                  <a:spcAft>
                    <a:spcPts val="0"/>
                  </a:spcAft>
                </a:pPr>
                <a:r>
                  <a:rPr lang="vi-VN" sz="1600">
                    <a:latin typeface="Nunito" pitchFamily="2" charset="-93"/>
                  </a:rPr>
                  <a:t>	Với n là số node</a:t>
                </a:r>
              </a:p>
              <a:p>
                <a:pPr marL="285750" lvl="0" indent="-285750" algn="l" defTabSz="355600"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black height: </a:t>
                </a:r>
              </a:p>
              <a:p>
                <a:pPr marL="0" indent="0" defTabSz="355600">
                  <a:lnSpc>
                    <a:spcPct val="150000"/>
                  </a:lnSpc>
                </a:pPr>
                <a14:m>
                  <m:oMathPara xmlns:m="http://schemas.openxmlformats.org/officeDocument/2006/math">
                    <m:oMathParaPr>
                      <m:jc m:val="centerGroup"/>
                    </m:oMathParaPr>
                    <m:oMath xmlns:m="http://schemas.openxmlformats.org/officeDocument/2006/math">
                      <m:r>
                        <m:rPr>
                          <m:sty m:val="p"/>
                        </m:rPr>
                        <a:rPr lang="vi-VN" sz="1600" i="1">
                          <a:latin typeface="Cambria Math" panose="02040503050406030204" pitchFamily="18" charset="0"/>
                        </a:rPr>
                        <m:t>b</m:t>
                      </m:r>
                      <m:r>
                        <a:rPr lang="vi-VN" sz="1600" b="0" i="1" smtClean="0">
                          <a:latin typeface="Cambria Math" panose="02040503050406030204" pitchFamily="18" charset="0"/>
                        </a:rPr>
                        <m:t>𝑙𝑎𝑐𝑘</m:t>
                      </m:r>
                      <m:r>
                        <a:rPr lang="vi-VN" sz="1600" b="0" i="1" smtClean="0">
                          <a:latin typeface="Cambria Math" panose="02040503050406030204" pitchFamily="18" charset="0"/>
                        </a:rPr>
                        <m:t> </m:t>
                      </m:r>
                      <m:r>
                        <a:rPr lang="vi-VN" sz="1600" b="0" i="1" smtClean="0">
                          <a:latin typeface="Cambria Math" panose="02040503050406030204" pitchFamily="18" charset="0"/>
                        </a:rPr>
                        <m:t>h𝑒𝑖𝑔h𝑡</m:t>
                      </m:r>
                      <m:r>
                        <a:rPr lang="vi-VN" sz="1600" b="0" i="1" smtClean="0">
                          <a:latin typeface="Cambria Math" panose="02040503050406030204" pitchFamily="18" charset="0"/>
                        </a:rPr>
                        <m:t>≤</m:t>
                      </m:r>
                      <m:f>
                        <m:fPr>
                          <m:ctrlPr>
                            <a:rPr lang="vi-VN" sz="1600" b="0" i="1" smtClean="0">
                              <a:latin typeface="Cambria Math" panose="02040503050406030204" pitchFamily="18" charset="0"/>
                            </a:rPr>
                          </m:ctrlPr>
                        </m:fPr>
                        <m:num>
                          <m:r>
                            <a:rPr lang="vi-VN" sz="1600" b="0" i="1" smtClean="0">
                              <a:latin typeface="Cambria Math" panose="02040503050406030204" pitchFamily="18" charset="0"/>
                            </a:rPr>
                            <m:t>h</m:t>
                          </m:r>
                        </m:num>
                        <m:den>
                          <m:r>
                            <a:rPr lang="vi-VN" sz="1600" b="0" i="1" smtClean="0">
                              <a:latin typeface="Cambria Math" panose="02040503050406030204" pitchFamily="18" charset="0"/>
                            </a:rPr>
                            <m:t>2</m:t>
                          </m:r>
                        </m:den>
                      </m:f>
                    </m:oMath>
                  </m:oMathPara>
                </a14:m>
                <a:endParaRPr lang="vi-VN">
                  <a:latin typeface="Nunito" pitchFamily="2" charset="-93"/>
                </a:endParaRPr>
              </a:p>
              <a:p>
                <a:pPr marL="285750" lvl="0" indent="-285750" algn="l" defTabSz="355600" rtl="0">
                  <a:lnSpc>
                    <a:spcPct val="150000"/>
                  </a:lnSpc>
                  <a:spcBef>
                    <a:spcPts val="0"/>
                  </a:spcBef>
                  <a:spcAft>
                    <a:spcPts val="0"/>
                  </a:spcAft>
                  <a:buFont typeface="Arial" panose="020B0604020202020204" pitchFamily="34" charset="0"/>
                  <a:buChar char="•"/>
                </a:pPr>
                <a:endParaRPr lang="vi-VN" sz="1600">
                  <a:latin typeface="Nunito" pitchFamily="2" charset="-93"/>
                </a:endParaRPr>
              </a:p>
            </p:txBody>
          </p:sp>
        </mc:Choice>
        <mc:Fallback xmlns="">
          <p:sp>
            <p:nvSpPr>
              <p:cNvPr id="868" name="Google Shape;868;p37"/>
              <p:cNvSpPr txBox="1">
                <a:spLocks noGrp="1" noRot="1" noChangeAspect="1" noMove="1" noResize="1" noEditPoints="1" noAdjustHandles="1" noChangeArrowheads="1" noChangeShapeType="1" noTextEdit="1"/>
              </p:cNvSpPr>
              <p:nvPr>
                <p:ph type="subTitle" idx="1"/>
              </p:nvPr>
            </p:nvSpPr>
            <p:spPr>
              <a:xfrm>
                <a:off x="341514" y="1730086"/>
                <a:ext cx="4230486" cy="2328443"/>
              </a:xfrm>
              <a:prstGeom prst="rect">
                <a:avLst/>
              </a:prstGeom>
              <a:blipFill>
                <a:blip r:embed="rId3"/>
                <a:stretch>
                  <a:fillRect l="-144"/>
                </a:stretch>
              </a:blipFill>
            </p:spPr>
            <p:txBody>
              <a:bodyPr/>
              <a:lstStyle/>
              <a:p>
                <a:r>
                  <a:rPr lang="vi-VN">
                    <a:noFill/>
                  </a:rPr>
                  <a:t> </a:t>
                </a:r>
              </a:p>
            </p:txBody>
          </p:sp>
        </mc:Fallback>
      </mc:AlternateContent>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3" name="Subtitle 5">
            <a:extLst>
              <a:ext uri="{FF2B5EF4-FFF2-40B4-BE49-F238E27FC236}">
                <a16:creationId xmlns:a16="http://schemas.microsoft.com/office/drawing/2014/main" id="{72825D33-99DE-51A2-85AB-FE22001FA5FA}"/>
              </a:ext>
            </a:extLst>
          </p:cNvPr>
          <p:cNvSpPr txBox="1">
            <a:spLocks/>
          </p:cNvSpPr>
          <p:nvPr/>
        </p:nvSpPr>
        <p:spPr>
          <a:xfrm>
            <a:off x="1868311" y="1320846"/>
            <a:ext cx="1176891"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pic>
        <p:nvPicPr>
          <p:cNvPr id="6" name="Picture 5" descr="A diagram of a tree&#10;&#10;Description automatically generated">
            <a:extLst>
              <a:ext uri="{FF2B5EF4-FFF2-40B4-BE49-F238E27FC236}">
                <a16:creationId xmlns:a16="http://schemas.microsoft.com/office/drawing/2014/main" id="{CDC1AAEE-6952-6C3E-B546-6156754011E8}"/>
              </a:ext>
            </a:extLst>
          </p:cNvPr>
          <p:cNvPicPr>
            <a:picLocks noChangeAspect="1"/>
          </p:cNvPicPr>
          <p:nvPr/>
        </p:nvPicPr>
        <p:blipFill rotWithShape="1">
          <a:blip r:embed="rId4"/>
          <a:srcRect l="14527" r="7706"/>
          <a:stretch/>
        </p:blipFill>
        <p:spPr>
          <a:xfrm>
            <a:off x="4591251" y="1653012"/>
            <a:ext cx="4230486" cy="248425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3DF0952-CC5A-B09D-A82B-138286CD54B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20</a:t>
            </a:r>
          </a:p>
        </p:txBody>
      </p:sp>
    </p:spTree>
    <p:extLst>
      <p:ext uri="{BB962C8B-B14F-4D97-AF65-F5344CB8AC3E}">
        <p14:creationId xmlns:p14="http://schemas.microsoft.com/office/powerpoint/2010/main" val="207973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3" y="3798410"/>
            <a:ext cx="3156759" cy="97328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black_height = 3</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black_depth (Node 6) = 2</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124119" y="1180586"/>
            <a:ext cx="4895762" cy="240825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68;p37">
            <a:extLst>
              <a:ext uri="{FF2B5EF4-FFF2-40B4-BE49-F238E27FC236}">
                <a16:creationId xmlns:a16="http://schemas.microsoft.com/office/drawing/2014/main" id="{571B814D-FD2C-44AA-8EDA-A7ACFB7C4965}"/>
              </a:ext>
            </a:extLst>
          </p:cNvPr>
          <p:cNvSpPr txBox="1">
            <a:spLocks/>
          </p:cNvSpPr>
          <p:nvPr/>
        </p:nvSpPr>
        <p:spPr>
          <a:xfrm>
            <a:off x="5017422" y="3798409"/>
            <a:ext cx="3156759" cy="97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black_depth (Node 27) = 2</a:t>
            </a:r>
          </a:p>
          <a:p>
            <a:pPr marL="285750" indent="-285750">
              <a:lnSpc>
                <a:spcPct val="150000"/>
              </a:lnSpc>
              <a:buFont typeface="Arial" panose="020B0604020202020204" pitchFamily="34" charset="0"/>
              <a:buChar char="•"/>
            </a:pPr>
            <a:r>
              <a:rPr lang="vi-VN" sz="1600">
                <a:latin typeface="Nunito" pitchFamily="2" charset="-93"/>
              </a:rPr>
              <a:t>black_depth (Node 15) = 1</a:t>
            </a:r>
          </a:p>
          <a:p>
            <a:pPr marL="0" indent="0"/>
            <a:endParaRPr lang="vi-VN"/>
          </a:p>
        </p:txBody>
      </p:sp>
      <p:sp>
        <p:nvSpPr>
          <p:cNvPr id="5" name="TextBox 4">
            <a:extLst>
              <a:ext uri="{FF2B5EF4-FFF2-40B4-BE49-F238E27FC236}">
                <a16:creationId xmlns:a16="http://schemas.microsoft.com/office/drawing/2014/main" id="{C5692780-026F-3916-CC88-03DE3A0B94F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21</a:t>
            </a:r>
          </a:p>
        </p:txBody>
      </p:sp>
    </p:spTree>
    <p:extLst>
      <p:ext uri="{BB962C8B-B14F-4D97-AF65-F5344CB8AC3E}">
        <p14:creationId xmlns:p14="http://schemas.microsoft.com/office/powerpoint/2010/main" val="17620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THUỘC TÍNH</a:t>
            </a:r>
            <a:endParaRPr/>
          </a:p>
        </p:txBody>
      </p:sp>
      <p:sp>
        <p:nvSpPr>
          <p:cNvPr id="868" name="Google Shape;868;p37"/>
          <p:cNvSpPr txBox="1">
            <a:spLocks noGrp="1"/>
          </p:cNvSpPr>
          <p:nvPr>
            <p:ph type="subTitle" idx="1"/>
          </p:nvPr>
        </p:nvSpPr>
        <p:spPr>
          <a:xfrm>
            <a:off x="304799" y="1167618"/>
            <a:ext cx="5378549" cy="3664634"/>
          </a:xfrm>
          <a:prstGeom prst="rect">
            <a:avLst/>
          </a:prstGeom>
        </p:spPr>
        <p:txBody>
          <a:bodyPr spcFirstLastPara="1" wrap="square" lIns="91425" tIns="91425" rIns="91425" bIns="91425" anchor="t" anchorCtr="0">
            <a:noAutofit/>
          </a:bodyPr>
          <a:lstStyle/>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gốc (Root Property): </a:t>
            </a:r>
            <a:r>
              <a:rPr lang="vi-VN" sz="1600">
                <a:latin typeface="Nunito" pitchFamily="2" charset="-93"/>
              </a:rPr>
              <a:t>Node gốc phải có màu đen</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lá (External Property): </a:t>
            </a:r>
            <a:r>
              <a:rPr lang="vi-VN" sz="1600">
                <a:latin typeface="Nunito" pitchFamily="2" charset="-93"/>
              </a:rPr>
              <a:t>Node lá luôn là node NIL (tương tự node NULL ở BST), và luôn có màu đen.</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bên trong (Internal Property): </a:t>
            </a:r>
            <a:r>
              <a:rPr lang="vi-VN" sz="1600">
                <a:latin typeface="Nunito" pitchFamily="2" charset="-93"/>
              </a:rPr>
              <a:t>Con của node đỏ phải là node có màu đen. </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Độ sâu (Depth Property): </a:t>
            </a:r>
            <a:r>
              <a:rPr lang="vi-VN" sz="1600">
                <a:latin typeface="Nunito" pitchFamily="2" charset="-93"/>
              </a:rPr>
              <a:t>Tất cả các node lá đều có cùng black depth.</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Path (Path Property): </a:t>
            </a:r>
            <a:r>
              <a:rPr lang="vi-VN" sz="1600">
                <a:latin typeface="Nunito" pitchFamily="2" charset="-93"/>
              </a:rPr>
              <a:t>Mỗi path từ node gốc đến node lá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4" name="Picture 3" descr="A diagram of a network&#10;&#10;Description automatically generated">
            <a:extLst>
              <a:ext uri="{FF2B5EF4-FFF2-40B4-BE49-F238E27FC236}">
                <a16:creationId xmlns:a16="http://schemas.microsoft.com/office/drawing/2014/main" id="{E1100C63-7B73-F73D-4F8A-90E05C94085B}"/>
              </a:ext>
            </a:extLst>
          </p:cNvPr>
          <p:cNvPicPr>
            <a:picLocks noChangeAspect="1"/>
          </p:cNvPicPr>
          <p:nvPr/>
        </p:nvPicPr>
        <p:blipFill>
          <a:blip r:embed="rId3"/>
          <a:stretch>
            <a:fillRect/>
          </a:stretch>
        </p:blipFill>
        <p:spPr>
          <a:xfrm>
            <a:off x="5683348" y="1939695"/>
            <a:ext cx="3155853" cy="21997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4603A02-46A4-076A-75E4-8E892AE525E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22</a:t>
            </a:r>
          </a:p>
        </p:txBody>
      </p:sp>
    </p:spTree>
    <p:extLst>
      <p:ext uri="{BB962C8B-B14F-4D97-AF65-F5344CB8AC3E}">
        <p14:creationId xmlns:p14="http://schemas.microsoft.com/office/powerpoint/2010/main" val="350830161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562708" y="521225"/>
            <a:ext cx="46396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800" y="1246908"/>
            <a:ext cx="5059626" cy="337536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364426" y="807575"/>
            <a:ext cx="3341557" cy="1762661"/>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644554" y="2875915"/>
            <a:ext cx="2781300" cy="193869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790BF5-0632-A5A3-9F7C-CCAC0B66EA9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23</a:t>
            </a:r>
          </a:p>
        </p:txBody>
      </p:sp>
    </p:spTree>
    <p:extLst>
      <p:ext uri="{BB962C8B-B14F-4D97-AF65-F5344CB8AC3E}">
        <p14:creationId xmlns:p14="http://schemas.microsoft.com/office/powerpoint/2010/main" val="29743505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7891" y="2150849"/>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Thao tác</a:t>
            </a:r>
            <a:endParaRPr/>
          </a:p>
        </p:txBody>
      </p:sp>
      <p:sp>
        <p:nvSpPr>
          <p:cNvPr id="757" name="Google Shape;757;p36"/>
          <p:cNvSpPr txBox="1">
            <a:spLocks noGrp="1"/>
          </p:cNvSpPr>
          <p:nvPr>
            <p:ph type="subTitle" idx="1"/>
          </p:nvPr>
        </p:nvSpPr>
        <p:spPr>
          <a:xfrm>
            <a:off x="497891" y="4092064"/>
            <a:ext cx="8326069" cy="507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Trình bày các thao tác chính trên cây gồm: Tìm kiếm (Search), Thêm (Insert), Xóa (Delete)</a:t>
            </a:r>
            <a:endParaRPr>
              <a:latin typeface="Nunito" pitchFamily="2" charset="-93"/>
            </a:endParaRPr>
          </a:p>
        </p:txBody>
      </p:sp>
      <p:sp>
        <p:nvSpPr>
          <p:cNvPr id="758" name="Google Shape;758;p36"/>
          <p:cNvSpPr txBox="1">
            <a:spLocks noGrp="1"/>
          </p:cNvSpPr>
          <p:nvPr>
            <p:ph type="title" idx="2"/>
          </p:nvPr>
        </p:nvSpPr>
        <p:spPr>
          <a:xfrm>
            <a:off x="497891" y="105143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3</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008418" y="1272491"/>
            <a:ext cx="3727909" cy="2598517"/>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DC635FAB-0D11-295F-4E19-2353F2FE180C}"/>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TextBox 4">
            <a:extLst>
              <a:ext uri="{FF2B5EF4-FFF2-40B4-BE49-F238E27FC236}">
                <a16:creationId xmlns:a16="http://schemas.microsoft.com/office/drawing/2014/main" id="{3EF46BC6-0F02-3257-B43F-BD7CFDBC14D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24</a:t>
            </a:r>
          </a:p>
        </p:txBody>
      </p:sp>
    </p:spTree>
    <p:extLst>
      <p:ext uri="{BB962C8B-B14F-4D97-AF65-F5344CB8AC3E}">
        <p14:creationId xmlns:p14="http://schemas.microsoft.com/office/powerpoint/2010/main" val="67874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8" y="215950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Rotate – Recolor Case</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3.1</a:t>
            </a:r>
            <a:endParaRPr sz="2500"/>
          </a:p>
        </p:txBody>
      </p:sp>
      <p:sp>
        <p:nvSpPr>
          <p:cNvPr id="2" name="TextBox 1">
            <a:extLst>
              <a:ext uri="{FF2B5EF4-FFF2-40B4-BE49-F238E27FC236}">
                <a16:creationId xmlns:a16="http://schemas.microsoft.com/office/drawing/2014/main" id="{464AEC9B-2CE3-EE14-F992-DB59E3BED457}"/>
              </a:ext>
            </a:extLst>
          </p:cNvPr>
          <p:cNvSpPr txBox="1"/>
          <p:nvPr/>
        </p:nvSpPr>
        <p:spPr>
          <a:xfrm>
            <a:off x="7790155" y="330811"/>
            <a:ext cx="669845" cy="246221"/>
          </a:xfrm>
          <a:prstGeom prst="rect">
            <a:avLst/>
          </a:prstGeom>
          <a:noFill/>
        </p:spPr>
        <p:txBody>
          <a:bodyPr wrap="square" rtlCol="0">
            <a:spAutoFit/>
          </a:bodyPr>
          <a:lstStyle/>
          <a:p>
            <a:r>
              <a:rPr lang="vi-VN" sz="1000" b="1">
                <a:latin typeface="Nunito" pitchFamily="2" charset="-93"/>
              </a:rPr>
              <a:t>Page 25</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60798" y="1364516"/>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Search - Tìm kiếm</a:t>
            </a:r>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THAO TÁC</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Insert - Thêm</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Delete - Xóa</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3.4</a:t>
            </a:r>
            <a:endParaRPr lang="en" sz="2500"/>
          </a:p>
        </p:txBody>
      </p:sp>
    </p:spTree>
    <p:extLst>
      <p:ext uri="{BB962C8B-B14F-4D97-AF65-F5344CB8AC3E}">
        <p14:creationId xmlns:p14="http://schemas.microsoft.com/office/powerpoint/2010/main" val="235865527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THAO TÁC TRÊN CÂY</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1620875"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5" name="Google Shape;1537;p41">
            <a:extLst>
              <a:ext uri="{FF2B5EF4-FFF2-40B4-BE49-F238E27FC236}">
                <a16:creationId xmlns:a16="http://schemas.microsoft.com/office/drawing/2014/main" id="{3132F54B-E873-EA9F-D7D5-EA2EE198CFAE}"/>
              </a:ext>
            </a:extLst>
          </p:cNvPr>
          <p:cNvSpPr txBox="1">
            <a:spLocks/>
          </p:cNvSpPr>
          <p:nvPr/>
        </p:nvSpPr>
        <p:spPr>
          <a:xfrm>
            <a:off x="3572457"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Thêm 1 phần tử mới vào cây</a:t>
            </a:r>
          </a:p>
        </p:txBody>
      </p:sp>
      <p:sp>
        <p:nvSpPr>
          <p:cNvPr id="16" name="Google Shape;1538;p41">
            <a:extLst>
              <a:ext uri="{FF2B5EF4-FFF2-40B4-BE49-F238E27FC236}">
                <a16:creationId xmlns:a16="http://schemas.microsoft.com/office/drawing/2014/main" id="{90CEFEA9-4C53-C49F-58BB-67B06D3D44C6}"/>
              </a:ext>
            </a:extLst>
          </p:cNvPr>
          <p:cNvSpPr txBox="1">
            <a:spLocks/>
          </p:cNvSpPr>
          <p:nvPr/>
        </p:nvSpPr>
        <p:spPr>
          <a:xfrm>
            <a:off x="706294" y="3128150"/>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Tìm kiếm phần tử x có xuất hiện trong cây không?</a:t>
            </a:r>
          </a:p>
        </p:txBody>
      </p:sp>
      <p:sp>
        <p:nvSpPr>
          <p:cNvPr id="17" name="Google Shape;1539;p41">
            <a:extLst>
              <a:ext uri="{FF2B5EF4-FFF2-40B4-BE49-F238E27FC236}">
                <a16:creationId xmlns:a16="http://schemas.microsoft.com/office/drawing/2014/main" id="{4D9A4793-2FE1-EC18-7C14-4449DB91B348}"/>
              </a:ext>
            </a:extLst>
          </p:cNvPr>
          <p:cNvSpPr txBox="1">
            <a:spLocks/>
          </p:cNvSpPr>
          <p:nvPr/>
        </p:nvSpPr>
        <p:spPr>
          <a:xfrm>
            <a:off x="452961" y="2714511"/>
            <a:ext cx="281064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SEARCH - TÌM KIẾM</a:t>
            </a:r>
          </a:p>
        </p:txBody>
      </p:sp>
      <p:sp>
        <p:nvSpPr>
          <p:cNvPr id="18" name="Google Shape;1540;p41">
            <a:extLst>
              <a:ext uri="{FF2B5EF4-FFF2-40B4-BE49-F238E27FC236}">
                <a16:creationId xmlns:a16="http://schemas.microsoft.com/office/drawing/2014/main" id="{7808D2A9-AB38-1815-DC86-580B79415107}"/>
              </a:ext>
            </a:extLst>
          </p:cNvPr>
          <p:cNvSpPr txBox="1">
            <a:spLocks/>
          </p:cNvSpPr>
          <p:nvPr/>
        </p:nvSpPr>
        <p:spPr>
          <a:xfrm>
            <a:off x="3572457"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INSERT - THÊM</a:t>
            </a:r>
          </a:p>
        </p:txBody>
      </p:sp>
      <p:sp>
        <p:nvSpPr>
          <p:cNvPr id="19" name="Google Shape;1541;p41">
            <a:extLst>
              <a:ext uri="{FF2B5EF4-FFF2-40B4-BE49-F238E27FC236}">
                <a16:creationId xmlns:a16="http://schemas.microsoft.com/office/drawing/2014/main" id="{C36AD2BA-287B-73F7-C82F-713FD4B8C651}"/>
              </a:ext>
            </a:extLst>
          </p:cNvPr>
          <p:cNvSpPr txBox="1">
            <a:spLocks/>
          </p:cNvSpPr>
          <p:nvPr/>
        </p:nvSpPr>
        <p:spPr>
          <a:xfrm>
            <a:off x="6272515"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Xóa phần tử được chọn khỏi cây</a:t>
            </a:r>
          </a:p>
        </p:txBody>
      </p:sp>
      <p:sp>
        <p:nvSpPr>
          <p:cNvPr id="20" name="Google Shape;1542;p41">
            <a:extLst>
              <a:ext uri="{FF2B5EF4-FFF2-40B4-BE49-F238E27FC236}">
                <a16:creationId xmlns:a16="http://schemas.microsoft.com/office/drawing/2014/main" id="{52163396-EE5C-B642-3BBF-EB4ABB254C4A}"/>
              </a:ext>
            </a:extLst>
          </p:cNvPr>
          <p:cNvSpPr txBox="1">
            <a:spLocks/>
          </p:cNvSpPr>
          <p:nvPr/>
        </p:nvSpPr>
        <p:spPr>
          <a:xfrm>
            <a:off x="6272515"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DELETE - XÓA</a:t>
            </a:r>
          </a:p>
        </p:txBody>
      </p:sp>
      <p:sp>
        <p:nvSpPr>
          <p:cNvPr id="21" name="Google Shape;1544;p41">
            <a:extLst>
              <a:ext uri="{FF2B5EF4-FFF2-40B4-BE49-F238E27FC236}">
                <a16:creationId xmlns:a16="http://schemas.microsoft.com/office/drawing/2014/main" id="{ACC83379-CF15-9949-8181-55D0DD65E818}"/>
              </a:ext>
            </a:extLst>
          </p:cNvPr>
          <p:cNvSpPr/>
          <p:nvPr/>
        </p:nvSpPr>
        <p:spPr>
          <a:xfrm>
            <a:off x="1549882" y="1963784"/>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5;p41">
            <a:extLst>
              <a:ext uri="{FF2B5EF4-FFF2-40B4-BE49-F238E27FC236}">
                <a16:creationId xmlns:a16="http://schemas.microsoft.com/office/drawing/2014/main" id="{63004EDE-8025-A74D-5F12-E22714EA28B1}"/>
              </a:ext>
            </a:extLst>
          </p:cNvPr>
          <p:cNvSpPr/>
          <p:nvPr/>
        </p:nvSpPr>
        <p:spPr>
          <a:xfrm>
            <a:off x="44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6;p41">
            <a:extLst>
              <a:ext uri="{FF2B5EF4-FFF2-40B4-BE49-F238E27FC236}">
                <a16:creationId xmlns:a16="http://schemas.microsoft.com/office/drawing/2014/main" id="{D5B5EAAD-C9F1-77BB-5339-8BD3B2396DF2}"/>
              </a:ext>
            </a:extLst>
          </p:cNvPr>
          <p:cNvSpPr/>
          <p:nvPr/>
        </p:nvSpPr>
        <p:spPr>
          <a:xfrm>
            <a:off x="71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19083;p82">
            <a:extLst>
              <a:ext uri="{FF2B5EF4-FFF2-40B4-BE49-F238E27FC236}">
                <a16:creationId xmlns:a16="http://schemas.microsoft.com/office/drawing/2014/main" id="{54B12131-64E6-5728-0D15-481C73E5E700}"/>
              </a:ext>
            </a:extLst>
          </p:cNvPr>
          <p:cNvGrpSpPr/>
          <p:nvPr/>
        </p:nvGrpSpPr>
        <p:grpSpPr>
          <a:xfrm>
            <a:off x="7292233" y="2103907"/>
            <a:ext cx="264309" cy="319826"/>
            <a:chOff x="8020722" y="1543724"/>
            <a:chExt cx="264309" cy="319826"/>
          </a:xfrm>
        </p:grpSpPr>
        <p:sp>
          <p:nvSpPr>
            <p:cNvPr id="926" name="Google Shape;19084;p82">
              <a:extLst>
                <a:ext uri="{FF2B5EF4-FFF2-40B4-BE49-F238E27FC236}">
                  <a16:creationId xmlns:a16="http://schemas.microsoft.com/office/drawing/2014/main" id="{BE207CE5-C96B-2ED7-2C22-BE68F91A761D}"/>
                </a:ext>
              </a:extLst>
            </p:cNvPr>
            <p:cNvSpPr/>
            <p:nvPr/>
          </p:nvSpPr>
          <p:spPr>
            <a:xfrm>
              <a:off x="8056250" y="1617642"/>
              <a:ext cx="193254" cy="241145"/>
            </a:xfrm>
            <a:custGeom>
              <a:avLst/>
              <a:gdLst/>
              <a:ahLst/>
              <a:cxnLst/>
              <a:rect l="l" t="t" r="r" b="b"/>
              <a:pathLst>
                <a:path w="7425" h="9265" extrusionOk="0">
                  <a:moveTo>
                    <a:pt x="1" y="0"/>
                  </a:moveTo>
                  <a:lnTo>
                    <a:pt x="472" y="8649"/>
                  </a:lnTo>
                  <a:cubicBezTo>
                    <a:pt x="490" y="8993"/>
                    <a:pt x="775" y="9264"/>
                    <a:pt x="1120" y="9264"/>
                  </a:cubicBezTo>
                  <a:lnTo>
                    <a:pt x="6281" y="9264"/>
                  </a:lnTo>
                  <a:cubicBezTo>
                    <a:pt x="6626" y="9264"/>
                    <a:pt x="6908" y="8997"/>
                    <a:pt x="6929" y="8656"/>
                  </a:cubicBezTo>
                  <a:lnTo>
                    <a:pt x="7425" y="0"/>
                  </a:ln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9085;p82">
              <a:extLst>
                <a:ext uri="{FF2B5EF4-FFF2-40B4-BE49-F238E27FC236}">
                  <a16:creationId xmlns:a16="http://schemas.microsoft.com/office/drawing/2014/main" id="{721082AB-204F-AB05-20C4-C3DAD58E1B64}"/>
                </a:ext>
              </a:extLst>
            </p:cNvPr>
            <p:cNvSpPr/>
            <p:nvPr/>
          </p:nvSpPr>
          <p:spPr>
            <a:xfrm>
              <a:off x="8068613" y="1617642"/>
              <a:ext cx="180891" cy="241223"/>
            </a:xfrm>
            <a:custGeom>
              <a:avLst/>
              <a:gdLst/>
              <a:ahLst/>
              <a:cxnLst/>
              <a:rect l="l" t="t" r="r" b="b"/>
              <a:pathLst>
                <a:path w="6950" h="9268" extrusionOk="0">
                  <a:moveTo>
                    <a:pt x="4797" y="0"/>
                  </a:moveTo>
                  <a:lnTo>
                    <a:pt x="4578" y="8065"/>
                  </a:lnTo>
                  <a:cubicBezTo>
                    <a:pt x="4568" y="8413"/>
                    <a:pt x="4283" y="8691"/>
                    <a:pt x="3931" y="8691"/>
                  </a:cubicBezTo>
                  <a:lnTo>
                    <a:pt x="1" y="8691"/>
                  </a:lnTo>
                  <a:cubicBezTo>
                    <a:pt x="40" y="9018"/>
                    <a:pt x="318" y="9268"/>
                    <a:pt x="645" y="9268"/>
                  </a:cubicBezTo>
                  <a:lnTo>
                    <a:pt x="5806" y="9268"/>
                  </a:lnTo>
                  <a:cubicBezTo>
                    <a:pt x="6151" y="9268"/>
                    <a:pt x="6436" y="8997"/>
                    <a:pt x="6454" y="8656"/>
                  </a:cubicBezTo>
                  <a:lnTo>
                    <a:pt x="6950" y="0"/>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9086;p82">
              <a:extLst>
                <a:ext uri="{FF2B5EF4-FFF2-40B4-BE49-F238E27FC236}">
                  <a16:creationId xmlns:a16="http://schemas.microsoft.com/office/drawing/2014/main" id="{D330D848-07DD-597F-5E55-F944F4EB13A7}"/>
                </a:ext>
              </a:extLst>
            </p:cNvPr>
            <p:cNvSpPr/>
            <p:nvPr/>
          </p:nvSpPr>
          <p:spPr>
            <a:xfrm>
              <a:off x="8056250" y="1574592"/>
              <a:ext cx="192890" cy="39952"/>
            </a:xfrm>
            <a:custGeom>
              <a:avLst/>
              <a:gdLst/>
              <a:ahLst/>
              <a:cxnLst/>
              <a:rect l="l" t="t" r="r" b="b"/>
              <a:pathLst>
                <a:path w="7411" h="1535" extrusionOk="0">
                  <a:moveTo>
                    <a:pt x="1514" y="1"/>
                  </a:moveTo>
                  <a:cubicBezTo>
                    <a:pt x="676" y="1"/>
                    <a:pt x="1" y="680"/>
                    <a:pt x="1" y="1513"/>
                  </a:cubicBezTo>
                  <a:lnTo>
                    <a:pt x="1" y="1535"/>
                  </a:lnTo>
                  <a:lnTo>
                    <a:pt x="7411" y="1535"/>
                  </a:lnTo>
                  <a:lnTo>
                    <a:pt x="7411" y="1513"/>
                  </a:lnTo>
                  <a:cubicBezTo>
                    <a:pt x="7411" y="680"/>
                    <a:pt x="6732" y="1"/>
                    <a:pt x="5898" y="1"/>
                  </a:cubicBezTo>
                  <a:close/>
                </a:path>
              </a:pathLst>
            </a:custGeom>
            <a:solidFill>
              <a:srgbClr val="BCCAD5"/>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9087;p82">
              <a:extLst>
                <a:ext uri="{FF2B5EF4-FFF2-40B4-BE49-F238E27FC236}">
                  <a16:creationId xmlns:a16="http://schemas.microsoft.com/office/drawing/2014/main" id="{CD2B8808-0250-066D-072A-61A043227268}"/>
                </a:ext>
              </a:extLst>
            </p:cNvPr>
            <p:cNvSpPr/>
            <p:nvPr/>
          </p:nvSpPr>
          <p:spPr>
            <a:xfrm>
              <a:off x="8168636" y="1574592"/>
              <a:ext cx="80503" cy="39952"/>
            </a:xfrm>
            <a:custGeom>
              <a:avLst/>
              <a:gdLst/>
              <a:ahLst/>
              <a:cxnLst/>
              <a:rect l="l" t="t" r="r" b="b"/>
              <a:pathLst>
                <a:path w="3093" h="1535" extrusionOk="0">
                  <a:moveTo>
                    <a:pt x="0" y="1"/>
                  </a:moveTo>
                  <a:cubicBezTo>
                    <a:pt x="834" y="1"/>
                    <a:pt x="1509" y="676"/>
                    <a:pt x="1509" y="1510"/>
                  </a:cubicBezTo>
                  <a:lnTo>
                    <a:pt x="1509" y="1535"/>
                  </a:lnTo>
                  <a:lnTo>
                    <a:pt x="3093" y="1535"/>
                  </a:lnTo>
                  <a:lnTo>
                    <a:pt x="3093" y="1510"/>
                  </a:lnTo>
                  <a:cubicBezTo>
                    <a:pt x="3093" y="676"/>
                    <a:pt x="2417" y="1"/>
                    <a:pt x="1583" y="1"/>
                  </a:cubicBezTo>
                  <a:close/>
                </a:path>
              </a:pathLst>
            </a:custGeom>
            <a:solidFill>
              <a:srgbClr val="9BAFBF"/>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9088;p82">
              <a:extLst>
                <a:ext uri="{FF2B5EF4-FFF2-40B4-BE49-F238E27FC236}">
                  <a16:creationId xmlns:a16="http://schemas.microsoft.com/office/drawing/2014/main" id="{6ECCFDC5-C46A-E0C8-6080-57B221C4FE38}"/>
                </a:ext>
              </a:extLst>
            </p:cNvPr>
            <p:cNvSpPr/>
            <p:nvPr/>
          </p:nvSpPr>
          <p:spPr>
            <a:xfrm>
              <a:off x="8025771" y="1598303"/>
              <a:ext cx="254315" cy="28604"/>
            </a:xfrm>
            <a:custGeom>
              <a:avLst/>
              <a:gdLst/>
              <a:ahLst/>
              <a:cxnLst/>
              <a:rect l="l" t="t" r="r" b="b"/>
              <a:pathLst>
                <a:path w="9771" h="1099" extrusionOk="0">
                  <a:moveTo>
                    <a:pt x="517" y="1"/>
                  </a:moveTo>
                  <a:cubicBezTo>
                    <a:pt x="225" y="18"/>
                    <a:pt x="0" y="258"/>
                    <a:pt x="0" y="550"/>
                  </a:cubicBezTo>
                  <a:cubicBezTo>
                    <a:pt x="0" y="842"/>
                    <a:pt x="225" y="1085"/>
                    <a:pt x="517" y="1099"/>
                  </a:cubicBezTo>
                  <a:lnTo>
                    <a:pt x="9250" y="1099"/>
                  </a:lnTo>
                  <a:cubicBezTo>
                    <a:pt x="9542" y="1085"/>
                    <a:pt x="9771" y="842"/>
                    <a:pt x="9771" y="550"/>
                  </a:cubicBezTo>
                  <a:cubicBezTo>
                    <a:pt x="9771" y="258"/>
                    <a:pt x="9542" y="18"/>
                    <a:pt x="9250" y="1"/>
                  </a:cubicBez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9089;p82">
              <a:extLst>
                <a:ext uri="{FF2B5EF4-FFF2-40B4-BE49-F238E27FC236}">
                  <a16:creationId xmlns:a16="http://schemas.microsoft.com/office/drawing/2014/main" id="{A8992C61-3C2E-AF83-1CA4-BCAFC142DD69}"/>
                </a:ext>
              </a:extLst>
            </p:cNvPr>
            <p:cNvSpPr/>
            <p:nvPr/>
          </p:nvSpPr>
          <p:spPr>
            <a:xfrm>
              <a:off x="8024860" y="1598303"/>
              <a:ext cx="255226" cy="28786"/>
            </a:xfrm>
            <a:custGeom>
              <a:avLst/>
              <a:gdLst/>
              <a:ahLst/>
              <a:cxnLst/>
              <a:rect l="l" t="t" r="r" b="b"/>
              <a:pathLst>
                <a:path w="9806" h="1106" extrusionOk="0">
                  <a:moveTo>
                    <a:pt x="8142" y="1"/>
                  </a:moveTo>
                  <a:cubicBezTo>
                    <a:pt x="8142" y="303"/>
                    <a:pt x="7895" y="550"/>
                    <a:pt x="7589" y="550"/>
                  </a:cubicBezTo>
                  <a:lnTo>
                    <a:pt x="4" y="550"/>
                  </a:lnTo>
                  <a:cubicBezTo>
                    <a:pt x="0" y="856"/>
                    <a:pt x="250" y="1106"/>
                    <a:pt x="552" y="1106"/>
                  </a:cubicBezTo>
                  <a:lnTo>
                    <a:pt x="9285" y="1106"/>
                  </a:lnTo>
                  <a:cubicBezTo>
                    <a:pt x="9577" y="1088"/>
                    <a:pt x="9806" y="845"/>
                    <a:pt x="9806" y="553"/>
                  </a:cubicBezTo>
                  <a:cubicBezTo>
                    <a:pt x="9806" y="261"/>
                    <a:pt x="9577" y="22"/>
                    <a:pt x="9285" y="4"/>
                  </a:cubicBezTo>
                  <a:lnTo>
                    <a:pt x="9285" y="1"/>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9090;p82">
              <a:extLst>
                <a:ext uri="{FF2B5EF4-FFF2-40B4-BE49-F238E27FC236}">
                  <a16:creationId xmlns:a16="http://schemas.microsoft.com/office/drawing/2014/main" id="{BB3FC3F5-D682-F42C-3A1F-5CA38755C356}"/>
                </a:ext>
              </a:extLst>
            </p:cNvPr>
            <p:cNvSpPr/>
            <p:nvPr/>
          </p:nvSpPr>
          <p:spPr>
            <a:xfrm>
              <a:off x="8143988" y="1655902"/>
              <a:ext cx="17803" cy="154265"/>
            </a:xfrm>
            <a:custGeom>
              <a:avLst/>
              <a:gdLst/>
              <a:ahLst/>
              <a:cxnLst/>
              <a:rect l="l" t="t" r="r" b="b"/>
              <a:pathLst>
                <a:path w="684" h="5927" extrusionOk="0">
                  <a:moveTo>
                    <a:pt x="342" y="1"/>
                  </a:moveTo>
                  <a:cubicBezTo>
                    <a:pt x="155" y="1"/>
                    <a:pt x="1" y="156"/>
                    <a:pt x="4" y="342"/>
                  </a:cubicBezTo>
                  <a:lnTo>
                    <a:pt x="4" y="5588"/>
                  </a:lnTo>
                  <a:cubicBezTo>
                    <a:pt x="4" y="5775"/>
                    <a:pt x="155" y="5926"/>
                    <a:pt x="342" y="5926"/>
                  </a:cubicBezTo>
                  <a:cubicBezTo>
                    <a:pt x="528" y="5926"/>
                    <a:pt x="683" y="5775"/>
                    <a:pt x="683" y="5588"/>
                  </a:cubicBezTo>
                  <a:lnTo>
                    <a:pt x="683" y="342"/>
                  </a:lnTo>
                  <a:cubicBezTo>
                    <a:pt x="683" y="152"/>
                    <a:pt x="528" y="1"/>
                    <a:pt x="342"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9091;p82">
              <a:extLst>
                <a:ext uri="{FF2B5EF4-FFF2-40B4-BE49-F238E27FC236}">
                  <a16:creationId xmlns:a16="http://schemas.microsoft.com/office/drawing/2014/main" id="{5A030970-8133-0023-ABC8-B73C8B45EABD}"/>
                </a:ext>
              </a:extLst>
            </p:cNvPr>
            <p:cNvSpPr/>
            <p:nvPr/>
          </p:nvSpPr>
          <p:spPr>
            <a:xfrm>
              <a:off x="8194351" y="1655902"/>
              <a:ext cx="21655" cy="154083"/>
            </a:xfrm>
            <a:custGeom>
              <a:avLst/>
              <a:gdLst/>
              <a:ahLst/>
              <a:cxnLst/>
              <a:rect l="l" t="t" r="r" b="b"/>
              <a:pathLst>
                <a:path w="832" h="5920" extrusionOk="0">
                  <a:moveTo>
                    <a:pt x="490" y="1"/>
                  </a:moveTo>
                  <a:cubicBezTo>
                    <a:pt x="303" y="1"/>
                    <a:pt x="156" y="149"/>
                    <a:pt x="149" y="332"/>
                  </a:cubicBezTo>
                  <a:lnTo>
                    <a:pt x="1" y="5578"/>
                  </a:lnTo>
                  <a:cubicBezTo>
                    <a:pt x="1" y="5764"/>
                    <a:pt x="145" y="5915"/>
                    <a:pt x="331" y="5919"/>
                  </a:cubicBezTo>
                  <a:cubicBezTo>
                    <a:pt x="336" y="5919"/>
                    <a:pt x="340" y="5919"/>
                    <a:pt x="344" y="5919"/>
                  </a:cubicBezTo>
                  <a:cubicBezTo>
                    <a:pt x="522" y="5919"/>
                    <a:pt x="669" y="5777"/>
                    <a:pt x="680" y="5599"/>
                  </a:cubicBezTo>
                  <a:lnTo>
                    <a:pt x="828" y="349"/>
                  </a:lnTo>
                  <a:cubicBezTo>
                    <a:pt x="831" y="159"/>
                    <a:pt x="680" y="1"/>
                    <a:pt x="490"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9092;p82">
              <a:extLst>
                <a:ext uri="{FF2B5EF4-FFF2-40B4-BE49-F238E27FC236}">
                  <a16:creationId xmlns:a16="http://schemas.microsoft.com/office/drawing/2014/main" id="{52B293D5-9F52-83D9-C290-4C5BF334CE21}"/>
                </a:ext>
              </a:extLst>
            </p:cNvPr>
            <p:cNvSpPr/>
            <p:nvPr/>
          </p:nvSpPr>
          <p:spPr>
            <a:xfrm>
              <a:off x="8089773" y="1655902"/>
              <a:ext cx="21629" cy="154083"/>
            </a:xfrm>
            <a:custGeom>
              <a:avLst/>
              <a:gdLst/>
              <a:ahLst/>
              <a:cxnLst/>
              <a:rect l="l" t="t" r="r" b="b"/>
              <a:pathLst>
                <a:path w="831" h="5920" extrusionOk="0">
                  <a:moveTo>
                    <a:pt x="345" y="1"/>
                  </a:moveTo>
                  <a:cubicBezTo>
                    <a:pt x="152" y="1"/>
                    <a:pt x="1" y="159"/>
                    <a:pt x="4" y="349"/>
                  </a:cubicBezTo>
                  <a:lnTo>
                    <a:pt x="152" y="5599"/>
                  </a:lnTo>
                  <a:cubicBezTo>
                    <a:pt x="162" y="5777"/>
                    <a:pt x="310" y="5919"/>
                    <a:pt x="487" y="5919"/>
                  </a:cubicBezTo>
                  <a:cubicBezTo>
                    <a:pt x="492" y="5919"/>
                    <a:pt x="496" y="5919"/>
                    <a:pt x="500" y="5919"/>
                  </a:cubicBezTo>
                  <a:cubicBezTo>
                    <a:pt x="687" y="5915"/>
                    <a:pt x="831" y="5764"/>
                    <a:pt x="831" y="5578"/>
                  </a:cubicBezTo>
                  <a:lnTo>
                    <a:pt x="683" y="332"/>
                  </a:lnTo>
                  <a:cubicBezTo>
                    <a:pt x="680" y="149"/>
                    <a:pt x="528" y="1"/>
                    <a:pt x="345"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9093;p82">
              <a:extLst>
                <a:ext uri="{FF2B5EF4-FFF2-40B4-BE49-F238E27FC236}">
                  <a16:creationId xmlns:a16="http://schemas.microsoft.com/office/drawing/2014/main" id="{5EBEC023-1A42-F6D2-ACB9-B0B49AF81D72}"/>
                </a:ext>
              </a:extLst>
            </p:cNvPr>
            <p:cNvSpPr/>
            <p:nvPr/>
          </p:nvSpPr>
          <p:spPr>
            <a:xfrm>
              <a:off x="8144821" y="1655902"/>
              <a:ext cx="16970" cy="154265"/>
            </a:xfrm>
            <a:custGeom>
              <a:avLst/>
              <a:gdLst/>
              <a:ahLst/>
              <a:cxnLst/>
              <a:rect l="l" t="t" r="r" b="b"/>
              <a:pathLst>
                <a:path w="652" h="5927" extrusionOk="0">
                  <a:moveTo>
                    <a:pt x="299" y="1"/>
                  </a:moveTo>
                  <a:cubicBezTo>
                    <a:pt x="317" y="43"/>
                    <a:pt x="324" y="89"/>
                    <a:pt x="324" y="135"/>
                  </a:cubicBezTo>
                  <a:lnTo>
                    <a:pt x="324" y="5384"/>
                  </a:lnTo>
                  <a:cubicBezTo>
                    <a:pt x="324" y="5567"/>
                    <a:pt x="180" y="5715"/>
                    <a:pt x="0" y="5722"/>
                  </a:cubicBezTo>
                  <a:cubicBezTo>
                    <a:pt x="53" y="5845"/>
                    <a:pt x="176" y="5926"/>
                    <a:pt x="310" y="5926"/>
                  </a:cubicBezTo>
                  <a:cubicBezTo>
                    <a:pt x="496" y="5926"/>
                    <a:pt x="648" y="5775"/>
                    <a:pt x="648" y="5588"/>
                  </a:cubicBezTo>
                  <a:lnTo>
                    <a:pt x="648" y="342"/>
                  </a:lnTo>
                  <a:cubicBezTo>
                    <a:pt x="651" y="156"/>
                    <a:pt x="496" y="1"/>
                    <a:pt x="310"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9094;p82">
              <a:extLst>
                <a:ext uri="{FF2B5EF4-FFF2-40B4-BE49-F238E27FC236}">
                  <a16:creationId xmlns:a16="http://schemas.microsoft.com/office/drawing/2014/main" id="{1127B455-6138-18F3-DBF4-17A2EAAEB352}"/>
                </a:ext>
              </a:extLst>
            </p:cNvPr>
            <p:cNvSpPr/>
            <p:nvPr/>
          </p:nvSpPr>
          <p:spPr>
            <a:xfrm>
              <a:off x="8195080" y="1655902"/>
              <a:ext cx="20926" cy="154265"/>
            </a:xfrm>
            <a:custGeom>
              <a:avLst/>
              <a:gdLst/>
              <a:ahLst/>
              <a:cxnLst/>
              <a:rect l="l" t="t" r="r" b="b"/>
              <a:pathLst>
                <a:path w="804" h="5927" extrusionOk="0">
                  <a:moveTo>
                    <a:pt x="448" y="1"/>
                  </a:moveTo>
                  <a:cubicBezTo>
                    <a:pt x="469" y="47"/>
                    <a:pt x="476" y="96"/>
                    <a:pt x="476" y="145"/>
                  </a:cubicBezTo>
                  <a:lnTo>
                    <a:pt x="328" y="5395"/>
                  </a:lnTo>
                  <a:cubicBezTo>
                    <a:pt x="321" y="5571"/>
                    <a:pt x="180" y="5715"/>
                    <a:pt x="1" y="5722"/>
                  </a:cubicBezTo>
                  <a:cubicBezTo>
                    <a:pt x="62" y="5862"/>
                    <a:pt x="186" y="5926"/>
                    <a:pt x="309" y="5926"/>
                  </a:cubicBezTo>
                  <a:cubicBezTo>
                    <a:pt x="477" y="5926"/>
                    <a:pt x="644" y="5808"/>
                    <a:pt x="652" y="5599"/>
                  </a:cubicBezTo>
                  <a:lnTo>
                    <a:pt x="800" y="349"/>
                  </a:lnTo>
                  <a:cubicBezTo>
                    <a:pt x="803" y="159"/>
                    <a:pt x="652" y="1"/>
                    <a:pt x="462"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9095;p82">
              <a:extLst>
                <a:ext uri="{FF2B5EF4-FFF2-40B4-BE49-F238E27FC236}">
                  <a16:creationId xmlns:a16="http://schemas.microsoft.com/office/drawing/2014/main" id="{EB4142AF-8545-39AB-5711-2DD655FB1CAD}"/>
                </a:ext>
              </a:extLst>
            </p:cNvPr>
            <p:cNvSpPr/>
            <p:nvPr/>
          </p:nvSpPr>
          <p:spPr>
            <a:xfrm>
              <a:off x="8094458" y="1655902"/>
              <a:ext cx="17126" cy="154265"/>
            </a:xfrm>
            <a:custGeom>
              <a:avLst/>
              <a:gdLst/>
              <a:ahLst/>
              <a:cxnLst/>
              <a:rect l="l" t="t" r="r" b="b"/>
              <a:pathLst>
                <a:path w="658" h="5927" extrusionOk="0">
                  <a:moveTo>
                    <a:pt x="151" y="1"/>
                  </a:moveTo>
                  <a:cubicBezTo>
                    <a:pt x="169" y="40"/>
                    <a:pt x="180" y="82"/>
                    <a:pt x="180" y="128"/>
                  </a:cubicBezTo>
                  <a:lnTo>
                    <a:pt x="327" y="5374"/>
                  </a:lnTo>
                  <a:cubicBezTo>
                    <a:pt x="331" y="5560"/>
                    <a:pt x="187" y="5715"/>
                    <a:pt x="0" y="5722"/>
                  </a:cubicBezTo>
                  <a:cubicBezTo>
                    <a:pt x="61" y="5863"/>
                    <a:pt x="184" y="5926"/>
                    <a:pt x="307" y="5926"/>
                  </a:cubicBezTo>
                  <a:cubicBezTo>
                    <a:pt x="482" y="5926"/>
                    <a:pt x="657" y="5797"/>
                    <a:pt x="651" y="5578"/>
                  </a:cubicBezTo>
                  <a:lnTo>
                    <a:pt x="503" y="332"/>
                  </a:lnTo>
                  <a:cubicBezTo>
                    <a:pt x="500" y="149"/>
                    <a:pt x="348" y="1"/>
                    <a:pt x="165"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9096;p82">
              <a:extLst>
                <a:ext uri="{FF2B5EF4-FFF2-40B4-BE49-F238E27FC236}">
                  <a16:creationId xmlns:a16="http://schemas.microsoft.com/office/drawing/2014/main" id="{AEE6F00D-E6A4-2130-8AF9-AEAFFB55E42F}"/>
                </a:ext>
              </a:extLst>
            </p:cNvPr>
            <p:cNvSpPr/>
            <p:nvPr/>
          </p:nvSpPr>
          <p:spPr>
            <a:xfrm>
              <a:off x="8020722" y="1543724"/>
              <a:ext cx="264309" cy="319826"/>
            </a:xfrm>
            <a:custGeom>
              <a:avLst/>
              <a:gdLst/>
              <a:ahLst/>
              <a:cxnLst/>
              <a:rect l="l" t="t" r="r" b="b"/>
              <a:pathLst>
                <a:path w="10155" h="12288" extrusionOk="0">
                  <a:moveTo>
                    <a:pt x="5141" y="363"/>
                  </a:moveTo>
                  <a:cubicBezTo>
                    <a:pt x="5525" y="363"/>
                    <a:pt x="5855" y="631"/>
                    <a:pt x="5933" y="1007"/>
                  </a:cubicBezTo>
                  <a:lnTo>
                    <a:pt x="4223" y="1007"/>
                  </a:lnTo>
                  <a:cubicBezTo>
                    <a:pt x="4300" y="631"/>
                    <a:pt x="4631" y="363"/>
                    <a:pt x="5015" y="363"/>
                  </a:cubicBezTo>
                  <a:close/>
                  <a:moveTo>
                    <a:pt x="7266" y="1366"/>
                  </a:moveTo>
                  <a:cubicBezTo>
                    <a:pt x="7692" y="1366"/>
                    <a:pt x="8093" y="1570"/>
                    <a:pt x="8343" y="1918"/>
                  </a:cubicBezTo>
                  <a:lnTo>
                    <a:pt x="1799" y="1918"/>
                  </a:lnTo>
                  <a:cubicBezTo>
                    <a:pt x="2048" y="1570"/>
                    <a:pt x="2450" y="1366"/>
                    <a:pt x="2875" y="1366"/>
                  </a:cubicBezTo>
                  <a:close/>
                  <a:moveTo>
                    <a:pt x="5015" y="1"/>
                  </a:moveTo>
                  <a:cubicBezTo>
                    <a:pt x="4430" y="4"/>
                    <a:pt x="3938" y="430"/>
                    <a:pt x="3857" y="1007"/>
                  </a:cubicBezTo>
                  <a:lnTo>
                    <a:pt x="2875" y="1007"/>
                  </a:lnTo>
                  <a:cubicBezTo>
                    <a:pt x="2245" y="1007"/>
                    <a:pt x="1665" y="1359"/>
                    <a:pt x="1376" y="1918"/>
                  </a:cubicBezTo>
                  <a:lnTo>
                    <a:pt x="711" y="1918"/>
                  </a:lnTo>
                  <a:cubicBezTo>
                    <a:pt x="317" y="1929"/>
                    <a:pt x="1" y="2253"/>
                    <a:pt x="1" y="2647"/>
                  </a:cubicBezTo>
                  <a:cubicBezTo>
                    <a:pt x="1" y="3044"/>
                    <a:pt x="317" y="3368"/>
                    <a:pt x="711" y="3379"/>
                  </a:cubicBezTo>
                  <a:lnTo>
                    <a:pt x="1215" y="3379"/>
                  </a:lnTo>
                  <a:lnTo>
                    <a:pt x="1658" y="11503"/>
                  </a:lnTo>
                  <a:cubicBezTo>
                    <a:pt x="1683" y="11942"/>
                    <a:pt x="2045" y="12284"/>
                    <a:pt x="2485" y="12287"/>
                  </a:cubicBezTo>
                  <a:lnTo>
                    <a:pt x="5465" y="12287"/>
                  </a:lnTo>
                  <a:cubicBezTo>
                    <a:pt x="5704" y="12287"/>
                    <a:pt x="5704" y="11925"/>
                    <a:pt x="5465" y="11925"/>
                  </a:cubicBezTo>
                  <a:lnTo>
                    <a:pt x="2485" y="11925"/>
                  </a:lnTo>
                  <a:cubicBezTo>
                    <a:pt x="2235" y="11925"/>
                    <a:pt x="2031" y="11731"/>
                    <a:pt x="2017" y="11482"/>
                  </a:cubicBezTo>
                  <a:lnTo>
                    <a:pt x="1577" y="3379"/>
                  </a:lnTo>
                  <a:lnTo>
                    <a:pt x="2541" y="3379"/>
                  </a:lnTo>
                  <a:cubicBezTo>
                    <a:pt x="2780" y="3379"/>
                    <a:pt x="2780" y="3016"/>
                    <a:pt x="2541" y="3016"/>
                  </a:cubicBezTo>
                  <a:lnTo>
                    <a:pt x="715" y="3016"/>
                  </a:lnTo>
                  <a:cubicBezTo>
                    <a:pt x="507" y="3016"/>
                    <a:pt x="342" y="2851"/>
                    <a:pt x="342" y="2647"/>
                  </a:cubicBezTo>
                  <a:cubicBezTo>
                    <a:pt x="342" y="2443"/>
                    <a:pt x="507" y="2274"/>
                    <a:pt x="715" y="2274"/>
                  </a:cubicBezTo>
                  <a:lnTo>
                    <a:pt x="9444" y="2274"/>
                  </a:lnTo>
                  <a:cubicBezTo>
                    <a:pt x="9652" y="2274"/>
                    <a:pt x="9817" y="2443"/>
                    <a:pt x="9817" y="2647"/>
                  </a:cubicBezTo>
                  <a:cubicBezTo>
                    <a:pt x="9817" y="2851"/>
                    <a:pt x="9652" y="3016"/>
                    <a:pt x="9444" y="3016"/>
                  </a:cubicBezTo>
                  <a:lnTo>
                    <a:pt x="3378" y="3016"/>
                  </a:lnTo>
                  <a:cubicBezTo>
                    <a:pt x="3139" y="3016"/>
                    <a:pt x="3139" y="3379"/>
                    <a:pt x="3378" y="3379"/>
                  </a:cubicBezTo>
                  <a:lnTo>
                    <a:pt x="8582" y="3379"/>
                  </a:lnTo>
                  <a:lnTo>
                    <a:pt x="8118" y="11482"/>
                  </a:lnTo>
                  <a:cubicBezTo>
                    <a:pt x="8104" y="11731"/>
                    <a:pt x="7896" y="11925"/>
                    <a:pt x="7646" y="11925"/>
                  </a:cubicBezTo>
                  <a:lnTo>
                    <a:pt x="6306" y="11925"/>
                  </a:lnTo>
                  <a:cubicBezTo>
                    <a:pt x="6067" y="11925"/>
                    <a:pt x="6067" y="12287"/>
                    <a:pt x="6306" y="12287"/>
                  </a:cubicBezTo>
                  <a:lnTo>
                    <a:pt x="7646" y="12287"/>
                  </a:lnTo>
                  <a:cubicBezTo>
                    <a:pt x="8086" y="12284"/>
                    <a:pt x="8449" y="11942"/>
                    <a:pt x="8473" y="11503"/>
                  </a:cubicBezTo>
                  <a:lnTo>
                    <a:pt x="8941" y="3379"/>
                  </a:lnTo>
                  <a:lnTo>
                    <a:pt x="9444" y="3379"/>
                  </a:lnTo>
                  <a:cubicBezTo>
                    <a:pt x="9842" y="3368"/>
                    <a:pt x="10155" y="3044"/>
                    <a:pt x="10155" y="2647"/>
                  </a:cubicBezTo>
                  <a:cubicBezTo>
                    <a:pt x="10155" y="2249"/>
                    <a:pt x="9842" y="1925"/>
                    <a:pt x="9444" y="1915"/>
                  </a:cubicBezTo>
                  <a:lnTo>
                    <a:pt x="9444" y="1918"/>
                  </a:lnTo>
                  <a:lnTo>
                    <a:pt x="8765" y="1918"/>
                  </a:lnTo>
                  <a:cubicBezTo>
                    <a:pt x="8473" y="1359"/>
                    <a:pt x="7896" y="1007"/>
                    <a:pt x="7266" y="1007"/>
                  </a:cubicBezTo>
                  <a:lnTo>
                    <a:pt x="6299" y="1007"/>
                  </a:lnTo>
                  <a:cubicBezTo>
                    <a:pt x="6218" y="430"/>
                    <a:pt x="5725" y="4"/>
                    <a:pt x="514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9097;p82">
              <a:extLst>
                <a:ext uri="{FF2B5EF4-FFF2-40B4-BE49-F238E27FC236}">
                  <a16:creationId xmlns:a16="http://schemas.microsoft.com/office/drawing/2014/main" id="{7BDE98EA-95CF-4005-EC80-222B42791A5A}"/>
                </a:ext>
              </a:extLst>
            </p:cNvPr>
            <p:cNvSpPr/>
            <p:nvPr/>
          </p:nvSpPr>
          <p:spPr>
            <a:xfrm>
              <a:off x="8139329" y="1651243"/>
              <a:ext cx="27121" cy="163583"/>
            </a:xfrm>
            <a:custGeom>
              <a:avLst/>
              <a:gdLst/>
              <a:ahLst/>
              <a:cxnLst/>
              <a:rect l="l" t="t" r="r" b="b"/>
              <a:pathLst>
                <a:path w="1042" h="6285" extrusionOk="0">
                  <a:moveTo>
                    <a:pt x="527" y="363"/>
                  </a:moveTo>
                  <a:cubicBezTo>
                    <a:pt x="612" y="363"/>
                    <a:pt x="683" y="435"/>
                    <a:pt x="683" y="521"/>
                  </a:cubicBezTo>
                  <a:lnTo>
                    <a:pt x="679" y="518"/>
                  </a:lnTo>
                  <a:lnTo>
                    <a:pt x="679" y="5767"/>
                  </a:lnTo>
                  <a:cubicBezTo>
                    <a:pt x="679" y="5873"/>
                    <a:pt x="600" y="5926"/>
                    <a:pt x="521" y="5926"/>
                  </a:cubicBezTo>
                  <a:cubicBezTo>
                    <a:pt x="442" y="5926"/>
                    <a:pt x="363" y="5873"/>
                    <a:pt x="363" y="5767"/>
                  </a:cubicBezTo>
                  <a:lnTo>
                    <a:pt x="363" y="521"/>
                  </a:lnTo>
                  <a:cubicBezTo>
                    <a:pt x="363" y="433"/>
                    <a:pt x="433" y="363"/>
                    <a:pt x="521" y="363"/>
                  </a:cubicBezTo>
                  <a:cubicBezTo>
                    <a:pt x="523" y="363"/>
                    <a:pt x="525" y="363"/>
                    <a:pt x="527" y="363"/>
                  </a:cubicBezTo>
                  <a:close/>
                  <a:moveTo>
                    <a:pt x="521" y="0"/>
                  </a:moveTo>
                  <a:cubicBezTo>
                    <a:pt x="232" y="0"/>
                    <a:pt x="0" y="233"/>
                    <a:pt x="4" y="521"/>
                  </a:cubicBezTo>
                  <a:lnTo>
                    <a:pt x="4" y="5767"/>
                  </a:lnTo>
                  <a:cubicBezTo>
                    <a:pt x="4" y="6052"/>
                    <a:pt x="236" y="6284"/>
                    <a:pt x="521" y="6284"/>
                  </a:cubicBezTo>
                  <a:cubicBezTo>
                    <a:pt x="806" y="6284"/>
                    <a:pt x="1042" y="6052"/>
                    <a:pt x="1042" y="5767"/>
                  </a:cubicBezTo>
                  <a:lnTo>
                    <a:pt x="1042" y="521"/>
                  </a:lnTo>
                  <a:cubicBezTo>
                    <a:pt x="1038" y="236"/>
                    <a:pt x="806" y="4"/>
                    <a:pt x="521" y="4"/>
                  </a:cubicBezTo>
                  <a:lnTo>
                    <a:pt x="521" y="0"/>
                  </a:ln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9098;p82">
              <a:extLst>
                <a:ext uri="{FF2B5EF4-FFF2-40B4-BE49-F238E27FC236}">
                  <a16:creationId xmlns:a16="http://schemas.microsoft.com/office/drawing/2014/main" id="{A863D37E-6794-4821-4756-12B62F463F6A}"/>
                </a:ext>
              </a:extLst>
            </p:cNvPr>
            <p:cNvSpPr/>
            <p:nvPr/>
          </p:nvSpPr>
          <p:spPr>
            <a:xfrm>
              <a:off x="8189510" y="1651321"/>
              <a:ext cx="31259" cy="163427"/>
            </a:xfrm>
            <a:custGeom>
              <a:avLst/>
              <a:gdLst/>
              <a:ahLst/>
              <a:cxnLst/>
              <a:rect l="l" t="t" r="r" b="b"/>
              <a:pathLst>
                <a:path w="1201" h="6279" extrusionOk="0">
                  <a:moveTo>
                    <a:pt x="671" y="1"/>
                  </a:moveTo>
                  <a:cubicBezTo>
                    <a:pt x="394" y="1"/>
                    <a:pt x="165" y="222"/>
                    <a:pt x="159" y="501"/>
                  </a:cubicBezTo>
                  <a:lnTo>
                    <a:pt x="7" y="5747"/>
                  </a:lnTo>
                  <a:cubicBezTo>
                    <a:pt x="0" y="6032"/>
                    <a:pt x="225" y="6271"/>
                    <a:pt x="510" y="6278"/>
                  </a:cubicBezTo>
                  <a:cubicBezTo>
                    <a:pt x="515" y="6278"/>
                    <a:pt x="519" y="6278"/>
                    <a:pt x="524" y="6278"/>
                  </a:cubicBezTo>
                  <a:cubicBezTo>
                    <a:pt x="803" y="6278"/>
                    <a:pt x="1035" y="6059"/>
                    <a:pt x="1045" y="5778"/>
                  </a:cubicBezTo>
                  <a:lnTo>
                    <a:pt x="1070" y="4941"/>
                  </a:lnTo>
                  <a:cubicBezTo>
                    <a:pt x="1073" y="4819"/>
                    <a:pt x="982" y="4756"/>
                    <a:pt x="890" y="4756"/>
                  </a:cubicBezTo>
                  <a:cubicBezTo>
                    <a:pt x="802" y="4756"/>
                    <a:pt x="714" y="4813"/>
                    <a:pt x="711" y="4930"/>
                  </a:cubicBezTo>
                  <a:lnTo>
                    <a:pt x="686" y="5768"/>
                  </a:lnTo>
                  <a:cubicBezTo>
                    <a:pt x="680" y="5867"/>
                    <a:pt x="604" y="5916"/>
                    <a:pt x="528" y="5916"/>
                  </a:cubicBezTo>
                  <a:cubicBezTo>
                    <a:pt x="448" y="5916"/>
                    <a:pt x="368" y="5862"/>
                    <a:pt x="366" y="5757"/>
                  </a:cubicBezTo>
                  <a:lnTo>
                    <a:pt x="517" y="511"/>
                  </a:lnTo>
                  <a:cubicBezTo>
                    <a:pt x="519" y="407"/>
                    <a:pt x="596" y="355"/>
                    <a:pt x="674" y="355"/>
                  </a:cubicBezTo>
                  <a:cubicBezTo>
                    <a:pt x="755" y="355"/>
                    <a:pt x="838" y="412"/>
                    <a:pt x="834" y="522"/>
                  </a:cubicBezTo>
                  <a:lnTo>
                    <a:pt x="732" y="4104"/>
                  </a:lnTo>
                  <a:cubicBezTo>
                    <a:pt x="729" y="4206"/>
                    <a:pt x="806" y="4286"/>
                    <a:pt x="908" y="4290"/>
                  </a:cubicBezTo>
                  <a:cubicBezTo>
                    <a:pt x="910" y="4290"/>
                    <a:pt x="912" y="4290"/>
                    <a:pt x="914" y="4290"/>
                  </a:cubicBezTo>
                  <a:cubicBezTo>
                    <a:pt x="1010" y="4290"/>
                    <a:pt x="1091" y="4211"/>
                    <a:pt x="1091" y="4114"/>
                  </a:cubicBezTo>
                  <a:lnTo>
                    <a:pt x="1193" y="529"/>
                  </a:lnTo>
                  <a:cubicBezTo>
                    <a:pt x="1200" y="244"/>
                    <a:pt x="975" y="8"/>
                    <a:pt x="690" y="1"/>
                  </a:cubicBezTo>
                  <a:cubicBezTo>
                    <a:pt x="683" y="1"/>
                    <a:pt x="677" y="1"/>
                    <a:pt x="67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9099;p82">
              <a:extLst>
                <a:ext uri="{FF2B5EF4-FFF2-40B4-BE49-F238E27FC236}">
                  <a16:creationId xmlns:a16="http://schemas.microsoft.com/office/drawing/2014/main" id="{74D14116-3D59-3734-F548-937FE5F619EC}"/>
                </a:ext>
              </a:extLst>
            </p:cNvPr>
            <p:cNvSpPr/>
            <p:nvPr/>
          </p:nvSpPr>
          <p:spPr>
            <a:xfrm>
              <a:off x="8085010" y="1651243"/>
              <a:ext cx="31259" cy="163505"/>
            </a:xfrm>
            <a:custGeom>
              <a:avLst/>
              <a:gdLst/>
              <a:ahLst/>
              <a:cxnLst/>
              <a:rect l="l" t="t" r="r" b="b"/>
              <a:pathLst>
                <a:path w="1201" h="6282" extrusionOk="0">
                  <a:moveTo>
                    <a:pt x="529" y="353"/>
                  </a:moveTo>
                  <a:cubicBezTo>
                    <a:pt x="609" y="353"/>
                    <a:pt x="688" y="406"/>
                    <a:pt x="687" y="514"/>
                  </a:cubicBezTo>
                  <a:lnTo>
                    <a:pt x="835" y="5764"/>
                  </a:lnTo>
                  <a:cubicBezTo>
                    <a:pt x="838" y="5806"/>
                    <a:pt x="820" y="5848"/>
                    <a:pt x="789" y="5880"/>
                  </a:cubicBezTo>
                  <a:lnTo>
                    <a:pt x="792" y="5876"/>
                  </a:lnTo>
                  <a:lnTo>
                    <a:pt x="792" y="5876"/>
                  </a:lnTo>
                  <a:cubicBezTo>
                    <a:pt x="759" y="5910"/>
                    <a:pt x="718" y="5926"/>
                    <a:pt x="678" y="5926"/>
                  </a:cubicBezTo>
                  <a:cubicBezTo>
                    <a:pt x="598" y="5926"/>
                    <a:pt x="520" y="5865"/>
                    <a:pt x="518" y="5771"/>
                  </a:cubicBezTo>
                  <a:lnTo>
                    <a:pt x="367" y="525"/>
                  </a:lnTo>
                  <a:cubicBezTo>
                    <a:pt x="359" y="411"/>
                    <a:pt x="444" y="353"/>
                    <a:pt x="529" y="353"/>
                  </a:cubicBezTo>
                  <a:close/>
                  <a:moveTo>
                    <a:pt x="528" y="0"/>
                  </a:moveTo>
                  <a:cubicBezTo>
                    <a:pt x="233" y="0"/>
                    <a:pt x="1" y="243"/>
                    <a:pt x="8" y="535"/>
                  </a:cubicBezTo>
                  <a:lnTo>
                    <a:pt x="155" y="5781"/>
                  </a:lnTo>
                  <a:cubicBezTo>
                    <a:pt x="166" y="6062"/>
                    <a:pt x="398" y="6281"/>
                    <a:pt x="677" y="6281"/>
                  </a:cubicBezTo>
                  <a:cubicBezTo>
                    <a:pt x="681" y="6281"/>
                    <a:pt x="686" y="6281"/>
                    <a:pt x="690" y="6281"/>
                  </a:cubicBezTo>
                  <a:cubicBezTo>
                    <a:pt x="975" y="6274"/>
                    <a:pt x="1200" y="6038"/>
                    <a:pt x="1193" y="5753"/>
                  </a:cubicBezTo>
                  <a:lnTo>
                    <a:pt x="1046" y="504"/>
                  </a:lnTo>
                  <a:cubicBezTo>
                    <a:pt x="1039" y="222"/>
                    <a:pt x="806" y="0"/>
                    <a:pt x="528" y="0"/>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8440;p76">
            <a:extLst>
              <a:ext uri="{FF2B5EF4-FFF2-40B4-BE49-F238E27FC236}">
                <a16:creationId xmlns:a16="http://schemas.microsoft.com/office/drawing/2014/main" id="{70975A0D-DF08-D115-F82D-C5A994C9EB86}"/>
              </a:ext>
            </a:extLst>
          </p:cNvPr>
          <p:cNvGrpSpPr/>
          <p:nvPr/>
        </p:nvGrpSpPr>
        <p:grpSpPr>
          <a:xfrm>
            <a:off x="1666128" y="2097711"/>
            <a:ext cx="384307" cy="370135"/>
            <a:chOff x="4123213" y="2747816"/>
            <a:chExt cx="384307" cy="370135"/>
          </a:xfrm>
          <a:noFill/>
        </p:grpSpPr>
        <p:sp>
          <p:nvSpPr>
            <p:cNvPr id="943" name="Google Shape;8441;p76">
              <a:extLst>
                <a:ext uri="{FF2B5EF4-FFF2-40B4-BE49-F238E27FC236}">
                  <a16:creationId xmlns:a16="http://schemas.microsoft.com/office/drawing/2014/main" id="{9B96B102-619D-F5C0-794B-88C40BB1597F}"/>
                </a:ext>
              </a:extLst>
            </p:cNvPr>
            <p:cNvSpPr/>
            <p:nvPr/>
          </p:nvSpPr>
          <p:spPr>
            <a:xfrm>
              <a:off x="4328686" y="2943335"/>
              <a:ext cx="91761" cy="91578"/>
            </a:xfrm>
            <a:custGeom>
              <a:avLst/>
              <a:gdLst/>
              <a:ahLst/>
              <a:cxnLst/>
              <a:rect l="l" t="t" r="r" b="b"/>
              <a:pathLst>
                <a:path w="3503" h="3496" extrusionOk="0">
                  <a:moveTo>
                    <a:pt x="645" y="0"/>
                  </a:moveTo>
                  <a:lnTo>
                    <a:pt x="0" y="641"/>
                  </a:lnTo>
                  <a:lnTo>
                    <a:pt x="2858" y="3495"/>
                  </a:lnTo>
                  <a:lnTo>
                    <a:pt x="3502" y="2855"/>
                  </a:lnTo>
                  <a:lnTo>
                    <a:pt x="645"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442;p76">
              <a:extLst>
                <a:ext uri="{FF2B5EF4-FFF2-40B4-BE49-F238E27FC236}">
                  <a16:creationId xmlns:a16="http://schemas.microsoft.com/office/drawing/2014/main" id="{C26ED45F-EBD6-969E-DF19-6242C9E6A7F8}"/>
                </a:ext>
              </a:extLst>
            </p:cNvPr>
            <p:cNvSpPr/>
            <p:nvPr/>
          </p:nvSpPr>
          <p:spPr>
            <a:xfrm>
              <a:off x="4367455" y="2983073"/>
              <a:ext cx="134040" cy="129508"/>
            </a:xfrm>
            <a:custGeom>
              <a:avLst/>
              <a:gdLst/>
              <a:ahLst/>
              <a:cxnLst/>
              <a:rect l="l" t="t" r="r" b="b"/>
              <a:pathLst>
                <a:path w="5117" h="4944" extrusionOk="0">
                  <a:moveTo>
                    <a:pt x="1078" y="1"/>
                  </a:moveTo>
                  <a:cubicBezTo>
                    <a:pt x="982" y="1"/>
                    <a:pt x="886" y="38"/>
                    <a:pt x="813" y="111"/>
                  </a:cubicBezTo>
                  <a:lnTo>
                    <a:pt x="148" y="776"/>
                  </a:lnTo>
                  <a:cubicBezTo>
                    <a:pt x="11" y="913"/>
                    <a:pt x="1" y="1139"/>
                    <a:pt x="131" y="1286"/>
                  </a:cubicBezTo>
                  <a:lnTo>
                    <a:pt x="2996" y="4559"/>
                  </a:lnTo>
                  <a:lnTo>
                    <a:pt x="2996" y="4555"/>
                  </a:lnTo>
                  <a:cubicBezTo>
                    <a:pt x="3221" y="4813"/>
                    <a:pt x="3535" y="4943"/>
                    <a:pt x="3851" y="4943"/>
                  </a:cubicBezTo>
                  <a:cubicBezTo>
                    <a:pt x="4140" y="4943"/>
                    <a:pt x="4429" y="4833"/>
                    <a:pt x="4651" y="4610"/>
                  </a:cubicBezTo>
                  <a:cubicBezTo>
                    <a:pt x="5117" y="4148"/>
                    <a:pt x="5089" y="3387"/>
                    <a:pt x="4596" y="2955"/>
                  </a:cubicBezTo>
                  <a:lnTo>
                    <a:pt x="1327" y="94"/>
                  </a:lnTo>
                  <a:cubicBezTo>
                    <a:pt x="1255" y="32"/>
                    <a:pt x="1166"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443;p76">
              <a:extLst>
                <a:ext uri="{FF2B5EF4-FFF2-40B4-BE49-F238E27FC236}">
                  <a16:creationId xmlns:a16="http://schemas.microsoft.com/office/drawing/2014/main" id="{CB6BB2BD-6ED9-CDBA-6BD9-0AF797AB11F6}"/>
                </a:ext>
              </a:extLst>
            </p:cNvPr>
            <p:cNvSpPr/>
            <p:nvPr/>
          </p:nvSpPr>
          <p:spPr>
            <a:xfrm>
              <a:off x="4367455" y="2991979"/>
              <a:ext cx="128853" cy="120654"/>
            </a:xfrm>
            <a:custGeom>
              <a:avLst/>
              <a:gdLst/>
              <a:ahLst/>
              <a:cxnLst/>
              <a:rect l="l" t="t" r="r" b="b"/>
              <a:pathLst>
                <a:path w="4919" h="4606" extrusionOk="0">
                  <a:moveTo>
                    <a:pt x="583" y="0"/>
                  </a:moveTo>
                  <a:lnTo>
                    <a:pt x="148" y="436"/>
                  </a:lnTo>
                  <a:cubicBezTo>
                    <a:pt x="11" y="573"/>
                    <a:pt x="1" y="799"/>
                    <a:pt x="131" y="946"/>
                  </a:cubicBezTo>
                  <a:lnTo>
                    <a:pt x="2996" y="4219"/>
                  </a:lnTo>
                  <a:cubicBezTo>
                    <a:pt x="3220" y="4476"/>
                    <a:pt x="3534" y="4605"/>
                    <a:pt x="3849" y="4605"/>
                  </a:cubicBezTo>
                  <a:cubicBezTo>
                    <a:pt x="4139" y="4605"/>
                    <a:pt x="4429" y="4495"/>
                    <a:pt x="4651" y="4274"/>
                  </a:cubicBezTo>
                  <a:cubicBezTo>
                    <a:pt x="4771" y="4154"/>
                    <a:pt x="4860" y="4013"/>
                    <a:pt x="4918" y="3856"/>
                  </a:cubicBezTo>
                  <a:lnTo>
                    <a:pt x="4918" y="3856"/>
                  </a:lnTo>
                  <a:cubicBezTo>
                    <a:pt x="4792" y="3901"/>
                    <a:pt x="4661" y="3922"/>
                    <a:pt x="4532" y="3922"/>
                  </a:cubicBezTo>
                  <a:cubicBezTo>
                    <a:pt x="4211" y="3922"/>
                    <a:pt x="3898" y="3786"/>
                    <a:pt x="3678" y="3537"/>
                  </a:cubicBez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444;p76">
              <a:extLst>
                <a:ext uri="{FF2B5EF4-FFF2-40B4-BE49-F238E27FC236}">
                  <a16:creationId xmlns:a16="http://schemas.microsoft.com/office/drawing/2014/main" id="{5B55E11F-061E-C042-1AB9-E15C84484D12}"/>
                </a:ext>
              </a:extLst>
            </p:cNvPr>
            <p:cNvSpPr/>
            <p:nvPr/>
          </p:nvSpPr>
          <p:spPr>
            <a:xfrm>
              <a:off x="4126094" y="2753186"/>
              <a:ext cx="282225" cy="257130"/>
            </a:xfrm>
            <a:custGeom>
              <a:avLst/>
              <a:gdLst/>
              <a:ahLst/>
              <a:cxnLst/>
              <a:rect l="l" t="t" r="r" b="b"/>
              <a:pathLst>
                <a:path w="10774" h="9816" extrusionOk="0">
                  <a:moveTo>
                    <a:pt x="5385" y="0"/>
                  </a:moveTo>
                  <a:cubicBezTo>
                    <a:pt x="4129" y="0"/>
                    <a:pt x="2873" y="479"/>
                    <a:pt x="1916" y="1437"/>
                  </a:cubicBezTo>
                  <a:cubicBezTo>
                    <a:pt x="0" y="3353"/>
                    <a:pt x="0" y="6461"/>
                    <a:pt x="1916" y="8376"/>
                  </a:cubicBezTo>
                  <a:cubicBezTo>
                    <a:pt x="2873" y="9336"/>
                    <a:pt x="4129" y="9816"/>
                    <a:pt x="5385" y="9816"/>
                  </a:cubicBezTo>
                  <a:cubicBezTo>
                    <a:pt x="6641" y="9816"/>
                    <a:pt x="7897" y="9336"/>
                    <a:pt x="8855" y="8376"/>
                  </a:cubicBezTo>
                  <a:cubicBezTo>
                    <a:pt x="10774" y="6461"/>
                    <a:pt x="10774" y="3353"/>
                    <a:pt x="8855" y="1437"/>
                  </a:cubicBezTo>
                  <a:cubicBezTo>
                    <a:pt x="7897" y="479"/>
                    <a:pt x="6641" y="0"/>
                    <a:pt x="5385"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445;p76">
              <a:extLst>
                <a:ext uri="{FF2B5EF4-FFF2-40B4-BE49-F238E27FC236}">
                  <a16:creationId xmlns:a16="http://schemas.microsoft.com/office/drawing/2014/main" id="{485518C2-C949-FC23-4C3F-9588D37233D3}"/>
                </a:ext>
              </a:extLst>
            </p:cNvPr>
            <p:cNvSpPr/>
            <p:nvPr/>
          </p:nvSpPr>
          <p:spPr>
            <a:xfrm>
              <a:off x="4159021" y="2783179"/>
              <a:ext cx="216371" cy="197144"/>
            </a:xfrm>
            <a:custGeom>
              <a:avLst/>
              <a:gdLst/>
              <a:ahLst/>
              <a:cxnLst/>
              <a:rect l="l" t="t" r="r" b="b"/>
              <a:pathLst>
                <a:path w="8260" h="7526" extrusionOk="0">
                  <a:moveTo>
                    <a:pt x="4128" y="1"/>
                  </a:moveTo>
                  <a:cubicBezTo>
                    <a:pt x="3165" y="1"/>
                    <a:pt x="2202" y="367"/>
                    <a:pt x="1467" y="1101"/>
                  </a:cubicBezTo>
                  <a:cubicBezTo>
                    <a:pt x="1" y="2571"/>
                    <a:pt x="1" y="4952"/>
                    <a:pt x="1467" y="6423"/>
                  </a:cubicBezTo>
                  <a:cubicBezTo>
                    <a:pt x="2202" y="7158"/>
                    <a:pt x="3165" y="7525"/>
                    <a:pt x="4128" y="7525"/>
                  </a:cubicBezTo>
                  <a:cubicBezTo>
                    <a:pt x="5091" y="7525"/>
                    <a:pt x="6054" y="7158"/>
                    <a:pt x="6789" y="6423"/>
                  </a:cubicBezTo>
                  <a:cubicBezTo>
                    <a:pt x="8259" y="4952"/>
                    <a:pt x="8259" y="2571"/>
                    <a:pt x="6789" y="1101"/>
                  </a:cubicBezTo>
                  <a:cubicBezTo>
                    <a:pt x="6054" y="367"/>
                    <a:pt x="5091" y="1"/>
                    <a:pt x="412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446;p76">
              <a:extLst>
                <a:ext uri="{FF2B5EF4-FFF2-40B4-BE49-F238E27FC236}">
                  <a16:creationId xmlns:a16="http://schemas.microsoft.com/office/drawing/2014/main" id="{1918246C-35C0-1ACE-07EF-4942D14EEB25}"/>
                </a:ext>
              </a:extLst>
            </p:cNvPr>
            <p:cNvSpPr/>
            <p:nvPr/>
          </p:nvSpPr>
          <p:spPr>
            <a:xfrm>
              <a:off x="4157135" y="2803742"/>
              <a:ext cx="188002" cy="176580"/>
            </a:xfrm>
            <a:custGeom>
              <a:avLst/>
              <a:gdLst/>
              <a:ahLst/>
              <a:cxnLst/>
              <a:rect l="l" t="t" r="r" b="b"/>
              <a:pathLst>
                <a:path w="7177" h="6741" extrusionOk="0">
                  <a:moveTo>
                    <a:pt x="1896" y="0"/>
                  </a:moveTo>
                  <a:lnTo>
                    <a:pt x="1896" y="0"/>
                  </a:lnTo>
                  <a:cubicBezTo>
                    <a:pt x="1772" y="96"/>
                    <a:pt x="1652" y="203"/>
                    <a:pt x="1539" y="316"/>
                  </a:cubicBezTo>
                  <a:cubicBezTo>
                    <a:pt x="1" y="1851"/>
                    <a:pt x="83" y="4366"/>
                    <a:pt x="1711" y="5802"/>
                  </a:cubicBezTo>
                  <a:cubicBezTo>
                    <a:pt x="2428" y="6433"/>
                    <a:pt x="3314" y="6741"/>
                    <a:pt x="4195" y="6741"/>
                  </a:cubicBezTo>
                  <a:cubicBezTo>
                    <a:pt x="5317" y="6741"/>
                    <a:pt x="6431" y="6242"/>
                    <a:pt x="7176" y="5278"/>
                  </a:cubicBezTo>
                  <a:lnTo>
                    <a:pt x="7176" y="5278"/>
                  </a:lnTo>
                  <a:cubicBezTo>
                    <a:pt x="6495" y="5804"/>
                    <a:pt x="5685" y="6063"/>
                    <a:pt x="4877" y="6063"/>
                  </a:cubicBezTo>
                  <a:cubicBezTo>
                    <a:pt x="3909" y="6063"/>
                    <a:pt x="2945" y="5691"/>
                    <a:pt x="2214" y="4962"/>
                  </a:cubicBezTo>
                  <a:cubicBezTo>
                    <a:pt x="875" y="3623"/>
                    <a:pt x="741" y="1498"/>
                    <a:pt x="1896"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447;p76">
              <a:extLst>
                <a:ext uri="{FF2B5EF4-FFF2-40B4-BE49-F238E27FC236}">
                  <a16:creationId xmlns:a16="http://schemas.microsoft.com/office/drawing/2014/main" id="{999230B6-566F-FA11-4F08-714A6D060CA9}"/>
                </a:ext>
              </a:extLst>
            </p:cNvPr>
            <p:cNvSpPr/>
            <p:nvPr/>
          </p:nvSpPr>
          <p:spPr>
            <a:xfrm>
              <a:off x="4367455" y="2983073"/>
              <a:ext cx="54250" cy="53281"/>
            </a:xfrm>
            <a:custGeom>
              <a:avLst/>
              <a:gdLst/>
              <a:ahLst/>
              <a:cxnLst/>
              <a:rect l="l" t="t" r="r" b="b"/>
              <a:pathLst>
                <a:path w="2071" h="2034" extrusionOk="0">
                  <a:moveTo>
                    <a:pt x="1078" y="1"/>
                  </a:moveTo>
                  <a:cubicBezTo>
                    <a:pt x="982" y="1"/>
                    <a:pt x="886" y="38"/>
                    <a:pt x="813" y="111"/>
                  </a:cubicBezTo>
                  <a:lnTo>
                    <a:pt x="148" y="776"/>
                  </a:lnTo>
                  <a:cubicBezTo>
                    <a:pt x="11" y="913"/>
                    <a:pt x="1" y="1139"/>
                    <a:pt x="131" y="1286"/>
                  </a:cubicBezTo>
                  <a:lnTo>
                    <a:pt x="785" y="2033"/>
                  </a:lnTo>
                  <a:lnTo>
                    <a:pt x="2070" y="748"/>
                  </a:lnTo>
                  <a:lnTo>
                    <a:pt x="1323" y="94"/>
                  </a:lnTo>
                  <a:cubicBezTo>
                    <a:pt x="1253" y="32"/>
                    <a:pt x="1165"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448;p76">
              <a:extLst>
                <a:ext uri="{FF2B5EF4-FFF2-40B4-BE49-F238E27FC236}">
                  <a16:creationId xmlns:a16="http://schemas.microsoft.com/office/drawing/2014/main" id="{3C832C92-06C7-D6A2-B72A-2B047B4E0A7A}"/>
                </a:ext>
              </a:extLst>
            </p:cNvPr>
            <p:cNvSpPr/>
            <p:nvPr/>
          </p:nvSpPr>
          <p:spPr>
            <a:xfrm>
              <a:off x="4367455" y="2991979"/>
              <a:ext cx="38454" cy="44374"/>
            </a:xfrm>
            <a:custGeom>
              <a:avLst/>
              <a:gdLst/>
              <a:ahLst/>
              <a:cxnLst/>
              <a:rect l="l" t="t" r="r" b="b"/>
              <a:pathLst>
                <a:path w="1468" h="1694" extrusionOk="0">
                  <a:moveTo>
                    <a:pt x="583" y="0"/>
                  </a:moveTo>
                  <a:lnTo>
                    <a:pt x="148" y="436"/>
                  </a:lnTo>
                  <a:cubicBezTo>
                    <a:pt x="11" y="576"/>
                    <a:pt x="1" y="799"/>
                    <a:pt x="131" y="946"/>
                  </a:cubicBezTo>
                  <a:lnTo>
                    <a:pt x="785" y="1693"/>
                  </a:lnTo>
                  <a:lnTo>
                    <a:pt x="1467" y="1011"/>
                  </a:ln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449;p76">
              <a:extLst>
                <a:ext uri="{FF2B5EF4-FFF2-40B4-BE49-F238E27FC236}">
                  <a16:creationId xmlns:a16="http://schemas.microsoft.com/office/drawing/2014/main" id="{C0529C4B-0DAE-EEB5-B98B-B38116F09347}"/>
                </a:ext>
              </a:extLst>
            </p:cNvPr>
            <p:cNvSpPr/>
            <p:nvPr/>
          </p:nvSpPr>
          <p:spPr>
            <a:xfrm>
              <a:off x="4212721" y="2810370"/>
              <a:ext cx="108788" cy="30255"/>
            </a:xfrm>
            <a:custGeom>
              <a:avLst/>
              <a:gdLst/>
              <a:ahLst/>
              <a:cxnLst/>
              <a:rect l="l" t="t" r="r" b="b"/>
              <a:pathLst>
                <a:path w="4153" h="1155" extrusionOk="0">
                  <a:moveTo>
                    <a:pt x="2078" y="0"/>
                  </a:moveTo>
                  <a:cubicBezTo>
                    <a:pt x="1381" y="0"/>
                    <a:pt x="684" y="267"/>
                    <a:pt x="151" y="800"/>
                  </a:cubicBezTo>
                  <a:cubicBezTo>
                    <a:pt x="1" y="947"/>
                    <a:pt x="140" y="1155"/>
                    <a:pt x="301" y="1155"/>
                  </a:cubicBezTo>
                  <a:cubicBezTo>
                    <a:pt x="349" y="1155"/>
                    <a:pt x="400" y="1136"/>
                    <a:pt x="445" y="1091"/>
                  </a:cubicBezTo>
                  <a:cubicBezTo>
                    <a:pt x="896" y="640"/>
                    <a:pt x="1487" y="415"/>
                    <a:pt x="2078" y="415"/>
                  </a:cubicBezTo>
                  <a:cubicBezTo>
                    <a:pt x="2669" y="415"/>
                    <a:pt x="3260" y="640"/>
                    <a:pt x="3711" y="1091"/>
                  </a:cubicBezTo>
                  <a:cubicBezTo>
                    <a:pt x="3756" y="1136"/>
                    <a:pt x="3807" y="1155"/>
                    <a:pt x="3855" y="1155"/>
                  </a:cubicBezTo>
                  <a:cubicBezTo>
                    <a:pt x="4015" y="1155"/>
                    <a:pt x="4152" y="947"/>
                    <a:pt x="4002" y="800"/>
                  </a:cubicBezTo>
                  <a:cubicBezTo>
                    <a:pt x="3471" y="267"/>
                    <a:pt x="2775" y="0"/>
                    <a:pt x="207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450;p76">
              <a:extLst>
                <a:ext uri="{FF2B5EF4-FFF2-40B4-BE49-F238E27FC236}">
                  <a16:creationId xmlns:a16="http://schemas.microsoft.com/office/drawing/2014/main" id="{0B293717-3DB5-2F72-4890-69C430D98CEC}"/>
                </a:ext>
              </a:extLst>
            </p:cNvPr>
            <p:cNvSpPr/>
            <p:nvPr/>
          </p:nvSpPr>
          <p:spPr>
            <a:xfrm>
              <a:off x="4123213" y="2747816"/>
              <a:ext cx="384307" cy="370135"/>
            </a:xfrm>
            <a:custGeom>
              <a:avLst/>
              <a:gdLst/>
              <a:ahLst/>
              <a:cxnLst/>
              <a:rect l="l" t="t" r="r" b="b"/>
              <a:pathLst>
                <a:path w="14671" h="14130" extrusionOk="0">
                  <a:moveTo>
                    <a:pt x="9284" y="8550"/>
                  </a:moveTo>
                  <a:lnTo>
                    <a:pt x="9835" y="9102"/>
                  </a:lnTo>
                  <a:lnTo>
                    <a:pt x="9482" y="9452"/>
                  </a:lnTo>
                  <a:lnTo>
                    <a:pt x="8931" y="8900"/>
                  </a:lnTo>
                  <a:cubicBezTo>
                    <a:pt x="9057" y="8783"/>
                    <a:pt x="9174" y="8670"/>
                    <a:pt x="9284" y="8550"/>
                  </a:cubicBezTo>
                  <a:close/>
                  <a:moveTo>
                    <a:pt x="5489" y="410"/>
                  </a:moveTo>
                  <a:cubicBezTo>
                    <a:pt x="7266" y="410"/>
                    <a:pt x="8901" y="1412"/>
                    <a:pt x="9698" y="3013"/>
                  </a:cubicBezTo>
                  <a:cubicBezTo>
                    <a:pt x="10531" y="4678"/>
                    <a:pt x="10301" y="6676"/>
                    <a:pt x="9116" y="8112"/>
                  </a:cubicBezTo>
                  <a:lnTo>
                    <a:pt x="9109" y="8119"/>
                  </a:lnTo>
                  <a:cubicBezTo>
                    <a:pt x="8924" y="8338"/>
                    <a:pt x="8722" y="8544"/>
                    <a:pt x="8499" y="8729"/>
                  </a:cubicBezTo>
                  <a:lnTo>
                    <a:pt x="8492" y="8732"/>
                  </a:lnTo>
                  <a:cubicBezTo>
                    <a:pt x="7618" y="9457"/>
                    <a:pt x="6554" y="9814"/>
                    <a:pt x="5492" y="9814"/>
                  </a:cubicBezTo>
                  <a:cubicBezTo>
                    <a:pt x="4285" y="9814"/>
                    <a:pt x="3081" y="9351"/>
                    <a:pt x="2170" y="8437"/>
                  </a:cubicBezTo>
                  <a:cubicBezTo>
                    <a:pt x="850" y="7121"/>
                    <a:pt x="436" y="5151"/>
                    <a:pt x="1107" y="3414"/>
                  </a:cubicBezTo>
                  <a:cubicBezTo>
                    <a:pt x="1779" y="1680"/>
                    <a:pt x="3413" y="504"/>
                    <a:pt x="5271" y="415"/>
                  </a:cubicBezTo>
                  <a:cubicBezTo>
                    <a:pt x="5344" y="412"/>
                    <a:pt x="5416" y="410"/>
                    <a:pt x="5489" y="410"/>
                  </a:cubicBezTo>
                  <a:close/>
                  <a:moveTo>
                    <a:pt x="10402" y="9187"/>
                  </a:moveTo>
                  <a:cubicBezTo>
                    <a:pt x="10441" y="9187"/>
                    <a:pt x="10481" y="9201"/>
                    <a:pt x="10514" y="9229"/>
                  </a:cubicBezTo>
                  <a:lnTo>
                    <a:pt x="11093" y="9736"/>
                  </a:lnTo>
                  <a:lnTo>
                    <a:pt x="10120" y="10709"/>
                  </a:lnTo>
                  <a:lnTo>
                    <a:pt x="9613" y="10130"/>
                  </a:lnTo>
                  <a:cubicBezTo>
                    <a:pt x="9554" y="10065"/>
                    <a:pt x="9558" y="9966"/>
                    <a:pt x="9619" y="9901"/>
                  </a:cubicBezTo>
                  <a:lnTo>
                    <a:pt x="10284" y="9236"/>
                  </a:lnTo>
                  <a:cubicBezTo>
                    <a:pt x="10316" y="9204"/>
                    <a:pt x="10359" y="9187"/>
                    <a:pt x="10402" y="9187"/>
                  </a:cubicBezTo>
                  <a:close/>
                  <a:moveTo>
                    <a:pt x="11405" y="10010"/>
                  </a:moveTo>
                  <a:lnTo>
                    <a:pt x="13786" y="12094"/>
                  </a:lnTo>
                  <a:cubicBezTo>
                    <a:pt x="14184" y="12447"/>
                    <a:pt x="14204" y="13067"/>
                    <a:pt x="13827" y="13444"/>
                  </a:cubicBezTo>
                  <a:cubicBezTo>
                    <a:pt x="13644" y="13625"/>
                    <a:pt x="13407" y="13715"/>
                    <a:pt x="13170" y="13715"/>
                  </a:cubicBezTo>
                  <a:cubicBezTo>
                    <a:pt x="12914" y="13715"/>
                    <a:pt x="12660" y="13611"/>
                    <a:pt x="12477" y="13403"/>
                  </a:cubicBezTo>
                  <a:lnTo>
                    <a:pt x="10394" y="11025"/>
                  </a:lnTo>
                  <a:lnTo>
                    <a:pt x="11405" y="10010"/>
                  </a:lnTo>
                  <a:close/>
                  <a:moveTo>
                    <a:pt x="5498" y="0"/>
                  </a:moveTo>
                  <a:cubicBezTo>
                    <a:pt x="5387" y="0"/>
                    <a:pt x="5276" y="4"/>
                    <a:pt x="5165" y="11"/>
                  </a:cubicBezTo>
                  <a:cubicBezTo>
                    <a:pt x="3160" y="141"/>
                    <a:pt x="1416" y="1433"/>
                    <a:pt x="710" y="3311"/>
                  </a:cubicBezTo>
                  <a:cubicBezTo>
                    <a:pt x="1" y="5192"/>
                    <a:pt x="456" y="7312"/>
                    <a:pt x="1877" y="8731"/>
                  </a:cubicBezTo>
                  <a:lnTo>
                    <a:pt x="1877" y="8731"/>
                  </a:lnTo>
                  <a:cubicBezTo>
                    <a:pt x="2868" y="9723"/>
                    <a:pt x="4178" y="10228"/>
                    <a:pt x="5493" y="10228"/>
                  </a:cubicBezTo>
                  <a:cubicBezTo>
                    <a:pt x="6588" y="10228"/>
                    <a:pt x="7688" y="9878"/>
                    <a:pt x="8612" y="9167"/>
                  </a:cubicBezTo>
                  <a:lnTo>
                    <a:pt x="9212" y="9767"/>
                  </a:lnTo>
                  <a:cubicBezTo>
                    <a:pt x="9112" y="9976"/>
                    <a:pt x="9146" y="10226"/>
                    <a:pt x="9297" y="10401"/>
                  </a:cubicBezTo>
                  <a:lnTo>
                    <a:pt x="12165" y="13673"/>
                  </a:lnTo>
                  <a:cubicBezTo>
                    <a:pt x="12431" y="13977"/>
                    <a:pt x="12802" y="14130"/>
                    <a:pt x="13174" y="14130"/>
                  </a:cubicBezTo>
                  <a:cubicBezTo>
                    <a:pt x="13516" y="14130"/>
                    <a:pt x="13859" y="14000"/>
                    <a:pt x="14122" y="13739"/>
                  </a:cubicBezTo>
                  <a:cubicBezTo>
                    <a:pt x="14670" y="13190"/>
                    <a:pt x="14640" y="12292"/>
                    <a:pt x="14057" y="11782"/>
                  </a:cubicBezTo>
                  <a:lnTo>
                    <a:pt x="10784" y="8921"/>
                  </a:lnTo>
                  <a:cubicBezTo>
                    <a:pt x="10677" y="8826"/>
                    <a:pt x="10542" y="8776"/>
                    <a:pt x="10405" y="8776"/>
                  </a:cubicBezTo>
                  <a:cubicBezTo>
                    <a:pt x="10319" y="8776"/>
                    <a:pt x="10232" y="8795"/>
                    <a:pt x="10151" y="8835"/>
                  </a:cubicBezTo>
                  <a:lnTo>
                    <a:pt x="9551" y="8235"/>
                  </a:lnTo>
                  <a:cubicBezTo>
                    <a:pt x="10778" y="6642"/>
                    <a:pt x="10956" y="4479"/>
                    <a:pt x="10010" y="2708"/>
                  </a:cubicBezTo>
                  <a:cubicBezTo>
                    <a:pt x="9117" y="1032"/>
                    <a:pt x="7377" y="0"/>
                    <a:pt x="549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451;p76">
              <a:extLst>
                <a:ext uri="{FF2B5EF4-FFF2-40B4-BE49-F238E27FC236}">
                  <a16:creationId xmlns:a16="http://schemas.microsoft.com/office/drawing/2014/main" id="{24A5A2C9-9DF9-73BF-5FFC-55E60E0F0E3E}"/>
                </a:ext>
              </a:extLst>
            </p:cNvPr>
            <p:cNvSpPr/>
            <p:nvPr/>
          </p:nvSpPr>
          <p:spPr>
            <a:xfrm>
              <a:off x="4273258" y="2778700"/>
              <a:ext cx="97995" cy="206102"/>
            </a:xfrm>
            <a:custGeom>
              <a:avLst/>
              <a:gdLst/>
              <a:ahLst/>
              <a:cxnLst/>
              <a:rect l="l" t="t" r="r" b="b"/>
              <a:pathLst>
                <a:path w="3741" h="7868" extrusionOk="0">
                  <a:moveTo>
                    <a:pt x="297" y="1"/>
                  </a:moveTo>
                  <a:cubicBezTo>
                    <a:pt x="59" y="1"/>
                    <a:pt x="15" y="376"/>
                    <a:pt x="276" y="415"/>
                  </a:cubicBezTo>
                  <a:cubicBezTo>
                    <a:pt x="2031" y="665"/>
                    <a:pt x="3329" y="2170"/>
                    <a:pt x="3326" y="3941"/>
                  </a:cubicBezTo>
                  <a:cubicBezTo>
                    <a:pt x="3323" y="5709"/>
                    <a:pt x="2017" y="7210"/>
                    <a:pt x="262" y="7454"/>
                  </a:cubicBezTo>
                  <a:cubicBezTo>
                    <a:pt x="0" y="7490"/>
                    <a:pt x="42" y="7867"/>
                    <a:pt x="286" y="7867"/>
                  </a:cubicBezTo>
                  <a:cubicBezTo>
                    <a:pt x="297" y="7867"/>
                    <a:pt x="309" y="7867"/>
                    <a:pt x="321" y="7865"/>
                  </a:cubicBezTo>
                  <a:cubicBezTo>
                    <a:pt x="2277" y="7587"/>
                    <a:pt x="3730" y="5915"/>
                    <a:pt x="3737" y="3941"/>
                  </a:cubicBezTo>
                  <a:cubicBezTo>
                    <a:pt x="3741" y="1964"/>
                    <a:pt x="2291" y="288"/>
                    <a:pt x="334" y="4"/>
                  </a:cubicBezTo>
                  <a:cubicBezTo>
                    <a:pt x="322" y="2"/>
                    <a:pt x="309" y="1"/>
                    <a:pt x="297"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452;p76">
              <a:extLst>
                <a:ext uri="{FF2B5EF4-FFF2-40B4-BE49-F238E27FC236}">
                  <a16:creationId xmlns:a16="http://schemas.microsoft.com/office/drawing/2014/main" id="{DC5C7378-1E47-96C2-CFED-94192FBCE28D}"/>
                </a:ext>
              </a:extLst>
            </p:cNvPr>
            <p:cNvSpPr/>
            <p:nvPr/>
          </p:nvSpPr>
          <p:spPr>
            <a:xfrm>
              <a:off x="4153022" y="2778385"/>
              <a:ext cx="110098" cy="206626"/>
            </a:xfrm>
            <a:custGeom>
              <a:avLst/>
              <a:gdLst/>
              <a:ahLst/>
              <a:cxnLst/>
              <a:rect l="l" t="t" r="r" b="b"/>
              <a:pathLst>
                <a:path w="4203" h="7888" extrusionOk="0">
                  <a:moveTo>
                    <a:pt x="3915" y="1"/>
                  </a:moveTo>
                  <a:cubicBezTo>
                    <a:pt x="3907" y="1"/>
                    <a:pt x="3898" y="1"/>
                    <a:pt x="3889" y="2"/>
                  </a:cubicBezTo>
                  <a:cubicBezTo>
                    <a:pt x="3002" y="101"/>
                    <a:pt x="2180" y="502"/>
                    <a:pt x="1549" y="1136"/>
                  </a:cubicBezTo>
                  <a:cubicBezTo>
                    <a:pt x="0" y="2689"/>
                    <a:pt x="0" y="5201"/>
                    <a:pt x="1549" y="6753"/>
                  </a:cubicBezTo>
                  <a:cubicBezTo>
                    <a:pt x="2176" y="7387"/>
                    <a:pt x="3002" y="7784"/>
                    <a:pt x="3889" y="7887"/>
                  </a:cubicBezTo>
                  <a:lnTo>
                    <a:pt x="3913" y="7887"/>
                  </a:lnTo>
                  <a:cubicBezTo>
                    <a:pt x="3916" y="7887"/>
                    <a:pt x="3918" y="7887"/>
                    <a:pt x="3920" y="7887"/>
                  </a:cubicBezTo>
                  <a:cubicBezTo>
                    <a:pt x="4181" y="7887"/>
                    <a:pt x="4202" y="7496"/>
                    <a:pt x="3937" y="7476"/>
                  </a:cubicBezTo>
                  <a:cubicBezTo>
                    <a:pt x="3142" y="7383"/>
                    <a:pt x="2406" y="7024"/>
                    <a:pt x="1844" y="6458"/>
                  </a:cubicBezTo>
                  <a:cubicBezTo>
                    <a:pt x="456" y="5067"/>
                    <a:pt x="456" y="2819"/>
                    <a:pt x="1844" y="1428"/>
                  </a:cubicBezTo>
                  <a:cubicBezTo>
                    <a:pt x="2406" y="862"/>
                    <a:pt x="3142" y="502"/>
                    <a:pt x="3937" y="413"/>
                  </a:cubicBezTo>
                  <a:cubicBezTo>
                    <a:pt x="4051" y="400"/>
                    <a:pt x="4133" y="297"/>
                    <a:pt x="4119" y="180"/>
                  </a:cubicBezTo>
                  <a:cubicBezTo>
                    <a:pt x="4106" y="76"/>
                    <a:pt x="4018" y="1"/>
                    <a:pt x="3915"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764;p77">
            <a:extLst>
              <a:ext uri="{FF2B5EF4-FFF2-40B4-BE49-F238E27FC236}">
                <a16:creationId xmlns:a16="http://schemas.microsoft.com/office/drawing/2014/main" id="{5EDE2862-BCEF-ECA9-3C14-97EB62EE242B}"/>
              </a:ext>
            </a:extLst>
          </p:cNvPr>
          <p:cNvGrpSpPr/>
          <p:nvPr/>
        </p:nvGrpSpPr>
        <p:grpSpPr>
          <a:xfrm>
            <a:off x="4536288" y="2081947"/>
            <a:ext cx="363876" cy="364007"/>
            <a:chOff x="3508654" y="3811781"/>
            <a:chExt cx="363876" cy="364007"/>
          </a:xfrm>
        </p:grpSpPr>
        <p:sp>
          <p:nvSpPr>
            <p:cNvPr id="956" name="Google Shape;9765;p77">
              <a:extLst>
                <a:ext uri="{FF2B5EF4-FFF2-40B4-BE49-F238E27FC236}">
                  <a16:creationId xmlns:a16="http://schemas.microsoft.com/office/drawing/2014/main" id="{33889DE1-1E6E-383B-A88A-B87F1B47D755}"/>
                </a:ext>
              </a:extLst>
            </p:cNvPr>
            <p:cNvSpPr/>
            <p:nvPr/>
          </p:nvSpPr>
          <p:spPr>
            <a:xfrm>
              <a:off x="3514047" y="3817069"/>
              <a:ext cx="133727" cy="64534"/>
            </a:xfrm>
            <a:custGeom>
              <a:avLst/>
              <a:gdLst/>
              <a:ahLst/>
              <a:cxnLst/>
              <a:rect l="l" t="t" r="r" b="b"/>
              <a:pathLst>
                <a:path w="5108" h="2465" extrusionOk="0">
                  <a:moveTo>
                    <a:pt x="1437" y="0"/>
                  </a:moveTo>
                  <a:cubicBezTo>
                    <a:pt x="645" y="0"/>
                    <a:pt x="1" y="639"/>
                    <a:pt x="1" y="1437"/>
                  </a:cubicBezTo>
                  <a:cubicBezTo>
                    <a:pt x="1" y="2004"/>
                    <a:pt x="467" y="2465"/>
                    <a:pt x="1034" y="2465"/>
                  </a:cubicBezTo>
                  <a:cubicBezTo>
                    <a:pt x="1605" y="2465"/>
                    <a:pt x="4132" y="2004"/>
                    <a:pt x="4132" y="1437"/>
                  </a:cubicBezTo>
                  <a:lnTo>
                    <a:pt x="4939" y="1437"/>
                  </a:lnTo>
                  <a:cubicBezTo>
                    <a:pt x="4939" y="1038"/>
                    <a:pt x="5108" y="678"/>
                    <a:pt x="4848" y="418"/>
                  </a:cubicBezTo>
                  <a:cubicBezTo>
                    <a:pt x="4589" y="159"/>
                    <a:pt x="1836" y="0"/>
                    <a:pt x="1437"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766;p77">
              <a:extLst>
                <a:ext uri="{FF2B5EF4-FFF2-40B4-BE49-F238E27FC236}">
                  <a16:creationId xmlns:a16="http://schemas.microsoft.com/office/drawing/2014/main" id="{3ADC7855-D533-5485-DCEF-B98A11B1AE46}"/>
                </a:ext>
              </a:extLst>
            </p:cNvPr>
            <p:cNvSpPr/>
            <p:nvPr/>
          </p:nvSpPr>
          <p:spPr>
            <a:xfrm>
              <a:off x="3541222" y="3854664"/>
              <a:ext cx="58879" cy="27070"/>
            </a:xfrm>
            <a:custGeom>
              <a:avLst/>
              <a:gdLst/>
              <a:ahLst/>
              <a:cxnLst/>
              <a:rect l="l" t="t" r="r" b="b"/>
              <a:pathLst>
                <a:path w="2249" h="1034" extrusionOk="0">
                  <a:moveTo>
                    <a:pt x="1029" y="1"/>
                  </a:moveTo>
                  <a:cubicBezTo>
                    <a:pt x="1029" y="573"/>
                    <a:pt x="567" y="1034"/>
                    <a:pt x="1" y="1034"/>
                  </a:cubicBezTo>
                  <a:lnTo>
                    <a:pt x="2249" y="1034"/>
                  </a:lnTo>
                  <a:lnTo>
                    <a:pt x="2249" y="1"/>
                  </a:ln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767;p77">
              <a:extLst>
                <a:ext uri="{FF2B5EF4-FFF2-40B4-BE49-F238E27FC236}">
                  <a16:creationId xmlns:a16="http://schemas.microsoft.com/office/drawing/2014/main" id="{3882F2B7-BB3C-805A-119A-83ADE2DE341A}"/>
                </a:ext>
              </a:extLst>
            </p:cNvPr>
            <p:cNvSpPr/>
            <p:nvPr/>
          </p:nvSpPr>
          <p:spPr>
            <a:xfrm>
              <a:off x="3551668" y="3816939"/>
              <a:ext cx="240359" cy="353430"/>
            </a:xfrm>
            <a:custGeom>
              <a:avLst/>
              <a:gdLst/>
              <a:ahLst/>
              <a:cxnLst/>
              <a:rect l="l" t="t" r="r" b="b"/>
              <a:pathLst>
                <a:path w="9181" h="13500" extrusionOk="0">
                  <a:moveTo>
                    <a:pt x="0" y="1"/>
                  </a:moveTo>
                  <a:cubicBezTo>
                    <a:pt x="380" y="1"/>
                    <a:pt x="745" y="154"/>
                    <a:pt x="1014" y="423"/>
                  </a:cubicBezTo>
                  <a:cubicBezTo>
                    <a:pt x="1067" y="476"/>
                    <a:pt x="1115" y="534"/>
                    <a:pt x="1163" y="596"/>
                  </a:cubicBezTo>
                  <a:cubicBezTo>
                    <a:pt x="1341" y="841"/>
                    <a:pt x="1437" y="1134"/>
                    <a:pt x="1437" y="1437"/>
                  </a:cubicBezTo>
                  <a:lnTo>
                    <a:pt x="1437" y="12064"/>
                  </a:lnTo>
                  <a:cubicBezTo>
                    <a:pt x="1437" y="12856"/>
                    <a:pt x="2076" y="13500"/>
                    <a:pt x="2873" y="13500"/>
                  </a:cubicBezTo>
                  <a:lnTo>
                    <a:pt x="5035" y="13500"/>
                  </a:lnTo>
                  <a:cubicBezTo>
                    <a:pt x="5294" y="13241"/>
                    <a:pt x="6505" y="13341"/>
                    <a:pt x="6505" y="12943"/>
                  </a:cubicBezTo>
                  <a:lnTo>
                    <a:pt x="9181" y="11036"/>
                  </a:lnTo>
                  <a:lnTo>
                    <a:pt x="9181" y="1442"/>
                  </a:lnTo>
                  <a:lnTo>
                    <a:pt x="9181" y="1437"/>
                  </a:lnTo>
                  <a:cubicBezTo>
                    <a:pt x="9181" y="644"/>
                    <a:pt x="8537" y="1"/>
                    <a:pt x="7744"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768;p77">
              <a:extLst>
                <a:ext uri="{FF2B5EF4-FFF2-40B4-BE49-F238E27FC236}">
                  <a16:creationId xmlns:a16="http://schemas.microsoft.com/office/drawing/2014/main" id="{DA6AD626-ABBB-DF6F-2B5B-DBCD947D3D4F}"/>
                </a:ext>
              </a:extLst>
            </p:cNvPr>
            <p:cNvSpPr/>
            <p:nvPr/>
          </p:nvSpPr>
          <p:spPr>
            <a:xfrm>
              <a:off x="3589262" y="4089996"/>
              <a:ext cx="202764" cy="80373"/>
            </a:xfrm>
            <a:custGeom>
              <a:avLst/>
              <a:gdLst/>
              <a:ahLst/>
              <a:cxnLst/>
              <a:rect l="l" t="t" r="r" b="b"/>
              <a:pathLst>
                <a:path w="7745" h="3070" extrusionOk="0">
                  <a:moveTo>
                    <a:pt x="1" y="0"/>
                  </a:moveTo>
                  <a:lnTo>
                    <a:pt x="1" y="1634"/>
                  </a:lnTo>
                  <a:cubicBezTo>
                    <a:pt x="1" y="2426"/>
                    <a:pt x="640" y="3070"/>
                    <a:pt x="1437" y="3070"/>
                  </a:cubicBezTo>
                  <a:lnTo>
                    <a:pt x="3599" y="3070"/>
                  </a:lnTo>
                  <a:cubicBezTo>
                    <a:pt x="3858" y="2811"/>
                    <a:pt x="5069" y="2911"/>
                    <a:pt x="5069" y="2513"/>
                  </a:cubicBezTo>
                  <a:lnTo>
                    <a:pt x="7745" y="601"/>
                  </a:lnTo>
                  <a:lnTo>
                    <a:pt x="7745" y="0"/>
                  </a:ln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769;p77">
              <a:extLst>
                <a:ext uri="{FF2B5EF4-FFF2-40B4-BE49-F238E27FC236}">
                  <a16:creationId xmlns:a16="http://schemas.microsoft.com/office/drawing/2014/main" id="{A1B98E3A-A9C8-80AC-33A4-D60432C377D2}"/>
                </a:ext>
              </a:extLst>
            </p:cNvPr>
            <p:cNvSpPr/>
            <p:nvPr/>
          </p:nvSpPr>
          <p:spPr>
            <a:xfrm>
              <a:off x="3551668" y="3817069"/>
              <a:ext cx="233211" cy="15499"/>
            </a:xfrm>
            <a:custGeom>
              <a:avLst/>
              <a:gdLst/>
              <a:ahLst/>
              <a:cxnLst/>
              <a:rect l="l" t="t" r="r" b="b"/>
              <a:pathLst>
                <a:path w="8908" h="592" extrusionOk="0">
                  <a:moveTo>
                    <a:pt x="0" y="0"/>
                  </a:moveTo>
                  <a:cubicBezTo>
                    <a:pt x="385" y="0"/>
                    <a:pt x="750" y="149"/>
                    <a:pt x="1019" y="418"/>
                  </a:cubicBezTo>
                  <a:cubicBezTo>
                    <a:pt x="1072" y="471"/>
                    <a:pt x="1120" y="529"/>
                    <a:pt x="1163" y="591"/>
                  </a:cubicBezTo>
                  <a:lnTo>
                    <a:pt x="8907" y="591"/>
                  </a:lnTo>
                  <a:cubicBezTo>
                    <a:pt x="8638" y="221"/>
                    <a:pt x="8206" y="0"/>
                    <a:pt x="7744"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770;p77">
              <a:extLst>
                <a:ext uri="{FF2B5EF4-FFF2-40B4-BE49-F238E27FC236}">
                  <a16:creationId xmlns:a16="http://schemas.microsoft.com/office/drawing/2014/main" id="{05BE66CD-5891-CFA0-DAF6-8CBEBD2A29EE}"/>
                </a:ext>
              </a:extLst>
            </p:cNvPr>
            <p:cNvSpPr/>
            <p:nvPr/>
          </p:nvSpPr>
          <p:spPr>
            <a:xfrm>
              <a:off x="3626883" y="4105835"/>
              <a:ext cx="240359" cy="64665"/>
            </a:xfrm>
            <a:custGeom>
              <a:avLst/>
              <a:gdLst/>
              <a:ahLst/>
              <a:cxnLst/>
              <a:rect l="l" t="t" r="r" b="b"/>
              <a:pathLst>
                <a:path w="9181" h="2470" extrusionOk="0">
                  <a:moveTo>
                    <a:pt x="404" y="1"/>
                  </a:moveTo>
                  <a:cubicBezTo>
                    <a:pt x="975" y="1"/>
                    <a:pt x="1437" y="462"/>
                    <a:pt x="1437" y="1033"/>
                  </a:cubicBezTo>
                  <a:cubicBezTo>
                    <a:pt x="1437" y="1350"/>
                    <a:pt x="1331" y="1658"/>
                    <a:pt x="1139" y="1913"/>
                  </a:cubicBezTo>
                  <a:cubicBezTo>
                    <a:pt x="1100" y="1961"/>
                    <a:pt x="1062" y="2004"/>
                    <a:pt x="1019" y="2047"/>
                  </a:cubicBezTo>
                  <a:cubicBezTo>
                    <a:pt x="750" y="2316"/>
                    <a:pt x="384" y="2470"/>
                    <a:pt x="0" y="2470"/>
                  </a:cubicBezTo>
                  <a:lnTo>
                    <a:pt x="7744" y="2470"/>
                  </a:lnTo>
                  <a:cubicBezTo>
                    <a:pt x="8124" y="2470"/>
                    <a:pt x="8489" y="2316"/>
                    <a:pt x="8758" y="2047"/>
                  </a:cubicBezTo>
                  <a:cubicBezTo>
                    <a:pt x="8801" y="2004"/>
                    <a:pt x="8840" y="1961"/>
                    <a:pt x="8878" y="1913"/>
                  </a:cubicBezTo>
                  <a:cubicBezTo>
                    <a:pt x="9075" y="1658"/>
                    <a:pt x="9181" y="1350"/>
                    <a:pt x="9181" y="1033"/>
                  </a:cubicBezTo>
                  <a:cubicBezTo>
                    <a:pt x="9181" y="462"/>
                    <a:pt x="8719" y="1"/>
                    <a:pt x="8148"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771;p77">
              <a:extLst>
                <a:ext uri="{FF2B5EF4-FFF2-40B4-BE49-F238E27FC236}">
                  <a16:creationId xmlns:a16="http://schemas.microsoft.com/office/drawing/2014/main" id="{F725BB01-97D5-EB0C-CFCF-5B41038A476E}"/>
                </a:ext>
              </a:extLst>
            </p:cNvPr>
            <p:cNvSpPr/>
            <p:nvPr/>
          </p:nvSpPr>
          <p:spPr>
            <a:xfrm>
              <a:off x="3626883" y="4155891"/>
              <a:ext cx="232452" cy="14608"/>
            </a:xfrm>
            <a:custGeom>
              <a:avLst/>
              <a:gdLst/>
              <a:ahLst/>
              <a:cxnLst/>
              <a:rect l="l" t="t" r="r" b="b"/>
              <a:pathLst>
                <a:path w="8879" h="558" extrusionOk="0">
                  <a:moveTo>
                    <a:pt x="1139" y="1"/>
                  </a:moveTo>
                  <a:cubicBezTo>
                    <a:pt x="1100" y="49"/>
                    <a:pt x="1062" y="92"/>
                    <a:pt x="1019" y="135"/>
                  </a:cubicBezTo>
                  <a:cubicBezTo>
                    <a:pt x="750" y="404"/>
                    <a:pt x="384" y="558"/>
                    <a:pt x="0" y="558"/>
                  </a:cubicBezTo>
                  <a:lnTo>
                    <a:pt x="7744" y="558"/>
                  </a:lnTo>
                  <a:cubicBezTo>
                    <a:pt x="8124" y="558"/>
                    <a:pt x="8489" y="404"/>
                    <a:pt x="8758" y="135"/>
                  </a:cubicBezTo>
                  <a:cubicBezTo>
                    <a:pt x="8801" y="92"/>
                    <a:pt x="8840" y="49"/>
                    <a:pt x="8878" y="1"/>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772;p77">
              <a:extLst>
                <a:ext uri="{FF2B5EF4-FFF2-40B4-BE49-F238E27FC236}">
                  <a16:creationId xmlns:a16="http://schemas.microsoft.com/office/drawing/2014/main" id="{F5100D3A-AEBB-AB67-1C61-C0D0581EBF49}"/>
                </a:ext>
              </a:extLst>
            </p:cNvPr>
            <p:cNvSpPr/>
            <p:nvPr/>
          </p:nvSpPr>
          <p:spPr>
            <a:xfrm>
              <a:off x="3610389" y="4105835"/>
              <a:ext cx="54114" cy="27070"/>
            </a:xfrm>
            <a:custGeom>
              <a:avLst/>
              <a:gdLst/>
              <a:ahLst/>
              <a:cxnLst/>
              <a:rect l="l" t="t" r="r" b="b"/>
              <a:pathLst>
                <a:path w="2067" h="1034" extrusionOk="0">
                  <a:moveTo>
                    <a:pt x="1034" y="1"/>
                  </a:moveTo>
                  <a:cubicBezTo>
                    <a:pt x="467" y="1"/>
                    <a:pt x="1" y="462"/>
                    <a:pt x="1" y="1033"/>
                  </a:cubicBezTo>
                  <a:lnTo>
                    <a:pt x="2067" y="1033"/>
                  </a:lnTo>
                  <a:cubicBezTo>
                    <a:pt x="2067" y="462"/>
                    <a:pt x="1605" y="1"/>
                    <a:pt x="1034" y="1"/>
                  </a:cubicBez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73;p77">
              <a:extLst>
                <a:ext uri="{FF2B5EF4-FFF2-40B4-BE49-F238E27FC236}">
                  <a16:creationId xmlns:a16="http://schemas.microsoft.com/office/drawing/2014/main" id="{DF07B09D-29B6-490A-B975-2A4E08FC6844}"/>
                </a:ext>
              </a:extLst>
            </p:cNvPr>
            <p:cNvSpPr/>
            <p:nvPr/>
          </p:nvSpPr>
          <p:spPr>
            <a:xfrm>
              <a:off x="3718303" y="3889379"/>
              <a:ext cx="147943" cy="148074"/>
            </a:xfrm>
            <a:custGeom>
              <a:avLst/>
              <a:gdLst/>
              <a:ahLst/>
              <a:cxnLst/>
              <a:rect l="l" t="t" r="r" b="b"/>
              <a:pathLst>
                <a:path w="5651" h="5656" extrusionOk="0">
                  <a:moveTo>
                    <a:pt x="5650" y="1"/>
                  </a:moveTo>
                  <a:cubicBezTo>
                    <a:pt x="3834" y="106"/>
                    <a:pt x="2278" y="707"/>
                    <a:pt x="1139" y="1846"/>
                  </a:cubicBezTo>
                  <a:cubicBezTo>
                    <a:pt x="1" y="2984"/>
                    <a:pt x="250" y="3690"/>
                    <a:pt x="145" y="5511"/>
                  </a:cubicBezTo>
                  <a:cubicBezTo>
                    <a:pt x="1961" y="5401"/>
                    <a:pt x="2667" y="5655"/>
                    <a:pt x="3805" y="4512"/>
                  </a:cubicBezTo>
                  <a:cubicBezTo>
                    <a:pt x="4084" y="4233"/>
                    <a:pt x="4339" y="3926"/>
                    <a:pt x="4555" y="3594"/>
                  </a:cubicBezTo>
                  <a:lnTo>
                    <a:pt x="3560" y="3421"/>
                  </a:lnTo>
                  <a:lnTo>
                    <a:pt x="3585" y="3407"/>
                  </a:lnTo>
                  <a:cubicBezTo>
                    <a:pt x="4790" y="2691"/>
                    <a:pt x="5559" y="1428"/>
                    <a:pt x="5650" y="30"/>
                  </a:cubicBezTo>
                  <a:lnTo>
                    <a:pt x="5650" y="1"/>
                  </a:lnTo>
                  <a:close/>
                </a:path>
              </a:pathLst>
            </a:custGeom>
            <a:solidFill>
              <a:srgbClr val="A6B4C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74;p77">
              <a:extLst>
                <a:ext uri="{FF2B5EF4-FFF2-40B4-BE49-F238E27FC236}">
                  <a16:creationId xmlns:a16="http://schemas.microsoft.com/office/drawing/2014/main" id="{8EE2C1D5-BCF0-3E18-7064-B56BFEA82D63}"/>
                </a:ext>
              </a:extLst>
            </p:cNvPr>
            <p:cNvSpPr/>
            <p:nvPr/>
          </p:nvSpPr>
          <p:spPr>
            <a:xfrm>
              <a:off x="3689767" y="3938178"/>
              <a:ext cx="127680" cy="127680"/>
            </a:xfrm>
            <a:custGeom>
              <a:avLst/>
              <a:gdLst/>
              <a:ahLst/>
              <a:cxnLst/>
              <a:rect l="l" t="t" r="r" b="b"/>
              <a:pathLst>
                <a:path w="4877" h="4877" extrusionOk="0">
                  <a:moveTo>
                    <a:pt x="4876" y="1"/>
                  </a:moveTo>
                  <a:lnTo>
                    <a:pt x="4876" y="1"/>
                  </a:lnTo>
                  <a:cubicBezTo>
                    <a:pt x="2863" y="1183"/>
                    <a:pt x="1187" y="2864"/>
                    <a:pt x="0" y="4877"/>
                  </a:cubicBezTo>
                  <a:cubicBezTo>
                    <a:pt x="2013" y="3690"/>
                    <a:pt x="3690" y="2014"/>
                    <a:pt x="4876" y="1"/>
                  </a:cubicBezTo>
                  <a:close/>
                </a:path>
              </a:pathLst>
            </a:custGeom>
            <a:solidFill>
              <a:srgbClr val="8699A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75;p77">
              <a:extLst>
                <a:ext uri="{FF2B5EF4-FFF2-40B4-BE49-F238E27FC236}">
                  <a16:creationId xmlns:a16="http://schemas.microsoft.com/office/drawing/2014/main" id="{FF3C14BD-87E7-2AA3-5681-7C2B1E6DA1DC}"/>
                </a:ext>
              </a:extLst>
            </p:cNvPr>
            <p:cNvSpPr/>
            <p:nvPr/>
          </p:nvSpPr>
          <p:spPr>
            <a:xfrm>
              <a:off x="3508654" y="3811781"/>
              <a:ext cx="363876" cy="364007"/>
            </a:xfrm>
            <a:custGeom>
              <a:avLst/>
              <a:gdLst/>
              <a:ahLst/>
              <a:cxnLst/>
              <a:rect l="l" t="t" r="r" b="b"/>
              <a:pathLst>
                <a:path w="13899" h="13904" extrusionOk="0">
                  <a:moveTo>
                    <a:pt x="1645" y="405"/>
                  </a:moveTo>
                  <a:cubicBezTo>
                    <a:pt x="2237" y="405"/>
                    <a:pt x="2754" y="833"/>
                    <a:pt x="2859" y="1432"/>
                  </a:cubicBezTo>
                  <a:lnTo>
                    <a:pt x="2277" y="1432"/>
                  </a:lnTo>
                  <a:cubicBezTo>
                    <a:pt x="2162" y="1432"/>
                    <a:pt x="2071" y="1524"/>
                    <a:pt x="2071" y="1639"/>
                  </a:cubicBezTo>
                  <a:cubicBezTo>
                    <a:pt x="2071" y="2090"/>
                    <a:pt x="1701" y="2460"/>
                    <a:pt x="1245" y="2460"/>
                  </a:cubicBezTo>
                  <a:cubicBezTo>
                    <a:pt x="788" y="2460"/>
                    <a:pt x="418" y="2090"/>
                    <a:pt x="418" y="1639"/>
                  </a:cubicBezTo>
                  <a:cubicBezTo>
                    <a:pt x="418" y="1000"/>
                    <a:pt x="903" y="467"/>
                    <a:pt x="1542" y="409"/>
                  </a:cubicBezTo>
                  <a:cubicBezTo>
                    <a:pt x="1577" y="406"/>
                    <a:pt x="1611" y="405"/>
                    <a:pt x="1645" y="405"/>
                  </a:cubicBezTo>
                  <a:close/>
                  <a:moveTo>
                    <a:pt x="2878" y="1845"/>
                  </a:moveTo>
                  <a:lnTo>
                    <a:pt x="2878" y="2460"/>
                  </a:lnTo>
                  <a:lnTo>
                    <a:pt x="2167" y="2460"/>
                  </a:lnTo>
                  <a:cubicBezTo>
                    <a:pt x="2321" y="2287"/>
                    <a:pt x="2426" y="2076"/>
                    <a:pt x="2465" y="1845"/>
                  </a:cubicBezTo>
                  <a:close/>
                  <a:moveTo>
                    <a:pt x="11141" y="5477"/>
                  </a:moveTo>
                  <a:cubicBezTo>
                    <a:pt x="10180" y="6880"/>
                    <a:pt x="8969" y="8091"/>
                    <a:pt x="7572" y="9051"/>
                  </a:cubicBezTo>
                  <a:cubicBezTo>
                    <a:pt x="8047" y="8350"/>
                    <a:pt x="8590" y="7697"/>
                    <a:pt x="9190" y="7101"/>
                  </a:cubicBezTo>
                  <a:cubicBezTo>
                    <a:pt x="9786" y="6501"/>
                    <a:pt x="10440" y="5958"/>
                    <a:pt x="11141" y="5477"/>
                  </a:cubicBezTo>
                  <a:close/>
                  <a:moveTo>
                    <a:pt x="4920" y="11439"/>
                  </a:moveTo>
                  <a:cubicBezTo>
                    <a:pt x="5266" y="11439"/>
                    <a:pt x="5611" y="11646"/>
                    <a:pt x="5717" y="12059"/>
                  </a:cubicBezTo>
                  <a:lnTo>
                    <a:pt x="4122" y="12059"/>
                  </a:lnTo>
                  <a:cubicBezTo>
                    <a:pt x="4228" y="11646"/>
                    <a:pt x="4574" y="11439"/>
                    <a:pt x="4920" y="11439"/>
                  </a:cubicBezTo>
                  <a:close/>
                  <a:moveTo>
                    <a:pt x="12664" y="11439"/>
                  </a:moveTo>
                  <a:cubicBezTo>
                    <a:pt x="13120" y="11439"/>
                    <a:pt x="13490" y="11809"/>
                    <a:pt x="13490" y="12265"/>
                  </a:cubicBezTo>
                  <a:cubicBezTo>
                    <a:pt x="13490" y="12943"/>
                    <a:pt x="12938" y="13490"/>
                    <a:pt x="12260" y="13495"/>
                  </a:cubicBezTo>
                  <a:lnTo>
                    <a:pt x="5607" y="13495"/>
                  </a:lnTo>
                  <a:cubicBezTo>
                    <a:pt x="5957" y="13183"/>
                    <a:pt x="6159" y="12736"/>
                    <a:pt x="6159" y="12265"/>
                  </a:cubicBezTo>
                  <a:cubicBezTo>
                    <a:pt x="6159" y="11958"/>
                    <a:pt x="6049" y="11665"/>
                    <a:pt x="5842" y="11439"/>
                  </a:cubicBezTo>
                  <a:close/>
                  <a:moveTo>
                    <a:pt x="1638" y="1"/>
                  </a:moveTo>
                  <a:cubicBezTo>
                    <a:pt x="731" y="1"/>
                    <a:pt x="0" y="736"/>
                    <a:pt x="0" y="1644"/>
                  </a:cubicBezTo>
                  <a:cubicBezTo>
                    <a:pt x="0" y="2326"/>
                    <a:pt x="553" y="2878"/>
                    <a:pt x="1235" y="2883"/>
                  </a:cubicBezTo>
                  <a:lnTo>
                    <a:pt x="2868" y="2883"/>
                  </a:lnTo>
                  <a:lnTo>
                    <a:pt x="2868" y="9200"/>
                  </a:lnTo>
                  <a:cubicBezTo>
                    <a:pt x="2868" y="9337"/>
                    <a:pt x="2972" y="9406"/>
                    <a:pt x="3075" y="9406"/>
                  </a:cubicBezTo>
                  <a:cubicBezTo>
                    <a:pt x="3178" y="9406"/>
                    <a:pt x="3281" y="9337"/>
                    <a:pt x="3281" y="9200"/>
                  </a:cubicBezTo>
                  <a:lnTo>
                    <a:pt x="3281" y="1639"/>
                  </a:lnTo>
                  <a:cubicBezTo>
                    <a:pt x="3281" y="1168"/>
                    <a:pt x="3080" y="717"/>
                    <a:pt x="2729" y="409"/>
                  </a:cubicBezTo>
                  <a:lnTo>
                    <a:pt x="9383" y="409"/>
                  </a:lnTo>
                  <a:cubicBezTo>
                    <a:pt x="10065" y="409"/>
                    <a:pt x="10612" y="957"/>
                    <a:pt x="10612" y="1639"/>
                  </a:cubicBezTo>
                  <a:lnTo>
                    <a:pt x="10612" y="3508"/>
                  </a:lnTo>
                  <a:cubicBezTo>
                    <a:pt x="10012" y="3801"/>
                    <a:pt x="9469" y="4190"/>
                    <a:pt x="8994" y="4661"/>
                  </a:cubicBezTo>
                  <a:cubicBezTo>
                    <a:pt x="8018" y="5636"/>
                    <a:pt x="8004" y="6347"/>
                    <a:pt x="7975" y="7524"/>
                  </a:cubicBezTo>
                  <a:cubicBezTo>
                    <a:pt x="7975" y="7625"/>
                    <a:pt x="7970" y="7726"/>
                    <a:pt x="7965" y="7831"/>
                  </a:cubicBezTo>
                  <a:cubicBezTo>
                    <a:pt x="7509" y="8384"/>
                    <a:pt x="7096" y="8975"/>
                    <a:pt x="6736" y="9599"/>
                  </a:cubicBezTo>
                  <a:cubicBezTo>
                    <a:pt x="6650" y="9747"/>
                    <a:pt x="6770" y="9911"/>
                    <a:pt x="6916" y="9911"/>
                  </a:cubicBezTo>
                  <a:cubicBezTo>
                    <a:pt x="6949" y="9911"/>
                    <a:pt x="6985" y="9902"/>
                    <a:pt x="7019" y="9883"/>
                  </a:cubicBezTo>
                  <a:cubicBezTo>
                    <a:pt x="7644" y="9522"/>
                    <a:pt x="8234" y="9109"/>
                    <a:pt x="8787" y="8648"/>
                  </a:cubicBezTo>
                  <a:lnTo>
                    <a:pt x="9090" y="8643"/>
                  </a:lnTo>
                  <a:cubicBezTo>
                    <a:pt x="9685" y="8629"/>
                    <a:pt x="10161" y="8614"/>
                    <a:pt x="10612" y="8480"/>
                  </a:cubicBezTo>
                  <a:lnTo>
                    <a:pt x="10612" y="11026"/>
                  </a:lnTo>
                  <a:lnTo>
                    <a:pt x="4915" y="11026"/>
                  </a:lnTo>
                  <a:cubicBezTo>
                    <a:pt x="4233" y="11026"/>
                    <a:pt x="3675" y="11578"/>
                    <a:pt x="3675" y="12261"/>
                  </a:cubicBezTo>
                  <a:cubicBezTo>
                    <a:pt x="3675" y="12376"/>
                    <a:pt x="3767" y="12467"/>
                    <a:pt x="3882" y="12467"/>
                  </a:cubicBezTo>
                  <a:lnTo>
                    <a:pt x="5722" y="12467"/>
                  </a:lnTo>
                  <a:cubicBezTo>
                    <a:pt x="5622" y="13062"/>
                    <a:pt x="5105" y="13490"/>
                    <a:pt x="4513" y="13490"/>
                  </a:cubicBezTo>
                  <a:cubicBezTo>
                    <a:pt x="4479" y="13490"/>
                    <a:pt x="4445" y="13488"/>
                    <a:pt x="4410" y="13486"/>
                  </a:cubicBezTo>
                  <a:cubicBezTo>
                    <a:pt x="3771" y="13433"/>
                    <a:pt x="3286" y="12899"/>
                    <a:pt x="3281" y="12261"/>
                  </a:cubicBezTo>
                  <a:lnTo>
                    <a:pt x="3281" y="10017"/>
                  </a:lnTo>
                  <a:cubicBezTo>
                    <a:pt x="3281" y="9880"/>
                    <a:pt x="3178" y="9812"/>
                    <a:pt x="3075" y="9812"/>
                  </a:cubicBezTo>
                  <a:cubicBezTo>
                    <a:pt x="2972" y="9812"/>
                    <a:pt x="2868" y="9880"/>
                    <a:pt x="2868" y="10017"/>
                  </a:cubicBezTo>
                  <a:lnTo>
                    <a:pt x="2868" y="12261"/>
                  </a:lnTo>
                  <a:cubicBezTo>
                    <a:pt x="2868" y="13169"/>
                    <a:pt x="3603" y="13904"/>
                    <a:pt x="4511" y="13904"/>
                  </a:cubicBezTo>
                  <a:lnTo>
                    <a:pt x="12255" y="13904"/>
                  </a:lnTo>
                  <a:cubicBezTo>
                    <a:pt x="13163" y="13904"/>
                    <a:pt x="13898" y="13169"/>
                    <a:pt x="13898" y="12261"/>
                  </a:cubicBezTo>
                  <a:cubicBezTo>
                    <a:pt x="13898" y="11578"/>
                    <a:pt x="13346" y="11026"/>
                    <a:pt x="12664" y="11026"/>
                  </a:cubicBezTo>
                  <a:lnTo>
                    <a:pt x="11030" y="11026"/>
                  </a:lnTo>
                  <a:lnTo>
                    <a:pt x="11030" y="8321"/>
                  </a:lnTo>
                  <a:cubicBezTo>
                    <a:pt x="11376" y="8139"/>
                    <a:pt x="11689" y="7903"/>
                    <a:pt x="11958" y="7625"/>
                  </a:cubicBezTo>
                  <a:cubicBezTo>
                    <a:pt x="12251" y="7332"/>
                    <a:pt x="12510" y="7015"/>
                    <a:pt x="12731" y="6673"/>
                  </a:cubicBezTo>
                  <a:cubicBezTo>
                    <a:pt x="12813" y="6549"/>
                    <a:pt x="12741" y="6380"/>
                    <a:pt x="12597" y="6356"/>
                  </a:cubicBezTo>
                  <a:lnTo>
                    <a:pt x="12111" y="6270"/>
                  </a:lnTo>
                  <a:cubicBezTo>
                    <a:pt x="13139" y="5487"/>
                    <a:pt x="13778" y="4296"/>
                    <a:pt x="13860" y="3008"/>
                  </a:cubicBezTo>
                  <a:lnTo>
                    <a:pt x="13860" y="2998"/>
                  </a:lnTo>
                  <a:lnTo>
                    <a:pt x="13860" y="2974"/>
                  </a:lnTo>
                  <a:cubicBezTo>
                    <a:pt x="13865" y="2852"/>
                    <a:pt x="13769" y="2758"/>
                    <a:pt x="13652" y="2758"/>
                  </a:cubicBezTo>
                  <a:cubicBezTo>
                    <a:pt x="13650" y="2758"/>
                    <a:pt x="13647" y="2758"/>
                    <a:pt x="13644" y="2758"/>
                  </a:cubicBezTo>
                  <a:cubicBezTo>
                    <a:pt x="13183" y="2787"/>
                    <a:pt x="12726" y="2849"/>
                    <a:pt x="12275" y="2946"/>
                  </a:cubicBezTo>
                  <a:cubicBezTo>
                    <a:pt x="12024" y="2999"/>
                    <a:pt x="12082" y="3355"/>
                    <a:pt x="12310" y="3355"/>
                  </a:cubicBezTo>
                  <a:cubicBezTo>
                    <a:pt x="12326" y="3355"/>
                    <a:pt x="12343" y="3353"/>
                    <a:pt x="12361" y="3349"/>
                  </a:cubicBezTo>
                  <a:cubicBezTo>
                    <a:pt x="12712" y="3272"/>
                    <a:pt x="13072" y="3219"/>
                    <a:pt x="13428" y="3191"/>
                  </a:cubicBezTo>
                  <a:lnTo>
                    <a:pt x="13428" y="3191"/>
                  </a:lnTo>
                  <a:cubicBezTo>
                    <a:pt x="13284" y="4440"/>
                    <a:pt x="12563" y="5549"/>
                    <a:pt x="11482" y="6193"/>
                  </a:cubicBezTo>
                  <a:lnTo>
                    <a:pt x="11463" y="6208"/>
                  </a:lnTo>
                  <a:cubicBezTo>
                    <a:pt x="11295" y="6304"/>
                    <a:pt x="11343" y="6553"/>
                    <a:pt x="11530" y="6587"/>
                  </a:cubicBezTo>
                  <a:lnTo>
                    <a:pt x="12203" y="6707"/>
                  </a:lnTo>
                  <a:cubicBezTo>
                    <a:pt x="12039" y="6928"/>
                    <a:pt x="11857" y="7135"/>
                    <a:pt x="11665" y="7332"/>
                  </a:cubicBezTo>
                  <a:cubicBezTo>
                    <a:pt x="10853" y="8139"/>
                    <a:pt x="10295" y="8201"/>
                    <a:pt x="9282" y="8230"/>
                  </a:cubicBezTo>
                  <a:cubicBezTo>
                    <a:pt x="9460" y="8067"/>
                    <a:pt x="9632" y="7899"/>
                    <a:pt x="9810" y="7726"/>
                  </a:cubicBezTo>
                  <a:cubicBezTo>
                    <a:pt x="10651" y="6894"/>
                    <a:pt x="11376" y="5958"/>
                    <a:pt x="11972" y="4934"/>
                  </a:cubicBezTo>
                  <a:cubicBezTo>
                    <a:pt x="12058" y="4786"/>
                    <a:pt x="11938" y="4622"/>
                    <a:pt x="11792" y="4622"/>
                  </a:cubicBezTo>
                  <a:cubicBezTo>
                    <a:pt x="11758" y="4622"/>
                    <a:pt x="11723" y="4631"/>
                    <a:pt x="11689" y="4651"/>
                  </a:cubicBezTo>
                  <a:cubicBezTo>
                    <a:pt x="10665" y="5247"/>
                    <a:pt x="9729" y="5972"/>
                    <a:pt x="8897" y="6813"/>
                  </a:cubicBezTo>
                  <a:cubicBezTo>
                    <a:pt x="8724" y="6986"/>
                    <a:pt x="8556" y="7164"/>
                    <a:pt x="8393" y="7341"/>
                  </a:cubicBezTo>
                  <a:cubicBezTo>
                    <a:pt x="8422" y="6323"/>
                    <a:pt x="8479" y="5766"/>
                    <a:pt x="9291" y="4958"/>
                  </a:cubicBezTo>
                  <a:cubicBezTo>
                    <a:pt x="9935" y="4320"/>
                    <a:pt x="10723" y="3844"/>
                    <a:pt x="11588" y="3560"/>
                  </a:cubicBezTo>
                  <a:cubicBezTo>
                    <a:pt x="11814" y="3478"/>
                    <a:pt x="11733" y="3160"/>
                    <a:pt x="11524" y="3160"/>
                  </a:cubicBezTo>
                  <a:cubicBezTo>
                    <a:pt x="11502" y="3160"/>
                    <a:pt x="11478" y="3164"/>
                    <a:pt x="11453" y="3171"/>
                  </a:cubicBezTo>
                  <a:cubicBezTo>
                    <a:pt x="11309" y="3219"/>
                    <a:pt x="11165" y="3272"/>
                    <a:pt x="11030" y="3330"/>
                  </a:cubicBezTo>
                  <a:lnTo>
                    <a:pt x="11030" y="1644"/>
                  </a:lnTo>
                  <a:cubicBezTo>
                    <a:pt x="11026" y="736"/>
                    <a:pt x="10291" y="1"/>
                    <a:pt x="9387" y="1"/>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776;p77">
              <a:extLst>
                <a:ext uri="{FF2B5EF4-FFF2-40B4-BE49-F238E27FC236}">
                  <a16:creationId xmlns:a16="http://schemas.microsoft.com/office/drawing/2014/main" id="{4230D37A-FD0D-4A40-93B2-9E2A33E66B60}"/>
                </a:ext>
              </a:extLst>
            </p:cNvPr>
            <p:cNvSpPr/>
            <p:nvPr/>
          </p:nvSpPr>
          <p:spPr>
            <a:xfrm>
              <a:off x="3612274" y="3916553"/>
              <a:ext cx="130952" cy="25185"/>
            </a:xfrm>
            <a:custGeom>
              <a:avLst/>
              <a:gdLst/>
              <a:ahLst/>
              <a:cxnLst/>
              <a:rect l="l" t="t" r="r" b="b"/>
              <a:pathLst>
                <a:path w="5002" h="962" extrusionOk="0">
                  <a:moveTo>
                    <a:pt x="279" y="0"/>
                  </a:moveTo>
                  <a:cubicBezTo>
                    <a:pt x="1" y="0"/>
                    <a:pt x="1" y="414"/>
                    <a:pt x="279" y="414"/>
                  </a:cubicBezTo>
                  <a:cubicBezTo>
                    <a:pt x="472" y="414"/>
                    <a:pt x="558" y="495"/>
                    <a:pt x="688" y="625"/>
                  </a:cubicBezTo>
                  <a:cubicBezTo>
                    <a:pt x="837" y="779"/>
                    <a:pt x="1029" y="961"/>
                    <a:pt x="1389" y="961"/>
                  </a:cubicBezTo>
                  <a:cubicBezTo>
                    <a:pt x="1754" y="961"/>
                    <a:pt x="1942" y="779"/>
                    <a:pt x="2091" y="625"/>
                  </a:cubicBezTo>
                  <a:cubicBezTo>
                    <a:pt x="2220" y="495"/>
                    <a:pt x="2312" y="414"/>
                    <a:pt x="2504" y="414"/>
                  </a:cubicBezTo>
                  <a:cubicBezTo>
                    <a:pt x="2696" y="414"/>
                    <a:pt x="2782" y="495"/>
                    <a:pt x="2912" y="625"/>
                  </a:cubicBezTo>
                  <a:cubicBezTo>
                    <a:pt x="3066" y="779"/>
                    <a:pt x="3253" y="961"/>
                    <a:pt x="3614" y="961"/>
                  </a:cubicBezTo>
                  <a:cubicBezTo>
                    <a:pt x="3979" y="961"/>
                    <a:pt x="4166" y="779"/>
                    <a:pt x="4315" y="625"/>
                  </a:cubicBezTo>
                  <a:cubicBezTo>
                    <a:pt x="4449" y="495"/>
                    <a:pt x="4536" y="414"/>
                    <a:pt x="4728" y="414"/>
                  </a:cubicBezTo>
                  <a:cubicBezTo>
                    <a:pt x="5002" y="414"/>
                    <a:pt x="5002" y="0"/>
                    <a:pt x="4728" y="0"/>
                  </a:cubicBezTo>
                  <a:cubicBezTo>
                    <a:pt x="4368" y="0"/>
                    <a:pt x="4176" y="183"/>
                    <a:pt x="4027" y="332"/>
                  </a:cubicBezTo>
                  <a:cubicBezTo>
                    <a:pt x="3897" y="462"/>
                    <a:pt x="3806" y="548"/>
                    <a:pt x="3614" y="548"/>
                  </a:cubicBezTo>
                  <a:cubicBezTo>
                    <a:pt x="3421" y="548"/>
                    <a:pt x="3335" y="462"/>
                    <a:pt x="3205" y="332"/>
                  </a:cubicBezTo>
                  <a:cubicBezTo>
                    <a:pt x="3051" y="183"/>
                    <a:pt x="2864" y="0"/>
                    <a:pt x="2504" y="0"/>
                  </a:cubicBezTo>
                  <a:cubicBezTo>
                    <a:pt x="2139" y="0"/>
                    <a:pt x="1951" y="183"/>
                    <a:pt x="1802" y="332"/>
                  </a:cubicBezTo>
                  <a:cubicBezTo>
                    <a:pt x="1668" y="462"/>
                    <a:pt x="1581" y="548"/>
                    <a:pt x="1389" y="548"/>
                  </a:cubicBezTo>
                  <a:cubicBezTo>
                    <a:pt x="1197" y="548"/>
                    <a:pt x="1111" y="462"/>
                    <a:pt x="981" y="332"/>
                  </a:cubicBezTo>
                  <a:cubicBezTo>
                    <a:pt x="827" y="183"/>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777;p77">
              <a:extLst>
                <a:ext uri="{FF2B5EF4-FFF2-40B4-BE49-F238E27FC236}">
                  <a16:creationId xmlns:a16="http://schemas.microsoft.com/office/drawing/2014/main" id="{0A5A9D73-C1F9-3870-28B8-7FED2D8A6146}"/>
                </a:ext>
              </a:extLst>
            </p:cNvPr>
            <p:cNvSpPr/>
            <p:nvPr/>
          </p:nvSpPr>
          <p:spPr>
            <a:xfrm>
              <a:off x="3612274" y="3958572"/>
              <a:ext cx="101919" cy="25290"/>
            </a:xfrm>
            <a:custGeom>
              <a:avLst/>
              <a:gdLst/>
              <a:ahLst/>
              <a:cxnLst/>
              <a:rect l="l" t="t" r="r" b="b"/>
              <a:pathLst>
                <a:path w="3893" h="966" extrusionOk="0">
                  <a:moveTo>
                    <a:pt x="275" y="0"/>
                  </a:moveTo>
                  <a:cubicBezTo>
                    <a:pt x="1" y="0"/>
                    <a:pt x="1" y="413"/>
                    <a:pt x="275"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892" y="966"/>
                    <a:pt x="3892" y="552"/>
                    <a:pt x="3614" y="552"/>
                  </a:cubicBezTo>
                  <a:cubicBezTo>
                    <a:pt x="3421" y="552"/>
                    <a:pt x="3335" y="466"/>
                    <a:pt x="3205" y="336"/>
                  </a:cubicBezTo>
                  <a:cubicBezTo>
                    <a:pt x="3056" y="187"/>
                    <a:pt x="2864" y="0"/>
                    <a:pt x="2504" y="0"/>
                  </a:cubicBezTo>
                  <a:cubicBezTo>
                    <a:pt x="2139" y="0"/>
                    <a:pt x="1951" y="187"/>
                    <a:pt x="1802" y="336"/>
                  </a:cubicBezTo>
                  <a:cubicBezTo>
                    <a:pt x="1668" y="466"/>
                    <a:pt x="1581" y="552"/>
                    <a:pt x="1389" y="552"/>
                  </a:cubicBezTo>
                  <a:cubicBezTo>
                    <a:pt x="1197" y="552"/>
                    <a:pt x="1111" y="466"/>
                    <a:pt x="981" y="336"/>
                  </a:cubicBezTo>
                  <a:cubicBezTo>
                    <a:pt x="827" y="187"/>
                    <a:pt x="640" y="0"/>
                    <a:pt x="275"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778;p77">
              <a:extLst>
                <a:ext uri="{FF2B5EF4-FFF2-40B4-BE49-F238E27FC236}">
                  <a16:creationId xmlns:a16="http://schemas.microsoft.com/office/drawing/2014/main" id="{25CEA434-B919-CAFF-2ADC-B0CFBF6FADE2}"/>
                </a:ext>
              </a:extLst>
            </p:cNvPr>
            <p:cNvSpPr/>
            <p:nvPr/>
          </p:nvSpPr>
          <p:spPr>
            <a:xfrm>
              <a:off x="3612274" y="3874430"/>
              <a:ext cx="160143" cy="25290"/>
            </a:xfrm>
            <a:custGeom>
              <a:avLst/>
              <a:gdLst/>
              <a:ahLst/>
              <a:cxnLst/>
              <a:rect l="l" t="t" r="r" b="b"/>
              <a:pathLst>
                <a:path w="6117" h="966" extrusionOk="0">
                  <a:moveTo>
                    <a:pt x="279" y="0"/>
                  </a:moveTo>
                  <a:cubicBezTo>
                    <a:pt x="1" y="0"/>
                    <a:pt x="1" y="413"/>
                    <a:pt x="279"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979" y="966"/>
                    <a:pt x="4166" y="778"/>
                    <a:pt x="4315" y="629"/>
                  </a:cubicBezTo>
                  <a:cubicBezTo>
                    <a:pt x="4449" y="500"/>
                    <a:pt x="4536" y="413"/>
                    <a:pt x="4728" y="413"/>
                  </a:cubicBezTo>
                  <a:cubicBezTo>
                    <a:pt x="4920" y="413"/>
                    <a:pt x="5007" y="500"/>
                    <a:pt x="5141" y="629"/>
                  </a:cubicBezTo>
                  <a:cubicBezTo>
                    <a:pt x="5290" y="778"/>
                    <a:pt x="5477" y="966"/>
                    <a:pt x="5843" y="966"/>
                  </a:cubicBezTo>
                  <a:cubicBezTo>
                    <a:pt x="6116" y="966"/>
                    <a:pt x="6116" y="553"/>
                    <a:pt x="5843" y="553"/>
                  </a:cubicBezTo>
                  <a:cubicBezTo>
                    <a:pt x="5646" y="553"/>
                    <a:pt x="5559" y="466"/>
                    <a:pt x="5429" y="336"/>
                  </a:cubicBezTo>
                  <a:cubicBezTo>
                    <a:pt x="5281" y="187"/>
                    <a:pt x="5093" y="0"/>
                    <a:pt x="4728" y="0"/>
                  </a:cubicBezTo>
                  <a:cubicBezTo>
                    <a:pt x="4363" y="0"/>
                    <a:pt x="4176" y="187"/>
                    <a:pt x="4027" y="336"/>
                  </a:cubicBezTo>
                  <a:cubicBezTo>
                    <a:pt x="3897" y="466"/>
                    <a:pt x="3806" y="553"/>
                    <a:pt x="3614" y="553"/>
                  </a:cubicBezTo>
                  <a:cubicBezTo>
                    <a:pt x="3421" y="553"/>
                    <a:pt x="3335" y="466"/>
                    <a:pt x="3205" y="336"/>
                  </a:cubicBezTo>
                  <a:cubicBezTo>
                    <a:pt x="3051" y="187"/>
                    <a:pt x="2864" y="0"/>
                    <a:pt x="2504" y="0"/>
                  </a:cubicBezTo>
                  <a:cubicBezTo>
                    <a:pt x="2139" y="0"/>
                    <a:pt x="1951" y="187"/>
                    <a:pt x="1802" y="336"/>
                  </a:cubicBezTo>
                  <a:cubicBezTo>
                    <a:pt x="1668" y="466"/>
                    <a:pt x="1581" y="553"/>
                    <a:pt x="1389" y="553"/>
                  </a:cubicBezTo>
                  <a:cubicBezTo>
                    <a:pt x="1197" y="553"/>
                    <a:pt x="1111" y="466"/>
                    <a:pt x="981" y="336"/>
                  </a:cubicBezTo>
                  <a:cubicBezTo>
                    <a:pt x="827" y="187"/>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2468C01-7FAB-C322-A0CF-9FBDBA0165F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26</a:t>
            </a:r>
          </a:p>
        </p:txBody>
      </p:sp>
    </p:spTree>
    <p:extLst>
      <p:ext uri="{BB962C8B-B14F-4D97-AF65-F5344CB8AC3E}">
        <p14:creationId xmlns:p14="http://schemas.microsoft.com/office/powerpoint/2010/main" val="55816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SEARCH - TÌM KIẾM</a:t>
            </a:r>
            <a:endParaRPr/>
          </a:p>
        </p:txBody>
      </p:sp>
      <p:sp>
        <p:nvSpPr>
          <p:cNvPr id="868" name="Google Shape;868;p37"/>
          <p:cNvSpPr txBox="1">
            <a:spLocks noGrp="1"/>
          </p:cNvSpPr>
          <p:nvPr>
            <p:ph type="subTitle" idx="1"/>
          </p:nvPr>
        </p:nvSpPr>
        <p:spPr>
          <a:xfrm>
            <a:off x="463426" y="1187393"/>
            <a:ext cx="7960574" cy="489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600">
                <a:latin typeface="Nunito" pitchFamily="2" charset="-93"/>
              </a:rPr>
              <a:t>Tìm kiếm thực hiện tương tự như trên cây nhị phân tìm kiếm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3"/>
          <a:stretch>
            <a:fillRect/>
          </a:stretch>
        </p:blipFill>
        <p:spPr>
          <a:xfrm>
            <a:off x="5191372" y="2195830"/>
            <a:ext cx="3232628" cy="2253286"/>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9ADF150-2F7F-F4BE-4B17-DA7C226C8176}"/>
              </a:ext>
            </a:extLst>
          </p:cNvPr>
          <p:cNvPicPr>
            <a:picLocks noChangeAspect="1"/>
          </p:cNvPicPr>
          <p:nvPr/>
        </p:nvPicPr>
        <p:blipFill rotWithShape="1">
          <a:blip r:embed="rId4"/>
          <a:srcRect l="5979" t="9023" r="5590" b="8417"/>
          <a:stretch/>
        </p:blipFill>
        <p:spPr>
          <a:xfrm>
            <a:off x="463426" y="1676400"/>
            <a:ext cx="4504195" cy="30341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1F52576-649E-8A2E-CCFA-18E904E12F7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27</a:t>
            </a:r>
          </a:p>
        </p:txBody>
      </p:sp>
    </p:spTree>
    <p:extLst>
      <p:ext uri="{BB962C8B-B14F-4D97-AF65-F5344CB8AC3E}">
        <p14:creationId xmlns:p14="http://schemas.microsoft.com/office/powerpoint/2010/main" val="414757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Subtitle 4">
            <a:extLst>
              <a:ext uri="{FF2B5EF4-FFF2-40B4-BE49-F238E27FC236}">
                <a16:creationId xmlns:a16="http://schemas.microsoft.com/office/drawing/2014/main" id="{D465C478-5035-A29B-4C5A-EB6A01AE51E3}"/>
              </a:ext>
            </a:extLst>
          </p:cNvPr>
          <p:cNvSpPr>
            <a:spLocks noGrp="1"/>
          </p:cNvSpPr>
          <p:nvPr>
            <p:ph type="subTitle" idx="1"/>
          </p:nvPr>
        </p:nvSpPr>
        <p:spPr>
          <a:xfrm>
            <a:off x="297180" y="602622"/>
            <a:ext cx="8549640" cy="479444"/>
          </a:xfrm>
        </p:spPr>
        <p:txBody>
          <a:bodyPr/>
          <a:lstStyle/>
          <a:p>
            <a:pPr algn="ctr"/>
            <a:r>
              <a:rPr lang="vi-VN" sz="2000" b="1">
                <a:latin typeface="Nunito Black" pitchFamily="2" charset="-93"/>
              </a:rPr>
              <a:t>Các node có quan hệ đến node X</a:t>
            </a:r>
          </a:p>
        </p:txBody>
      </p:sp>
      <p:pic>
        <p:nvPicPr>
          <p:cNvPr id="890" name="Picture 889">
            <a:extLst>
              <a:ext uri="{FF2B5EF4-FFF2-40B4-BE49-F238E27FC236}">
                <a16:creationId xmlns:a16="http://schemas.microsoft.com/office/drawing/2014/main" id="{1FA5241C-C6F4-29D7-665E-308D7EE06BF8}"/>
              </a:ext>
            </a:extLst>
          </p:cNvPr>
          <p:cNvPicPr>
            <a:picLocks noChangeAspect="1"/>
          </p:cNvPicPr>
          <p:nvPr/>
        </p:nvPicPr>
        <p:blipFill>
          <a:blip r:embed="rId3"/>
          <a:stretch>
            <a:fillRect/>
          </a:stretch>
        </p:blipFill>
        <p:spPr>
          <a:xfrm>
            <a:off x="1576430" y="1181686"/>
            <a:ext cx="5991140" cy="364418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65C898CB-7B77-24F1-0763-094C7096985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28</a:t>
            </a:r>
          </a:p>
        </p:txBody>
      </p:sp>
      <p:sp>
        <p:nvSpPr>
          <p:cNvPr id="7" name="TextBox 6">
            <a:extLst>
              <a:ext uri="{FF2B5EF4-FFF2-40B4-BE49-F238E27FC236}">
                <a16:creationId xmlns:a16="http://schemas.microsoft.com/office/drawing/2014/main" id="{4E639676-1ABF-FA9B-5E9C-51B350A1BB76}"/>
              </a:ext>
            </a:extLst>
          </p:cNvPr>
          <p:cNvSpPr txBox="1"/>
          <p:nvPr/>
        </p:nvSpPr>
        <p:spPr>
          <a:xfrm>
            <a:off x="3852672" y="1758696"/>
            <a:ext cx="347472" cy="461665"/>
          </a:xfrm>
          <a:prstGeom prst="rect">
            <a:avLst/>
          </a:prstGeom>
          <a:noFill/>
        </p:spPr>
        <p:txBody>
          <a:bodyPr wrap="square" rtlCol="0">
            <a:spAutoFit/>
          </a:bodyPr>
          <a:lstStyle/>
          <a:p>
            <a:r>
              <a:rPr lang="vi-VN" sz="2400" b="1">
                <a:latin typeface="Nunito Black" pitchFamily="2" charset="-93"/>
              </a:rPr>
              <a:t>G</a:t>
            </a:r>
          </a:p>
        </p:txBody>
      </p:sp>
      <p:sp>
        <p:nvSpPr>
          <p:cNvPr id="9" name="TextBox 8">
            <a:extLst>
              <a:ext uri="{FF2B5EF4-FFF2-40B4-BE49-F238E27FC236}">
                <a16:creationId xmlns:a16="http://schemas.microsoft.com/office/drawing/2014/main" id="{117190D0-FE17-CB32-5B62-E664D3640947}"/>
              </a:ext>
            </a:extLst>
          </p:cNvPr>
          <p:cNvSpPr txBox="1"/>
          <p:nvPr/>
        </p:nvSpPr>
        <p:spPr>
          <a:xfrm>
            <a:off x="2499360" y="2916936"/>
            <a:ext cx="347472" cy="461665"/>
          </a:xfrm>
          <a:prstGeom prst="rect">
            <a:avLst/>
          </a:prstGeom>
          <a:noFill/>
        </p:spPr>
        <p:txBody>
          <a:bodyPr wrap="square" rtlCol="0">
            <a:spAutoFit/>
          </a:bodyPr>
          <a:lstStyle/>
          <a:p>
            <a:r>
              <a:rPr lang="vi-VN" sz="2400" b="1">
                <a:latin typeface="Nunito Black" pitchFamily="2" charset="-93"/>
              </a:rPr>
              <a:t>U</a:t>
            </a:r>
          </a:p>
        </p:txBody>
      </p:sp>
      <p:sp>
        <p:nvSpPr>
          <p:cNvPr id="10" name="TextBox 9">
            <a:extLst>
              <a:ext uri="{FF2B5EF4-FFF2-40B4-BE49-F238E27FC236}">
                <a16:creationId xmlns:a16="http://schemas.microsoft.com/office/drawing/2014/main" id="{1BEB8E11-0B24-1B92-60F8-3EE0047CD963}"/>
              </a:ext>
            </a:extLst>
          </p:cNvPr>
          <p:cNvSpPr txBox="1"/>
          <p:nvPr/>
        </p:nvSpPr>
        <p:spPr>
          <a:xfrm>
            <a:off x="5273040" y="2916936"/>
            <a:ext cx="347472" cy="461665"/>
          </a:xfrm>
          <a:prstGeom prst="rect">
            <a:avLst/>
          </a:prstGeom>
          <a:noFill/>
        </p:spPr>
        <p:txBody>
          <a:bodyPr wrap="square" rtlCol="0">
            <a:spAutoFit/>
          </a:bodyPr>
          <a:lstStyle/>
          <a:p>
            <a:r>
              <a:rPr lang="vi-VN" sz="2400" b="1">
                <a:latin typeface="Nunito Black" pitchFamily="2" charset="-93"/>
              </a:rPr>
              <a:t>P</a:t>
            </a:r>
          </a:p>
        </p:txBody>
      </p:sp>
      <p:sp>
        <p:nvSpPr>
          <p:cNvPr id="11" name="TextBox 10">
            <a:extLst>
              <a:ext uri="{FF2B5EF4-FFF2-40B4-BE49-F238E27FC236}">
                <a16:creationId xmlns:a16="http://schemas.microsoft.com/office/drawing/2014/main" id="{44F74CA7-755C-BC75-714C-6C5EBA74204C}"/>
              </a:ext>
            </a:extLst>
          </p:cNvPr>
          <p:cNvSpPr txBox="1"/>
          <p:nvPr/>
        </p:nvSpPr>
        <p:spPr>
          <a:xfrm>
            <a:off x="3919728" y="4099560"/>
            <a:ext cx="347472" cy="461665"/>
          </a:xfrm>
          <a:prstGeom prst="rect">
            <a:avLst/>
          </a:prstGeom>
          <a:noFill/>
        </p:spPr>
        <p:txBody>
          <a:bodyPr wrap="square" rtlCol="0">
            <a:spAutoFit/>
          </a:bodyPr>
          <a:lstStyle/>
          <a:p>
            <a:r>
              <a:rPr lang="vi-VN" sz="2400" b="1">
                <a:latin typeface="Nunito Black" pitchFamily="2" charset="-93"/>
              </a:rPr>
              <a:t>S</a:t>
            </a:r>
          </a:p>
        </p:txBody>
      </p:sp>
      <p:sp>
        <p:nvSpPr>
          <p:cNvPr id="12" name="TextBox 11">
            <a:extLst>
              <a:ext uri="{FF2B5EF4-FFF2-40B4-BE49-F238E27FC236}">
                <a16:creationId xmlns:a16="http://schemas.microsoft.com/office/drawing/2014/main" id="{B52A9A9F-BB8F-ED2D-74FB-C0A35F7FD1AF}"/>
              </a:ext>
            </a:extLst>
          </p:cNvPr>
          <p:cNvSpPr txBox="1"/>
          <p:nvPr/>
        </p:nvSpPr>
        <p:spPr>
          <a:xfrm>
            <a:off x="5724146" y="2609159"/>
            <a:ext cx="1127758" cy="307777"/>
          </a:xfrm>
          <a:prstGeom prst="rect">
            <a:avLst/>
          </a:prstGeom>
          <a:solidFill>
            <a:schemeClr val="accent3">
              <a:lumMod val="40000"/>
              <a:lumOff val="60000"/>
            </a:schemeClr>
          </a:solidFill>
        </p:spPr>
        <p:txBody>
          <a:bodyPr wrap="square" rtlCol="0">
            <a:spAutoFit/>
          </a:bodyPr>
          <a:lstStyle/>
          <a:p>
            <a:r>
              <a:rPr lang="vi-VN">
                <a:latin typeface="Nunito Black" pitchFamily="2" charset="-93"/>
              </a:rPr>
              <a:t>X’s Parent</a:t>
            </a:r>
          </a:p>
        </p:txBody>
      </p:sp>
    </p:spTree>
    <p:extLst>
      <p:ext uri="{BB962C8B-B14F-4D97-AF65-F5344CB8AC3E}">
        <p14:creationId xmlns:p14="http://schemas.microsoft.com/office/powerpoint/2010/main" val="98359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04800" y="521225"/>
            <a:ext cx="504092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799" y="1246908"/>
            <a:ext cx="5040924" cy="337536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931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596279" y="664016"/>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753874" y="2683585"/>
            <a:ext cx="2781300" cy="1938690"/>
          </a:xfrm>
          <a:prstGeom prst="rect">
            <a:avLst/>
          </a:prstGeom>
          <a:ln>
            <a:noFill/>
          </a:ln>
          <a:effectLst>
            <a:outerShdw blurRad="292100" dist="139700" dir="2700000" algn="tl" rotWithShape="0">
              <a:srgbClr val="333333">
                <a:alpha val="65000"/>
              </a:srgbClr>
            </a:outerShdw>
          </a:effectLst>
        </p:spPr>
      </p:pic>
      <p:sp>
        <p:nvSpPr>
          <p:cNvPr id="4" name="Google Shape;867;p37">
            <a:extLst>
              <a:ext uri="{FF2B5EF4-FFF2-40B4-BE49-F238E27FC236}">
                <a16:creationId xmlns:a16="http://schemas.microsoft.com/office/drawing/2014/main" id="{A70F638E-B75E-DD16-4298-CE737132009C}"/>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7" name="TextBox 6">
            <a:extLst>
              <a:ext uri="{FF2B5EF4-FFF2-40B4-BE49-F238E27FC236}">
                <a16:creationId xmlns:a16="http://schemas.microsoft.com/office/drawing/2014/main" id="{1E08A243-AD71-287B-D9C8-E29F404EFAD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29</a:t>
            </a:r>
          </a:p>
        </p:txBody>
      </p:sp>
    </p:spTree>
    <p:extLst>
      <p:ext uri="{BB962C8B-B14F-4D97-AF65-F5344CB8AC3E}">
        <p14:creationId xmlns:p14="http://schemas.microsoft.com/office/powerpoint/2010/main" val="380949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 name="Google Shape;751;p35">
            <a:extLst>
              <a:ext uri="{FF2B5EF4-FFF2-40B4-BE49-F238E27FC236}">
                <a16:creationId xmlns:a16="http://schemas.microsoft.com/office/drawing/2014/main" id="{588AFE38-8662-BA40-AD59-BC5A9A9227B4}"/>
              </a:ext>
            </a:extLst>
          </p:cNvPr>
          <p:cNvSpPr txBox="1">
            <a:spLocks/>
          </p:cNvSpPr>
          <p:nvPr/>
        </p:nvSpPr>
        <p:spPr>
          <a:xfrm>
            <a:off x="272843" y="4445918"/>
            <a:ext cx="8605680"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Biến thể</a:t>
            </a:r>
          </a:p>
        </p:txBody>
      </p:sp>
      <p:sp>
        <p:nvSpPr>
          <p:cNvPr id="751" name="Google Shape;751;p35"/>
          <p:cNvSpPr txBox="1">
            <a:spLocks noGrp="1"/>
          </p:cNvSpPr>
          <p:nvPr>
            <p:ph type="subTitle" idx="15"/>
          </p:nvPr>
        </p:nvSpPr>
        <p:spPr>
          <a:xfrm>
            <a:off x="272843" y="3830628"/>
            <a:ext cx="8605680"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Ứng dụng</a:t>
            </a:r>
            <a:endParaRPr/>
          </a:p>
        </p:txBody>
      </p:sp>
      <p:sp>
        <p:nvSpPr>
          <p:cNvPr id="750" name="Google Shape;750;p35"/>
          <p:cNvSpPr txBox="1">
            <a:spLocks noGrp="1"/>
          </p:cNvSpPr>
          <p:nvPr>
            <p:ph type="subTitle" idx="14"/>
          </p:nvPr>
        </p:nvSpPr>
        <p:spPr>
          <a:xfrm>
            <a:off x="272843" y="3207376"/>
            <a:ext cx="8605681"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Ưu điểm – Nhược điểm</a:t>
            </a:r>
            <a:endParaRPr/>
          </a:p>
        </p:txBody>
      </p:sp>
      <p:sp>
        <p:nvSpPr>
          <p:cNvPr id="19" name="Google Shape;749;p35">
            <a:extLst>
              <a:ext uri="{FF2B5EF4-FFF2-40B4-BE49-F238E27FC236}">
                <a16:creationId xmlns:a16="http://schemas.microsoft.com/office/drawing/2014/main" id="{64294082-49FF-15E9-6FD1-F498B2CF6DD7}"/>
              </a:ext>
            </a:extLst>
          </p:cNvPr>
          <p:cNvSpPr txBox="1">
            <a:spLocks/>
          </p:cNvSpPr>
          <p:nvPr/>
        </p:nvSpPr>
        <p:spPr>
          <a:xfrm>
            <a:off x="272844" y="2543142"/>
            <a:ext cx="8605681"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Thao tác</a:t>
            </a:r>
          </a:p>
        </p:txBody>
      </p:sp>
      <p:sp>
        <p:nvSpPr>
          <p:cNvPr id="749" name="Google Shape;749;p35"/>
          <p:cNvSpPr txBox="1">
            <a:spLocks noGrp="1"/>
          </p:cNvSpPr>
          <p:nvPr>
            <p:ph type="subTitle" idx="13"/>
          </p:nvPr>
        </p:nvSpPr>
        <p:spPr>
          <a:xfrm>
            <a:off x="272845" y="1867753"/>
            <a:ext cx="8605683"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Định nghĩa – Quy tắc</a:t>
            </a:r>
            <a:endParaRPr/>
          </a:p>
        </p:txBody>
      </p:sp>
      <p:sp>
        <p:nvSpPr>
          <p:cNvPr id="748" name="Google Shape;748;p35"/>
          <p:cNvSpPr txBox="1">
            <a:spLocks noGrp="1"/>
          </p:cNvSpPr>
          <p:nvPr>
            <p:ph type="subTitle" idx="9"/>
          </p:nvPr>
        </p:nvSpPr>
        <p:spPr>
          <a:xfrm>
            <a:off x="272845" y="1165710"/>
            <a:ext cx="8605682" cy="478476"/>
          </a:xfrm>
          <a:prstGeom prst="rect">
            <a:avLst/>
          </a:prstGeom>
          <a:solidFill>
            <a:schemeClr val="bg1">
              <a:lumMod val="90000"/>
            </a:schemeClr>
          </a:solidFill>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b" anchorCtr="0">
            <a:noAutofit/>
          </a:bodyPr>
          <a:lstStyle/>
          <a:p>
            <a:pPr marL="0" lvl="0" indent="1343025" algn="l" rtl="0">
              <a:spcBef>
                <a:spcPts val="0"/>
              </a:spcBef>
              <a:spcAft>
                <a:spcPts val="0"/>
              </a:spcAft>
              <a:buNone/>
            </a:pPr>
            <a:r>
              <a:rPr lang="vi-VN"/>
              <a:t>Giới thiệu</a:t>
            </a:r>
            <a:endParaRPr/>
          </a:p>
        </p:txBody>
      </p:sp>
      <p:sp>
        <p:nvSpPr>
          <p:cNvPr id="16" name="Rectangle 15">
            <a:extLst>
              <a:ext uri="{FF2B5EF4-FFF2-40B4-BE49-F238E27FC236}">
                <a16:creationId xmlns:a16="http://schemas.microsoft.com/office/drawing/2014/main" id="{FAC9AA29-C72B-061D-5EDF-89A3BBDA2DBB}"/>
              </a:ext>
            </a:extLst>
          </p:cNvPr>
          <p:cNvSpPr>
            <a:spLocks/>
          </p:cNvSpPr>
          <p:nvPr/>
        </p:nvSpPr>
        <p:spPr>
          <a:xfrm>
            <a:off x="502920" y="0"/>
            <a:ext cx="940428" cy="5143501"/>
          </a:xfrm>
          <a:prstGeom prst="rect">
            <a:avLst/>
          </a:prstGeom>
          <a:solidFill>
            <a:schemeClr val="accent1">
              <a:lumMod val="20000"/>
              <a:lumOff val="80000"/>
            </a:schemeClr>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vi-VN"/>
          </a:p>
        </p:txBody>
      </p:sp>
      <p:sp>
        <p:nvSpPr>
          <p:cNvPr id="739" name="Google Shape;739;p35"/>
          <p:cNvSpPr txBox="1">
            <a:spLocks noGrp="1"/>
          </p:cNvSpPr>
          <p:nvPr>
            <p:ph type="title"/>
          </p:nvPr>
        </p:nvSpPr>
        <p:spPr>
          <a:xfrm>
            <a:off x="272843" y="520715"/>
            <a:ext cx="8605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NỘI DUNG</a:t>
            </a:r>
            <a:endParaRPr/>
          </a:p>
        </p:txBody>
      </p:sp>
      <p:sp>
        <p:nvSpPr>
          <p:cNvPr id="744" name="Google Shape;744;p35"/>
          <p:cNvSpPr txBox="1">
            <a:spLocks noGrp="1"/>
          </p:cNvSpPr>
          <p:nvPr>
            <p:ph type="title" idx="5"/>
          </p:nvPr>
        </p:nvSpPr>
        <p:spPr>
          <a:xfrm>
            <a:off x="519228" y="1161515"/>
            <a:ext cx="924120" cy="505976"/>
          </a:xfrm>
          <a:prstGeom prst="rect">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5" name="Google Shape;745;p35"/>
          <p:cNvSpPr txBox="1">
            <a:spLocks noGrp="1"/>
          </p:cNvSpPr>
          <p:nvPr>
            <p:ph type="title" idx="7"/>
          </p:nvPr>
        </p:nvSpPr>
        <p:spPr>
          <a:xfrm>
            <a:off x="503988" y="186269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6" name="Google Shape;746;p35"/>
          <p:cNvSpPr txBox="1">
            <a:spLocks noGrp="1"/>
          </p:cNvSpPr>
          <p:nvPr>
            <p:ph type="title" idx="8"/>
          </p:nvPr>
        </p:nvSpPr>
        <p:spPr>
          <a:xfrm>
            <a:off x="488748" y="319313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47" name="Google Shape;747;p35"/>
          <p:cNvSpPr txBox="1">
            <a:spLocks noGrp="1"/>
          </p:cNvSpPr>
          <p:nvPr>
            <p:ph type="title" idx="6"/>
          </p:nvPr>
        </p:nvSpPr>
        <p:spPr>
          <a:xfrm>
            <a:off x="495834" y="2520942"/>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 name="Google Shape;746;p35">
            <a:extLst>
              <a:ext uri="{FF2B5EF4-FFF2-40B4-BE49-F238E27FC236}">
                <a16:creationId xmlns:a16="http://schemas.microsoft.com/office/drawing/2014/main" id="{3B353127-54CF-E0D8-B2EF-E99EC76832D1}"/>
              </a:ext>
            </a:extLst>
          </p:cNvPr>
          <p:cNvSpPr txBox="1">
            <a:spLocks/>
          </p:cNvSpPr>
          <p:nvPr/>
        </p:nvSpPr>
        <p:spPr>
          <a:xfrm>
            <a:off x="479545" y="380842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5</a:t>
            </a:r>
            <a:endParaRPr lang="en"/>
          </a:p>
        </p:txBody>
      </p:sp>
      <p:sp>
        <p:nvSpPr>
          <p:cNvPr id="3" name="Google Shape;746;p35">
            <a:extLst>
              <a:ext uri="{FF2B5EF4-FFF2-40B4-BE49-F238E27FC236}">
                <a16:creationId xmlns:a16="http://schemas.microsoft.com/office/drawing/2014/main" id="{8D9CEFC0-0B51-6D82-8743-43C9093D1E73}"/>
              </a:ext>
            </a:extLst>
          </p:cNvPr>
          <p:cNvSpPr txBox="1">
            <a:spLocks/>
          </p:cNvSpPr>
          <p:nvPr/>
        </p:nvSpPr>
        <p:spPr>
          <a:xfrm>
            <a:off x="503988" y="442371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6</a:t>
            </a:r>
            <a:endParaRPr lang="en"/>
          </a:p>
        </p:txBody>
      </p:sp>
      <p:sp>
        <p:nvSpPr>
          <p:cNvPr id="4" name="TextBox 3">
            <a:extLst>
              <a:ext uri="{FF2B5EF4-FFF2-40B4-BE49-F238E27FC236}">
                <a16:creationId xmlns:a16="http://schemas.microsoft.com/office/drawing/2014/main" id="{131961F0-3529-8AB6-7F9C-276FAA81232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3</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4"/>
                                        </p:tgtEl>
                                        <p:attrNameLst>
                                          <p:attrName>style.visibility</p:attrName>
                                        </p:attrNameLst>
                                      </p:cBhvr>
                                      <p:to>
                                        <p:strVal val="visible"/>
                                      </p:to>
                                    </p:set>
                                    <p:anim calcmode="lin" valueType="num">
                                      <p:cBhvr additive="base">
                                        <p:cTn id="13" dur="500" fill="hold"/>
                                        <p:tgtEl>
                                          <p:spTgt spid="744"/>
                                        </p:tgtEl>
                                        <p:attrNameLst>
                                          <p:attrName>ppt_x</p:attrName>
                                        </p:attrNameLst>
                                      </p:cBhvr>
                                      <p:tavLst>
                                        <p:tav tm="0">
                                          <p:val>
                                            <p:strVal val="0-#ppt_w/2"/>
                                          </p:val>
                                        </p:tav>
                                        <p:tav tm="100000">
                                          <p:val>
                                            <p:strVal val="#ppt_x"/>
                                          </p:val>
                                        </p:tav>
                                      </p:tavLst>
                                    </p:anim>
                                    <p:anim calcmode="lin" valueType="num">
                                      <p:cBhvr additive="base">
                                        <p:cTn id="14" dur="500" fill="hold"/>
                                        <p:tgtEl>
                                          <p:spTgt spid="7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8">
                                            <p:bg/>
                                          </p:spTgt>
                                        </p:tgtEl>
                                        <p:attrNameLst>
                                          <p:attrName>style.visibility</p:attrName>
                                        </p:attrNameLst>
                                      </p:cBhvr>
                                      <p:to>
                                        <p:strVal val="visible"/>
                                      </p:to>
                                    </p:set>
                                    <p:anim calcmode="lin" valueType="num">
                                      <p:cBhvr additive="base">
                                        <p:cTn id="17" dur="500" fill="hold"/>
                                        <p:tgtEl>
                                          <p:spTgt spid="748">
                                            <p:bg/>
                                          </p:spTgt>
                                        </p:tgtEl>
                                        <p:attrNameLst>
                                          <p:attrName>ppt_x</p:attrName>
                                        </p:attrNameLst>
                                      </p:cBhvr>
                                      <p:tavLst>
                                        <p:tav tm="0">
                                          <p:val>
                                            <p:strVal val="0-#ppt_w/2"/>
                                          </p:val>
                                        </p:tav>
                                        <p:tav tm="100000">
                                          <p:val>
                                            <p:strVal val="#ppt_x"/>
                                          </p:val>
                                        </p:tav>
                                      </p:tavLst>
                                    </p:anim>
                                    <p:anim calcmode="lin" valueType="num">
                                      <p:cBhvr additive="base">
                                        <p:cTn id="18" dur="500" fill="hold"/>
                                        <p:tgtEl>
                                          <p:spTgt spid="748">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48">
                                            <p:txEl>
                                              <p:pRg st="0" end="0"/>
                                            </p:txEl>
                                          </p:spTgt>
                                        </p:tgtEl>
                                        <p:attrNameLst>
                                          <p:attrName>style.visibility</p:attrName>
                                        </p:attrNameLst>
                                      </p:cBhvr>
                                      <p:to>
                                        <p:strVal val="visible"/>
                                      </p:to>
                                    </p:set>
                                    <p:anim calcmode="lin" valueType="num">
                                      <p:cBhvr additive="base">
                                        <p:cTn id="21" dur="500" fill="hold"/>
                                        <p:tgtEl>
                                          <p:spTgt spid="74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49">
                                            <p:bg/>
                                          </p:spTgt>
                                        </p:tgtEl>
                                        <p:attrNameLst>
                                          <p:attrName>style.visibility</p:attrName>
                                        </p:attrNameLst>
                                      </p:cBhvr>
                                      <p:to>
                                        <p:strVal val="visible"/>
                                      </p:to>
                                    </p:set>
                                    <p:anim calcmode="lin" valueType="num">
                                      <p:cBhvr additive="base">
                                        <p:cTn id="27" dur="500" fill="hold"/>
                                        <p:tgtEl>
                                          <p:spTgt spid="749">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749">
                                            <p:bg/>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9">
                                            <p:txEl>
                                              <p:pRg st="0" end="0"/>
                                            </p:txEl>
                                          </p:spTgt>
                                        </p:tgtEl>
                                        <p:attrNameLst>
                                          <p:attrName>style.visibility</p:attrName>
                                        </p:attrNameLst>
                                      </p:cBhvr>
                                      <p:to>
                                        <p:strVal val="visible"/>
                                      </p:to>
                                    </p:set>
                                    <p:anim calcmode="lin" valueType="num">
                                      <p:cBhvr additive="base">
                                        <p:cTn id="31" dur="500" fill="hold"/>
                                        <p:tgtEl>
                                          <p:spTgt spid="74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9">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45"/>
                                        </p:tgtEl>
                                        <p:attrNameLst>
                                          <p:attrName>style.visibility</p:attrName>
                                        </p:attrNameLst>
                                      </p:cBhvr>
                                      <p:to>
                                        <p:strVal val="visible"/>
                                      </p:to>
                                    </p:set>
                                    <p:anim calcmode="lin" valueType="num">
                                      <p:cBhvr additive="base">
                                        <p:cTn id="35" dur="500" fill="hold"/>
                                        <p:tgtEl>
                                          <p:spTgt spid="745"/>
                                        </p:tgtEl>
                                        <p:attrNameLst>
                                          <p:attrName>ppt_x</p:attrName>
                                        </p:attrNameLst>
                                      </p:cBhvr>
                                      <p:tavLst>
                                        <p:tav tm="0">
                                          <p:val>
                                            <p:strVal val="0-#ppt_w/2"/>
                                          </p:val>
                                        </p:tav>
                                        <p:tav tm="100000">
                                          <p:val>
                                            <p:strVal val="#ppt_x"/>
                                          </p:val>
                                        </p:tav>
                                      </p:tavLst>
                                    </p:anim>
                                    <p:anim calcmode="lin" valueType="num">
                                      <p:cBhvr additive="base">
                                        <p:cTn id="36" dur="500" fill="hold"/>
                                        <p:tgtEl>
                                          <p:spTgt spid="74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47"/>
                                        </p:tgtEl>
                                        <p:attrNameLst>
                                          <p:attrName>style.visibility</p:attrName>
                                        </p:attrNameLst>
                                      </p:cBhvr>
                                      <p:to>
                                        <p:strVal val="visible"/>
                                      </p:to>
                                    </p:set>
                                    <p:anim calcmode="lin" valueType="num">
                                      <p:cBhvr additive="base">
                                        <p:cTn id="41" dur="500" fill="hold"/>
                                        <p:tgtEl>
                                          <p:spTgt spid="747"/>
                                        </p:tgtEl>
                                        <p:attrNameLst>
                                          <p:attrName>ppt_x</p:attrName>
                                        </p:attrNameLst>
                                      </p:cBhvr>
                                      <p:tavLst>
                                        <p:tav tm="0">
                                          <p:val>
                                            <p:strVal val="0-#ppt_w/2"/>
                                          </p:val>
                                        </p:tav>
                                        <p:tav tm="100000">
                                          <p:val>
                                            <p:strVal val="#ppt_x"/>
                                          </p:val>
                                        </p:tav>
                                      </p:tavLst>
                                    </p:anim>
                                    <p:anim calcmode="lin" valueType="num">
                                      <p:cBhvr additive="base">
                                        <p:cTn id="42" dur="500" fill="hold"/>
                                        <p:tgtEl>
                                          <p:spTgt spid="74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46"/>
                                        </p:tgtEl>
                                        <p:attrNameLst>
                                          <p:attrName>style.visibility</p:attrName>
                                        </p:attrNameLst>
                                      </p:cBhvr>
                                      <p:to>
                                        <p:strVal val="visible"/>
                                      </p:to>
                                    </p:set>
                                    <p:anim calcmode="lin" valueType="num">
                                      <p:cBhvr additive="base">
                                        <p:cTn id="51" dur="500" fill="hold"/>
                                        <p:tgtEl>
                                          <p:spTgt spid="746"/>
                                        </p:tgtEl>
                                        <p:attrNameLst>
                                          <p:attrName>ppt_x</p:attrName>
                                        </p:attrNameLst>
                                      </p:cBhvr>
                                      <p:tavLst>
                                        <p:tav tm="0">
                                          <p:val>
                                            <p:strVal val="0-#ppt_w/2"/>
                                          </p:val>
                                        </p:tav>
                                        <p:tav tm="100000">
                                          <p:val>
                                            <p:strVal val="#ppt_x"/>
                                          </p:val>
                                        </p:tav>
                                      </p:tavLst>
                                    </p:anim>
                                    <p:anim calcmode="lin" valueType="num">
                                      <p:cBhvr additive="base">
                                        <p:cTn id="52" dur="500" fill="hold"/>
                                        <p:tgtEl>
                                          <p:spTgt spid="74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50">
                                            <p:bg/>
                                          </p:spTgt>
                                        </p:tgtEl>
                                        <p:attrNameLst>
                                          <p:attrName>style.visibility</p:attrName>
                                        </p:attrNameLst>
                                      </p:cBhvr>
                                      <p:to>
                                        <p:strVal val="visible"/>
                                      </p:to>
                                    </p:set>
                                    <p:anim calcmode="lin" valueType="num">
                                      <p:cBhvr additive="base">
                                        <p:cTn id="55" dur="500" fill="hold"/>
                                        <p:tgtEl>
                                          <p:spTgt spid="750">
                                            <p:bg/>
                                          </p:spTgt>
                                        </p:tgtEl>
                                        <p:attrNameLst>
                                          <p:attrName>ppt_x</p:attrName>
                                        </p:attrNameLst>
                                      </p:cBhvr>
                                      <p:tavLst>
                                        <p:tav tm="0">
                                          <p:val>
                                            <p:strVal val="0-#ppt_w/2"/>
                                          </p:val>
                                        </p:tav>
                                        <p:tav tm="100000">
                                          <p:val>
                                            <p:strVal val="#ppt_x"/>
                                          </p:val>
                                        </p:tav>
                                      </p:tavLst>
                                    </p:anim>
                                    <p:anim calcmode="lin" valueType="num">
                                      <p:cBhvr additive="base">
                                        <p:cTn id="56" dur="500" fill="hold"/>
                                        <p:tgtEl>
                                          <p:spTgt spid="750">
                                            <p:bg/>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50">
                                            <p:txEl>
                                              <p:pRg st="0" end="0"/>
                                            </p:txEl>
                                          </p:spTgt>
                                        </p:tgtEl>
                                        <p:attrNameLst>
                                          <p:attrName>style.visibility</p:attrName>
                                        </p:attrNameLst>
                                      </p:cBhvr>
                                      <p:to>
                                        <p:strVal val="visible"/>
                                      </p:to>
                                    </p:set>
                                    <p:anim calcmode="lin" valueType="num">
                                      <p:cBhvr additive="base">
                                        <p:cTn id="59" dur="500" fill="hold"/>
                                        <p:tgtEl>
                                          <p:spTgt spid="75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51">
                                            <p:bg/>
                                          </p:spTgt>
                                        </p:tgtEl>
                                        <p:attrNameLst>
                                          <p:attrName>style.visibility</p:attrName>
                                        </p:attrNameLst>
                                      </p:cBhvr>
                                      <p:to>
                                        <p:strVal val="visible"/>
                                      </p:to>
                                    </p:set>
                                    <p:anim calcmode="lin" valueType="num">
                                      <p:cBhvr additive="base">
                                        <p:cTn id="65" dur="500" fill="hold"/>
                                        <p:tgtEl>
                                          <p:spTgt spid="751">
                                            <p:bg/>
                                          </p:spTgt>
                                        </p:tgtEl>
                                        <p:attrNameLst>
                                          <p:attrName>ppt_x</p:attrName>
                                        </p:attrNameLst>
                                      </p:cBhvr>
                                      <p:tavLst>
                                        <p:tav tm="0">
                                          <p:val>
                                            <p:strVal val="0-#ppt_w/2"/>
                                          </p:val>
                                        </p:tav>
                                        <p:tav tm="100000">
                                          <p:val>
                                            <p:strVal val="#ppt_x"/>
                                          </p:val>
                                        </p:tav>
                                      </p:tavLst>
                                    </p:anim>
                                    <p:anim calcmode="lin" valueType="num">
                                      <p:cBhvr additive="base">
                                        <p:cTn id="66" dur="500" fill="hold"/>
                                        <p:tgtEl>
                                          <p:spTgt spid="751">
                                            <p:bg/>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751">
                                            <p:txEl>
                                              <p:pRg st="0" end="0"/>
                                            </p:txEl>
                                          </p:spTgt>
                                        </p:tgtEl>
                                        <p:attrNameLst>
                                          <p:attrName>style.visibility</p:attrName>
                                        </p:attrNameLst>
                                      </p:cBhvr>
                                      <p:to>
                                        <p:strVal val="visible"/>
                                      </p:to>
                                    </p:set>
                                    <p:anim calcmode="lin" valueType="num">
                                      <p:cBhvr additive="base">
                                        <p:cTn id="69" dur="500" fill="hold"/>
                                        <p:tgtEl>
                                          <p:spTgt spid="75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751">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0-#ppt_w/2"/>
                                          </p:val>
                                        </p:tav>
                                        <p:tav tm="100000">
                                          <p:val>
                                            <p:strVal val="#ppt_x"/>
                                          </p:val>
                                        </p:tav>
                                      </p:tavLst>
                                    </p:anim>
                                    <p:anim calcmode="lin" valueType="num">
                                      <p:cBhvr additive="base">
                                        <p:cTn id="8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1" grpId="0" uiExpand="1" build="p" animBg="1"/>
      <p:bldP spid="750" grpId="0" uiExpand="1" build="p" animBg="1"/>
      <p:bldP spid="19" grpId="0" animBg="1"/>
      <p:bldP spid="749" grpId="0" uiExpand="1" build="p" animBg="1"/>
      <p:bldP spid="748" grpId="0" uiExpand="1" build="p" animBg="1"/>
      <p:bldP spid="16" grpId="0" animBg="1"/>
      <p:bldP spid="744" grpId="0" animBg="1"/>
      <p:bldP spid="745" grpId="0" animBg="1"/>
      <p:bldP spid="746" grpId="0" animBg="1"/>
      <p:bldP spid="747" grpId="0" animBg="1"/>
      <p:bldP spid="24"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47313" y="229275"/>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295422" y="568530"/>
            <a:ext cx="8553155" cy="4240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a:solidFill>
                  <a:schemeClr val="bg1">
                    <a:lumMod val="25000"/>
                  </a:schemeClr>
                </a:solidFill>
                <a:latin typeface="Montserrat" panose="00000500000000000000" pitchFamily="2" charset="-93"/>
              </a:rPr>
              <a:t>ROTATE – RECOLOR CASE*</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30</a:t>
            </a:r>
          </a:p>
        </p:txBody>
      </p:sp>
      <p:sp>
        <p:nvSpPr>
          <p:cNvPr id="29" name="Google Shape;868;p37">
            <a:extLst>
              <a:ext uri="{FF2B5EF4-FFF2-40B4-BE49-F238E27FC236}">
                <a16:creationId xmlns:a16="http://schemas.microsoft.com/office/drawing/2014/main" id="{077A58BD-6EE7-6CCE-D2AC-C04B2FDB7290}"/>
              </a:ext>
            </a:extLst>
          </p:cNvPr>
          <p:cNvSpPr txBox="1">
            <a:spLocks/>
          </p:cNvSpPr>
          <p:nvPr/>
        </p:nvSpPr>
        <p:spPr>
          <a:xfrm>
            <a:off x="286041" y="2015919"/>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grpSp>
        <p:nvGrpSpPr>
          <p:cNvPr id="5" name="Group 4">
            <a:extLst>
              <a:ext uri="{FF2B5EF4-FFF2-40B4-BE49-F238E27FC236}">
                <a16:creationId xmlns:a16="http://schemas.microsoft.com/office/drawing/2014/main" id="{0C21D7AD-747D-4760-5717-79163775411C}"/>
              </a:ext>
            </a:extLst>
          </p:cNvPr>
          <p:cNvGrpSpPr/>
          <p:nvPr/>
        </p:nvGrpSpPr>
        <p:grpSpPr>
          <a:xfrm>
            <a:off x="304799" y="2840681"/>
            <a:ext cx="8581290" cy="528596"/>
            <a:chOff x="295422" y="2364299"/>
            <a:chExt cx="8581290" cy="528596"/>
          </a:xfrm>
        </p:grpSpPr>
        <p:sp>
          <p:nvSpPr>
            <p:cNvPr id="30" name="Google Shape;868;p37">
              <a:extLst>
                <a:ext uri="{FF2B5EF4-FFF2-40B4-BE49-F238E27FC236}">
                  <a16:creationId xmlns:a16="http://schemas.microsoft.com/office/drawing/2014/main" id="{C1F23FF0-1B28-0864-B035-02F1B9DD9C74}"/>
                </a:ext>
              </a:extLst>
            </p:cNvPr>
            <p:cNvSpPr txBox="1">
              <a:spLocks/>
            </p:cNvSpPr>
            <p:nvPr/>
          </p:nvSpPr>
          <p:spPr>
            <a:xfrm>
              <a:off x="295422" y="2364300"/>
              <a:ext cx="427657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867" name="Google Shape;868;p37">
              <a:extLst>
                <a:ext uri="{FF2B5EF4-FFF2-40B4-BE49-F238E27FC236}">
                  <a16:creationId xmlns:a16="http://schemas.microsoft.com/office/drawing/2014/main" id="{2756AC13-A061-5FF5-9779-928EAB00A00C}"/>
                </a:ext>
              </a:extLst>
            </p:cNvPr>
            <p:cNvSpPr txBox="1">
              <a:spLocks/>
            </p:cNvSpPr>
            <p:nvPr/>
          </p:nvSpPr>
          <p:spPr>
            <a:xfrm>
              <a:off x="4562621" y="2364299"/>
              <a:ext cx="431409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grpSp>
      <p:grpSp>
        <p:nvGrpSpPr>
          <p:cNvPr id="3" name="Group 2">
            <a:extLst>
              <a:ext uri="{FF2B5EF4-FFF2-40B4-BE49-F238E27FC236}">
                <a16:creationId xmlns:a16="http://schemas.microsoft.com/office/drawing/2014/main" id="{01334070-F695-029D-0350-8F77CD04E673}"/>
              </a:ext>
            </a:extLst>
          </p:cNvPr>
          <p:cNvGrpSpPr/>
          <p:nvPr/>
        </p:nvGrpSpPr>
        <p:grpSpPr>
          <a:xfrm>
            <a:off x="304799" y="3644487"/>
            <a:ext cx="8581290" cy="528596"/>
            <a:chOff x="267287" y="3598292"/>
            <a:chExt cx="8581290" cy="528596"/>
          </a:xfrm>
        </p:grpSpPr>
        <p:sp>
          <p:nvSpPr>
            <p:cNvPr id="869" name="Google Shape;868;p37">
              <a:extLst>
                <a:ext uri="{FF2B5EF4-FFF2-40B4-BE49-F238E27FC236}">
                  <a16:creationId xmlns:a16="http://schemas.microsoft.com/office/drawing/2014/main" id="{A7D010BD-5B45-ADE6-98AE-BEC709F635C8}"/>
                </a:ext>
              </a:extLst>
            </p:cNvPr>
            <p:cNvSpPr txBox="1">
              <a:spLocks/>
            </p:cNvSpPr>
            <p:nvPr/>
          </p:nvSpPr>
          <p:spPr>
            <a:xfrm>
              <a:off x="267287" y="3598293"/>
              <a:ext cx="427657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870" name="Google Shape;868;p37">
              <a:extLst>
                <a:ext uri="{FF2B5EF4-FFF2-40B4-BE49-F238E27FC236}">
                  <a16:creationId xmlns:a16="http://schemas.microsoft.com/office/drawing/2014/main" id="{0009C0CC-C8C2-C4BB-3635-08FFFF5073A1}"/>
                </a:ext>
              </a:extLst>
            </p:cNvPr>
            <p:cNvSpPr txBox="1">
              <a:spLocks/>
            </p:cNvSpPr>
            <p:nvPr/>
          </p:nvSpPr>
          <p:spPr>
            <a:xfrm>
              <a:off x="4534486" y="3598292"/>
              <a:ext cx="431409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grpSp>
      <p:sp>
        <p:nvSpPr>
          <p:cNvPr id="6" name="Google Shape;868;p37">
            <a:extLst>
              <a:ext uri="{FF2B5EF4-FFF2-40B4-BE49-F238E27FC236}">
                <a16:creationId xmlns:a16="http://schemas.microsoft.com/office/drawing/2014/main" id="{A484EAC7-48E5-FA6D-E117-9731CD54AFA4}"/>
              </a:ext>
            </a:extLst>
          </p:cNvPr>
          <p:cNvSpPr txBox="1">
            <a:spLocks/>
          </p:cNvSpPr>
          <p:nvPr/>
        </p:nvSpPr>
        <p:spPr>
          <a:xfrm>
            <a:off x="304799" y="1191157"/>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1: Node gốc có màu đỏ</a:t>
            </a:r>
          </a:p>
        </p:txBody>
      </p:sp>
      <p:sp>
        <p:nvSpPr>
          <p:cNvPr id="8" name="Rectangle 7">
            <a:extLst>
              <a:ext uri="{FF2B5EF4-FFF2-40B4-BE49-F238E27FC236}">
                <a16:creationId xmlns:a16="http://schemas.microsoft.com/office/drawing/2014/main" id="{DE8F8BD8-BCA3-0BF1-03D0-1BBBDFAFD473}"/>
              </a:ext>
            </a:extLst>
          </p:cNvPr>
          <p:cNvSpPr/>
          <p:nvPr/>
        </p:nvSpPr>
        <p:spPr>
          <a:xfrm>
            <a:off x="267287" y="4370400"/>
            <a:ext cx="8609425" cy="7731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25000"/>
                  </a:schemeClr>
                </a:solidFill>
                <a:latin typeface="Nunito" pitchFamily="2" charset="-93"/>
              </a:rPr>
              <a:t>* Được xây dựng theo thao tác Insert, giải quyết vấn đề 2 node đỏ liền kề – Đối với Delete, thao tác Xoay là tương tự nhưng Recolor giải quyết khác do cây phải giải quyết vấn đề chiều cao đen ở node lá (Sẽ đề cập kỹ hơn ở phần Delete)</a:t>
            </a:r>
          </a:p>
        </p:txBody>
      </p:sp>
    </p:spTree>
    <p:extLst>
      <p:ext uri="{BB962C8B-B14F-4D97-AF65-F5344CB8AC3E}">
        <p14:creationId xmlns:p14="http://schemas.microsoft.com/office/powerpoint/2010/main" val="33533292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1: Node gốc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31</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474304" y="1662139"/>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983" idx="0"/>
          </p:cNvCxnSpPr>
          <p:nvPr/>
        </p:nvCxnSpPr>
        <p:spPr>
          <a:xfrm flipH="1">
            <a:off x="1010731" y="2058288"/>
            <a:ext cx="536975" cy="37132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990" idx="0"/>
          </p:cNvCxnSpPr>
          <p:nvPr/>
        </p:nvCxnSpPr>
        <p:spPr>
          <a:xfrm>
            <a:off x="1902120" y="2058288"/>
            <a:ext cx="438945" cy="371108"/>
          </a:xfrm>
          <a:prstGeom prst="line">
            <a:avLst/>
          </a:prstGeom>
        </p:spPr>
        <p:style>
          <a:lnRef idx="2">
            <a:schemeClr val="dk1"/>
          </a:lnRef>
          <a:fillRef idx="0">
            <a:schemeClr val="dk1"/>
          </a:fillRef>
          <a:effectRef idx="1">
            <a:schemeClr val="dk1"/>
          </a:effectRef>
          <a:fontRef idx="minor">
            <a:schemeClr val="tx1"/>
          </a:fontRef>
        </p:style>
      </p:cxn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793970" y="242960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2124304" y="242939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0" name="Flowchart: Connector 19">
            <a:extLst>
              <a:ext uri="{FF2B5EF4-FFF2-40B4-BE49-F238E27FC236}">
                <a16:creationId xmlns:a16="http://schemas.microsoft.com/office/drawing/2014/main" id="{8DAAEA30-25AC-E73C-DB40-C2ED5CDD630A}"/>
              </a:ext>
            </a:extLst>
          </p:cNvPr>
          <p:cNvSpPr/>
          <p:nvPr/>
        </p:nvSpPr>
        <p:spPr>
          <a:xfrm>
            <a:off x="6802930" y="1560170"/>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cxnSp>
        <p:nvCxnSpPr>
          <p:cNvPr id="21" name="Straight Connector 20">
            <a:extLst>
              <a:ext uri="{FF2B5EF4-FFF2-40B4-BE49-F238E27FC236}">
                <a16:creationId xmlns:a16="http://schemas.microsoft.com/office/drawing/2014/main" id="{E393DF50-9A48-570A-EF97-CB91ABB27E4B}"/>
              </a:ext>
            </a:extLst>
          </p:cNvPr>
          <p:cNvCxnSpPr>
            <a:cxnSpLocks/>
            <a:stCxn id="20" idx="3"/>
            <a:endCxn id="23" idx="0"/>
          </p:cNvCxnSpPr>
          <p:nvPr/>
        </p:nvCxnSpPr>
        <p:spPr>
          <a:xfrm flipH="1">
            <a:off x="6339357" y="1956319"/>
            <a:ext cx="536975" cy="3713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5F376FF-9707-0078-7913-2EE625C41EC0}"/>
              </a:ext>
            </a:extLst>
          </p:cNvPr>
          <p:cNvCxnSpPr>
            <a:cxnSpLocks/>
            <a:stCxn id="20" idx="5"/>
            <a:endCxn id="24" idx="0"/>
          </p:cNvCxnSpPr>
          <p:nvPr/>
        </p:nvCxnSpPr>
        <p:spPr>
          <a:xfrm>
            <a:off x="7230746" y="1956319"/>
            <a:ext cx="438945" cy="371108"/>
          </a:xfrm>
          <a:prstGeom prst="line">
            <a:avLst/>
          </a:prstGeom>
        </p:spPr>
        <p:style>
          <a:lnRef idx="2">
            <a:schemeClr val="dk1"/>
          </a:lnRef>
          <a:fillRef idx="0">
            <a:schemeClr val="dk1"/>
          </a:fillRef>
          <a:effectRef idx="1">
            <a:schemeClr val="dk1"/>
          </a:effectRef>
          <a:fontRef idx="minor">
            <a:schemeClr val="tx1"/>
          </a:fontRef>
        </p:style>
      </p:cxnSp>
      <p:sp>
        <p:nvSpPr>
          <p:cNvPr id="23" name="Google Shape;868;p37">
            <a:extLst>
              <a:ext uri="{FF2B5EF4-FFF2-40B4-BE49-F238E27FC236}">
                <a16:creationId xmlns:a16="http://schemas.microsoft.com/office/drawing/2014/main" id="{5426A595-96C3-614C-42B0-1CAF87FA8541}"/>
              </a:ext>
            </a:extLst>
          </p:cNvPr>
          <p:cNvSpPr txBox="1">
            <a:spLocks/>
          </p:cNvSpPr>
          <p:nvPr/>
        </p:nvSpPr>
        <p:spPr>
          <a:xfrm>
            <a:off x="6122596" y="23276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24" name="Google Shape;868;p37">
            <a:extLst>
              <a:ext uri="{FF2B5EF4-FFF2-40B4-BE49-F238E27FC236}">
                <a16:creationId xmlns:a16="http://schemas.microsoft.com/office/drawing/2014/main" id="{0E92F499-D322-BEE7-26DC-ABCD474503A6}"/>
              </a:ext>
            </a:extLst>
          </p:cNvPr>
          <p:cNvSpPr txBox="1">
            <a:spLocks/>
          </p:cNvSpPr>
          <p:nvPr/>
        </p:nvSpPr>
        <p:spPr>
          <a:xfrm>
            <a:off x="7452930" y="232742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grpSp>
        <p:nvGrpSpPr>
          <p:cNvPr id="29" name="Group 28">
            <a:extLst>
              <a:ext uri="{FF2B5EF4-FFF2-40B4-BE49-F238E27FC236}">
                <a16:creationId xmlns:a16="http://schemas.microsoft.com/office/drawing/2014/main" id="{5DBC901A-D3B7-F951-827F-9B99F1235DB0}"/>
              </a:ext>
            </a:extLst>
          </p:cNvPr>
          <p:cNvGrpSpPr/>
          <p:nvPr/>
        </p:nvGrpSpPr>
        <p:grpSpPr>
          <a:xfrm>
            <a:off x="2491865" y="3949758"/>
            <a:ext cx="4197784" cy="785676"/>
            <a:chOff x="2491865" y="3949758"/>
            <a:chExt cx="4197784" cy="785676"/>
          </a:xfrm>
        </p:grpSpPr>
        <p:sp>
          <p:nvSpPr>
            <p:cNvPr id="27" name="Rectangle: Rounded Corners 26">
              <a:extLst>
                <a:ext uri="{FF2B5EF4-FFF2-40B4-BE49-F238E27FC236}">
                  <a16:creationId xmlns:a16="http://schemas.microsoft.com/office/drawing/2014/main" id="{8510833D-9D36-BB84-801D-851D6BC498D4}"/>
                </a:ext>
              </a:extLst>
            </p:cNvPr>
            <p:cNvSpPr/>
            <p:nvPr/>
          </p:nvSpPr>
          <p:spPr>
            <a:xfrm>
              <a:off x="2491865" y="4206839"/>
              <a:ext cx="4197784" cy="52859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rgbClr val="000000"/>
                  </a:solidFill>
                  <a:latin typeface="Nunito" pitchFamily="2" charset="-93"/>
                </a:rPr>
                <a:t>Đổi màu node gốc thành màu đen</a:t>
              </a:r>
            </a:p>
          </p:txBody>
        </p:sp>
        <p:sp>
          <p:nvSpPr>
            <p:cNvPr id="28" name="Rectangle 27">
              <a:extLst>
                <a:ext uri="{FF2B5EF4-FFF2-40B4-BE49-F238E27FC236}">
                  <a16:creationId xmlns:a16="http://schemas.microsoft.com/office/drawing/2014/main" id="{3277EB76-C2E5-2177-9EBC-72ACB5714DE3}"/>
                </a:ext>
              </a:extLst>
            </p:cNvPr>
            <p:cNvSpPr/>
            <p:nvPr/>
          </p:nvSpPr>
          <p:spPr>
            <a:xfrm>
              <a:off x="3797689" y="3949758"/>
              <a:ext cx="15486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Rectangle 30">
            <a:extLst>
              <a:ext uri="{FF2B5EF4-FFF2-40B4-BE49-F238E27FC236}">
                <a16:creationId xmlns:a16="http://schemas.microsoft.com/office/drawing/2014/main" id="{EF66A223-7337-03E8-4EFC-67E264D6EBA8}"/>
              </a:ext>
            </a:extLst>
          </p:cNvPr>
          <p:cNvSpPr/>
          <p:nvPr/>
        </p:nvSpPr>
        <p:spPr>
          <a:xfrm>
            <a:off x="5575227" y="3226432"/>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1120" name="Rectangle 1119">
            <a:extLst>
              <a:ext uri="{FF2B5EF4-FFF2-40B4-BE49-F238E27FC236}">
                <a16:creationId xmlns:a16="http://schemas.microsoft.com/office/drawing/2014/main" id="{68BB3E3B-2E96-8B6C-3F39-E38E9A39F013}"/>
              </a:ext>
            </a:extLst>
          </p:cNvPr>
          <p:cNvSpPr/>
          <p:nvPr/>
        </p:nvSpPr>
        <p:spPr>
          <a:xfrm>
            <a:off x="376808" y="322422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1121" name="Arrow: Right 1120">
            <a:extLst>
              <a:ext uri="{FF2B5EF4-FFF2-40B4-BE49-F238E27FC236}">
                <a16:creationId xmlns:a16="http://schemas.microsoft.com/office/drawing/2014/main" id="{5838D75C-5463-E492-DDFD-7D51E56A4376}"/>
              </a:ext>
            </a:extLst>
          </p:cNvPr>
          <p:cNvSpPr/>
          <p:nvPr/>
        </p:nvSpPr>
        <p:spPr>
          <a:xfrm>
            <a:off x="4072719" y="1885458"/>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0718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32</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1312156" y="4167582"/>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004" name="Google Shape;868;p37">
            <a:extLst>
              <a:ext uri="{FF2B5EF4-FFF2-40B4-BE49-F238E27FC236}">
                <a16:creationId xmlns:a16="http://schemas.microsoft.com/office/drawing/2014/main" id="{25CBF81D-0C5D-F7D3-EB5A-4AD5C9C84B11}"/>
              </a:ext>
            </a:extLst>
          </p:cNvPr>
          <p:cNvSpPr txBox="1">
            <a:spLocks/>
          </p:cNvSpPr>
          <p:nvPr/>
        </p:nvSpPr>
        <p:spPr>
          <a:xfrm>
            <a:off x="5755792" y="4158910"/>
            <a:ext cx="192820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1006" name="Flowchart: Connector 1005">
            <a:extLst>
              <a:ext uri="{FF2B5EF4-FFF2-40B4-BE49-F238E27FC236}">
                <a16:creationId xmlns:a16="http://schemas.microsoft.com/office/drawing/2014/main" id="{434DE3C0-20FD-5D6F-2EC0-6CA2A4EAA218}"/>
              </a:ext>
            </a:extLst>
          </p:cNvPr>
          <p:cNvSpPr/>
          <p:nvPr/>
        </p:nvSpPr>
        <p:spPr>
          <a:xfrm>
            <a:off x="5561458" y="2194226"/>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007" name="Flowchart: Connector 1006">
            <a:extLst>
              <a:ext uri="{FF2B5EF4-FFF2-40B4-BE49-F238E27FC236}">
                <a16:creationId xmlns:a16="http://schemas.microsoft.com/office/drawing/2014/main" id="{2376C883-FD62-34A5-716D-865D27A8712D}"/>
              </a:ext>
            </a:extLst>
          </p:cNvPr>
          <p:cNvSpPr/>
          <p:nvPr/>
        </p:nvSpPr>
        <p:spPr>
          <a:xfrm>
            <a:off x="6520743" y="1697904"/>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08" name="Flowchart: Connector 1007">
            <a:extLst>
              <a:ext uri="{FF2B5EF4-FFF2-40B4-BE49-F238E27FC236}">
                <a16:creationId xmlns:a16="http://schemas.microsoft.com/office/drawing/2014/main" id="{59BB8B88-E739-F798-1822-EA9921655B9D}"/>
              </a:ext>
            </a:extLst>
          </p:cNvPr>
          <p:cNvSpPr/>
          <p:nvPr/>
        </p:nvSpPr>
        <p:spPr>
          <a:xfrm>
            <a:off x="7326556" y="2178534"/>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09" name="Straight Connector 1008">
            <a:extLst>
              <a:ext uri="{FF2B5EF4-FFF2-40B4-BE49-F238E27FC236}">
                <a16:creationId xmlns:a16="http://schemas.microsoft.com/office/drawing/2014/main" id="{DA7E90A9-B820-EB9C-5B8D-265D69DA4DB3}"/>
              </a:ext>
            </a:extLst>
          </p:cNvPr>
          <p:cNvCxnSpPr>
            <a:cxnSpLocks/>
            <a:stCxn id="1007" idx="3"/>
            <a:endCxn id="1006" idx="7"/>
          </p:cNvCxnSpPr>
          <p:nvPr/>
        </p:nvCxnSpPr>
        <p:spPr>
          <a:xfrm flipH="1">
            <a:off x="5956101" y="2094053"/>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010" name="Straight Connector 1009">
            <a:extLst>
              <a:ext uri="{FF2B5EF4-FFF2-40B4-BE49-F238E27FC236}">
                <a16:creationId xmlns:a16="http://schemas.microsoft.com/office/drawing/2014/main" id="{591F569D-245A-CCC4-830D-5C442C7689EB}"/>
              </a:ext>
            </a:extLst>
          </p:cNvPr>
          <p:cNvCxnSpPr>
            <a:cxnSpLocks/>
            <a:stCxn id="1007" idx="5"/>
            <a:endCxn id="1008" idx="1"/>
          </p:cNvCxnSpPr>
          <p:nvPr/>
        </p:nvCxnSpPr>
        <p:spPr>
          <a:xfrm>
            <a:off x="6948559" y="2094053"/>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011" name="Straight Connector 1010">
            <a:extLst>
              <a:ext uri="{FF2B5EF4-FFF2-40B4-BE49-F238E27FC236}">
                <a16:creationId xmlns:a16="http://schemas.microsoft.com/office/drawing/2014/main" id="{60EBC9C2-EBD7-8472-FE1F-C826AFA78302}"/>
              </a:ext>
            </a:extLst>
          </p:cNvPr>
          <p:cNvCxnSpPr>
            <a:cxnSpLocks/>
            <a:stCxn id="1018" idx="0"/>
            <a:endCxn id="1006" idx="5"/>
          </p:cNvCxnSpPr>
          <p:nvPr/>
        </p:nvCxnSpPr>
        <p:spPr>
          <a:xfrm flipH="1" flipV="1">
            <a:off x="5956101" y="2595162"/>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012" name="Straight Connector 1011">
            <a:extLst>
              <a:ext uri="{FF2B5EF4-FFF2-40B4-BE49-F238E27FC236}">
                <a16:creationId xmlns:a16="http://schemas.microsoft.com/office/drawing/2014/main" id="{C39F7E5F-B0CC-38B3-26E7-8A46ECFDC0E8}"/>
              </a:ext>
            </a:extLst>
          </p:cNvPr>
          <p:cNvCxnSpPr>
            <a:cxnSpLocks/>
            <a:stCxn id="1007" idx="0"/>
          </p:cNvCxnSpPr>
          <p:nvPr/>
        </p:nvCxnSpPr>
        <p:spPr>
          <a:xfrm flipV="1">
            <a:off x="6771352" y="1351663"/>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013" name="Straight Connector 1012">
            <a:extLst>
              <a:ext uri="{FF2B5EF4-FFF2-40B4-BE49-F238E27FC236}">
                <a16:creationId xmlns:a16="http://schemas.microsoft.com/office/drawing/2014/main" id="{0BFA9BAC-D96C-FC5A-5E99-D1B12B6EC698}"/>
              </a:ext>
            </a:extLst>
          </p:cNvPr>
          <p:cNvCxnSpPr>
            <a:cxnSpLocks/>
            <a:stCxn id="1006" idx="3"/>
            <a:endCxn id="1237" idx="0"/>
          </p:cNvCxnSpPr>
          <p:nvPr/>
        </p:nvCxnSpPr>
        <p:spPr>
          <a:xfrm flipH="1">
            <a:off x="5286290" y="2595162"/>
            <a:ext cx="342878" cy="310241"/>
          </a:xfrm>
          <a:prstGeom prst="line">
            <a:avLst/>
          </a:prstGeom>
        </p:spPr>
        <p:style>
          <a:lnRef idx="2">
            <a:schemeClr val="dk1"/>
          </a:lnRef>
          <a:fillRef idx="0">
            <a:schemeClr val="dk1"/>
          </a:fillRef>
          <a:effectRef idx="1">
            <a:schemeClr val="dk1"/>
          </a:effectRef>
          <a:fontRef idx="minor">
            <a:schemeClr val="tx1"/>
          </a:fontRef>
        </p:style>
      </p:cxnSp>
      <p:cxnSp>
        <p:nvCxnSpPr>
          <p:cNvPr id="1014" name="Straight Connector 1013">
            <a:extLst>
              <a:ext uri="{FF2B5EF4-FFF2-40B4-BE49-F238E27FC236}">
                <a16:creationId xmlns:a16="http://schemas.microsoft.com/office/drawing/2014/main" id="{32FB8D90-B7AD-C13B-E44B-E2E801C2CC3D}"/>
              </a:ext>
            </a:extLst>
          </p:cNvPr>
          <p:cNvCxnSpPr>
            <a:cxnSpLocks/>
            <a:stCxn id="1008" idx="5"/>
            <a:endCxn id="1229" idx="0"/>
          </p:cNvCxnSpPr>
          <p:nvPr/>
        </p:nvCxnSpPr>
        <p:spPr>
          <a:xfrm>
            <a:off x="7758427" y="2579470"/>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015" name="Straight Connector 1014">
            <a:extLst>
              <a:ext uri="{FF2B5EF4-FFF2-40B4-BE49-F238E27FC236}">
                <a16:creationId xmlns:a16="http://schemas.microsoft.com/office/drawing/2014/main" id="{2B595FC5-F3A0-B87A-94F2-743DDCE1228A}"/>
              </a:ext>
            </a:extLst>
          </p:cNvPr>
          <p:cNvCxnSpPr>
            <a:cxnSpLocks/>
            <a:stCxn id="1008" idx="3"/>
            <a:endCxn id="1023" idx="0"/>
          </p:cNvCxnSpPr>
          <p:nvPr/>
        </p:nvCxnSpPr>
        <p:spPr>
          <a:xfrm flipH="1">
            <a:off x="7186791" y="2579470"/>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016" name="Straight Connector 1015">
            <a:extLst>
              <a:ext uri="{FF2B5EF4-FFF2-40B4-BE49-F238E27FC236}">
                <a16:creationId xmlns:a16="http://schemas.microsoft.com/office/drawing/2014/main" id="{9C878261-88BF-2F99-1CAA-889CF9C52BFF}"/>
              </a:ext>
            </a:extLst>
          </p:cNvPr>
          <p:cNvCxnSpPr>
            <a:cxnSpLocks/>
            <a:stCxn id="1018" idx="5"/>
            <a:endCxn id="1022" idx="0"/>
          </p:cNvCxnSpPr>
          <p:nvPr/>
        </p:nvCxnSpPr>
        <p:spPr>
          <a:xfrm>
            <a:off x="6328886" y="3249635"/>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017" name="Straight Connector 1016">
            <a:extLst>
              <a:ext uri="{FF2B5EF4-FFF2-40B4-BE49-F238E27FC236}">
                <a16:creationId xmlns:a16="http://schemas.microsoft.com/office/drawing/2014/main" id="{460951CC-D0BB-2E9C-337B-B12A4EBCBF1F}"/>
              </a:ext>
            </a:extLst>
          </p:cNvPr>
          <p:cNvCxnSpPr>
            <a:cxnSpLocks/>
            <a:stCxn id="1018" idx="3"/>
            <a:endCxn id="1021" idx="0"/>
          </p:cNvCxnSpPr>
          <p:nvPr/>
        </p:nvCxnSpPr>
        <p:spPr>
          <a:xfrm flipH="1">
            <a:off x="5673855" y="3249635"/>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018" name="Flowchart: Connector 1017">
            <a:extLst>
              <a:ext uri="{FF2B5EF4-FFF2-40B4-BE49-F238E27FC236}">
                <a16:creationId xmlns:a16="http://schemas.microsoft.com/office/drawing/2014/main" id="{740BA86D-9AD0-2614-6773-D260269ED2A7}"/>
              </a:ext>
            </a:extLst>
          </p:cNvPr>
          <p:cNvSpPr/>
          <p:nvPr/>
        </p:nvSpPr>
        <p:spPr>
          <a:xfrm>
            <a:off x="5917965" y="284869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021" name="Google Shape;868;p37">
            <a:extLst>
              <a:ext uri="{FF2B5EF4-FFF2-40B4-BE49-F238E27FC236}">
                <a16:creationId xmlns:a16="http://schemas.microsoft.com/office/drawing/2014/main" id="{9E3B8B8B-AC80-4B5A-6EE8-9EB9B362E475}"/>
              </a:ext>
            </a:extLst>
          </p:cNvPr>
          <p:cNvSpPr txBox="1">
            <a:spLocks/>
          </p:cNvSpPr>
          <p:nvPr/>
        </p:nvSpPr>
        <p:spPr>
          <a:xfrm>
            <a:off x="5457094" y="35512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022" name="Google Shape;868;p37">
            <a:extLst>
              <a:ext uri="{FF2B5EF4-FFF2-40B4-BE49-F238E27FC236}">
                <a16:creationId xmlns:a16="http://schemas.microsoft.com/office/drawing/2014/main" id="{D6CB44F4-BE94-6958-0107-08612CC9FADE}"/>
              </a:ext>
            </a:extLst>
          </p:cNvPr>
          <p:cNvSpPr txBox="1">
            <a:spLocks/>
          </p:cNvSpPr>
          <p:nvPr/>
        </p:nvSpPr>
        <p:spPr>
          <a:xfrm>
            <a:off x="6520743" y="354093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023" name="Google Shape;868;p37">
            <a:extLst>
              <a:ext uri="{FF2B5EF4-FFF2-40B4-BE49-F238E27FC236}">
                <a16:creationId xmlns:a16="http://schemas.microsoft.com/office/drawing/2014/main" id="{76B8964E-DBAD-C25D-65AC-A310BB959661}"/>
              </a:ext>
            </a:extLst>
          </p:cNvPr>
          <p:cNvSpPr txBox="1">
            <a:spLocks/>
          </p:cNvSpPr>
          <p:nvPr/>
        </p:nvSpPr>
        <p:spPr>
          <a:xfrm>
            <a:off x="6970030" y="287370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229" name="Google Shape;868;p37">
            <a:extLst>
              <a:ext uri="{FF2B5EF4-FFF2-40B4-BE49-F238E27FC236}">
                <a16:creationId xmlns:a16="http://schemas.microsoft.com/office/drawing/2014/main" id="{4FC94C7F-1944-DABB-FED8-DDFA5D8CFF77}"/>
              </a:ext>
            </a:extLst>
          </p:cNvPr>
          <p:cNvSpPr txBox="1">
            <a:spLocks/>
          </p:cNvSpPr>
          <p:nvPr/>
        </p:nvSpPr>
        <p:spPr>
          <a:xfrm>
            <a:off x="7765058" y="288142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37" name="Google Shape;868;p37">
            <a:extLst>
              <a:ext uri="{FF2B5EF4-FFF2-40B4-BE49-F238E27FC236}">
                <a16:creationId xmlns:a16="http://schemas.microsoft.com/office/drawing/2014/main" id="{4B2E711E-0BCB-CC18-8FB7-06278FD50030}"/>
              </a:ext>
            </a:extLst>
          </p:cNvPr>
          <p:cNvSpPr txBox="1">
            <a:spLocks/>
          </p:cNvSpPr>
          <p:nvPr/>
        </p:nvSpPr>
        <p:spPr>
          <a:xfrm>
            <a:off x="5069529" y="29054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Tree>
    <p:extLst>
      <p:ext uri="{BB962C8B-B14F-4D97-AF65-F5344CB8AC3E}">
        <p14:creationId xmlns:p14="http://schemas.microsoft.com/office/powerpoint/2010/main" val="388855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38251"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33</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299" name="Flowchart: Connector 1298">
            <a:extLst>
              <a:ext uri="{FF2B5EF4-FFF2-40B4-BE49-F238E27FC236}">
                <a16:creationId xmlns:a16="http://schemas.microsoft.com/office/drawing/2014/main" id="{6681E441-1E80-CD41-6FE7-5185608A631A}"/>
              </a:ext>
            </a:extLst>
          </p:cNvPr>
          <p:cNvSpPr/>
          <p:nvPr/>
        </p:nvSpPr>
        <p:spPr>
          <a:xfrm>
            <a:off x="1025857" y="2190203"/>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00" name="Flowchart: Connector 1299">
            <a:extLst>
              <a:ext uri="{FF2B5EF4-FFF2-40B4-BE49-F238E27FC236}">
                <a16:creationId xmlns:a16="http://schemas.microsoft.com/office/drawing/2014/main" id="{C89B5E22-58F3-1755-B137-5ACBB89AE5C7}"/>
              </a:ext>
            </a:extLst>
          </p:cNvPr>
          <p:cNvSpPr/>
          <p:nvPr/>
        </p:nvSpPr>
        <p:spPr>
          <a:xfrm>
            <a:off x="2160909" y="161332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01" name="Flowchart: Connector 1300">
            <a:extLst>
              <a:ext uri="{FF2B5EF4-FFF2-40B4-BE49-F238E27FC236}">
                <a16:creationId xmlns:a16="http://schemas.microsoft.com/office/drawing/2014/main" id="{93746DB7-B8BF-B263-2C18-10384564648B}"/>
              </a:ext>
            </a:extLst>
          </p:cNvPr>
          <p:cNvSpPr/>
          <p:nvPr/>
        </p:nvSpPr>
        <p:spPr>
          <a:xfrm>
            <a:off x="3126434" y="213423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02" name="Straight Connector 1301">
            <a:extLst>
              <a:ext uri="{FF2B5EF4-FFF2-40B4-BE49-F238E27FC236}">
                <a16:creationId xmlns:a16="http://schemas.microsoft.com/office/drawing/2014/main" id="{E75AF791-4419-DFE1-8581-7B3A1A38DECF}"/>
              </a:ext>
            </a:extLst>
          </p:cNvPr>
          <p:cNvCxnSpPr>
            <a:cxnSpLocks/>
            <a:stCxn id="1300" idx="3"/>
            <a:endCxn id="1299" idx="7"/>
          </p:cNvCxnSpPr>
          <p:nvPr/>
        </p:nvCxnSpPr>
        <p:spPr>
          <a:xfrm flipH="1">
            <a:off x="1420500" y="2009477"/>
            <a:ext cx="813811" cy="249516"/>
          </a:xfrm>
          <a:prstGeom prst="line">
            <a:avLst/>
          </a:prstGeom>
        </p:spPr>
        <p:style>
          <a:lnRef idx="2">
            <a:schemeClr val="dk1"/>
          </a:lnRef>
          <a:fillRef idx="0">
            <a:schemeClr val="dk1"/>
          </a:fillRef>
          <a:effectRef idx="1">
            <a:schemeClr val="dk1"/>
          </a:effectRef>
          <a:fontRef idx="minor">
            <a:schemeClr val="tx1"/>
          </a:fontRef>
        </p:style>
      </p:cxnSp>
      <p:cxnSp>
        <p:nvCxnSpPr>
          <p:cNvPr id="1303" name="Straight Connector 1302">
            <a:extLst>
              <a:ext uri="{FF2B5EF4-FFF2-40B4-BE49-F238E27FC236}">
                <a16:creationId xmlns:a16="http://schemas.microsoft.com/office/drawing/2014/main" id="{4054B2BC-AFA6-02B3-AE11-1D330C48921C}"/>
              </a:ext>
            </a:extLst>
          </p:cNvPr>
          <p:cNvCxnSpPr>
            <a:cxnSpLocks/>
            <a:stCxn id="1300" idx="5"/>
            <a:endCxn id="1301" idx="1"/>
          </p:cNvCxnSpPr>
          <p:nvPr/>
        </p:nvCxnSpPr>
        <p:spPr>
          <a:xfrm>
            <a:off x="2588725" y="2009477"/>
            <a:ext cx="611806" cy="193548"/>
          </a:xfrm>
          <a:prstGeom prst="line">
            <a:avLst/>
          </a:prstGeom>
        </p:spPr>
        <p:style>
          <a:lnRef idx="2">
            <a:schemeClr val="dk1"/>
          </a:lnRef>
          <a:fillRef idx="0">
            <a:schemeClr val="dk1"/>
          </a:fillRef>
          <a:effectRef idx="1">
            <a:schemeClr val="dk1"/>
          </a:effectRef>
          <a:fontRef idx="minor">
            <a:schemeClr val="tx1"/>
          </a:fontRef>
        </p:style>
      </p:cxnSp>
      <p:cxnSp>
        <p:nvCxnSpPr>
          <p:cNvPr id="1304" name="Straight Connector 1303">
            <a:extLst>
              <a:ext uri="{FF2B5EF4-FFF2-40B4-BE49-F238E27FC236}">
                <a16:creationId xmlns:a16="http://schemas.microsoft.com/office/drawing/2014/main" id="{3186E6CD-31C9-B32A-344D-030263F1971A}"/>
              </a:ext>
            </a:extLst>
          </p:cNvPr>
          <p:cNvCxnSpPr>
            <a:cxnSpLocks/>
            <a:stCxn id="1314" idx="0"/>
            <a:endCxn id="1299" idx="5"/>
          </p:cNvCxnSpPr>
          <p:nvPr/>
        </p:nvCxnSpPr>
        <p:spPr>
          <a:xfrm flipH="1" flipV="1">
            <a:off x="1420500" y="2591139"/>
            <a:ext cx="155832" cy="227892"/>
          </a:xfrm>
          <a:prstGeom prst="line">
            <a:avLst/>
          </a:prstGeom>
        </p:spPr>
        <p:style>
          <a:lnRef idx="2">
            <a:schemeClr val="dk1"/>
          </a:lnRef>
          <a:fillRef idx="0">
            <a:schemeClr val="dk1"/>
          </a:fillRef>
          <a:effectRef idx="1">
            <a:schemeClr val="dk1"/>
          </a:effectRef>
          <a:fontRef idx="minor">
            <a:schemeClr val="tx1"/>
          </a:fontRef>
        </p:style>
      </p:cxnSp>
      <p:cxnSp>
        <p:nvCxnSpPr>
          <p:cNvPr id="1305" name="Straight Connector 1304">
            <a:extLst>
              <a:ext uri="{FF2B5EF4-FFF2-40B4-BE49-F238E27FC236}">
                <a16:creationId xmlns:a16="http://schemas.microsoft.com/office/drawing/2014/main" id="{2FE3070C-D51E-BE18-3E23-71E172C0F2AD}"/>
              </a:ext>
            </a:extLst>
          </p:cNvPr>
          <p:cNvCxnSpPr>
            <a:cxnSpLocks/>
            <a:stCxn id="1300" idx="0"/>
          </p:cNvCxnSpPr>
          <p:nvPr/>
        </p:nvCxnSpPr>
        <p:spPr>
          <a:xfrm flipV="1">
            <a:off x="2411518" y="126708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06" name="Straight Connector 1305">
            <a:extLst>
              <a:ext uri="{FF2B5EF4-FFF2-40B4-BE49-F238E27FC236}">
                <a16:creationId xmlns:a16="http://schemas.microsoft.com/office/drawing/2014/main" id="{BECE0A87-E303-F889-100D-8BBE847ACEC9}"/>
              </a:ext>
            </a:extLst>
          </p:cNvPr>
          <p:cNvCxnSpPr>
            <a:cxnSpLocks/>
            <a:stCxn id="1299" idx="3"/>
            <a:endCxn id="1313" idx="0"/>
          </p:cNvCxnSpPr>
          <p:nvPr/>
        </p:nvCxnSpPr>
        <p:spPr>
          <a:xfrm flipH="1">
            <a:off x="740169" y="2591139"/>
            <a:ext cx="353398" cy="227892"/>
          </a:xfrm>
          <a:prstGeom prst="line">
            <a:avLst/>
          </a:prstGeom>
        </p:spPr>
        <p:style>
          <a:lnRef idx="2">
            <a:schemeClr val="dk1"/>
          </a:lnRef>
          <a:fillRef idx="0">
            <a:schemeClr val="dk1"/>
          </a:fillRef>
          <a:effectRef idx="1">
            <a:schemeClr val="dk1"/>
          </a:effectRef>
          <a:fontRef idx="minor">
            <a:schemeClr val="tx1"/>
          </a:fontRef>
        </p:style>
      </p:cxnSp>
      <p:cxnSp>
        <p:nvCxnSpPr>
          <p:cNvPr id="1307" name="Straight Connector 1306">
            <a:extLst>
              <a:ext uri="{FF2B5EF4-FFF2-40B4-BE49-F238E27FC236}">
                <a16:creationId xmlns:a16="http://schemas.microsoft.com/office/drawing/2014/main" id="{9225962F-BD46-AF9B-7EA9-BCD48D4D0E8F}"/>
              </a:ext>
            </a:extLst>
          </p:cNvPr>
          <p:cNvCxnSpPr>
            <a:cxnSpLocks/>
            <a:stCxn id="1301" idx="5"/>
            <a:endCxn id="1317" idx="0"/>
          </p:cNvCxnSpPr>
          <p:nvPr/>
        </p:nvCxnSpPr>
        <p:spPr>
          <a:xfrm>
            <a:off x="3558305" y="2535171"/>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308" name="Straight Connector 1307">
            <a:extLst>
              <a:ext uri="{FF2B5EF4-FFF2-40B4-BE49-F238E27FC236}">
                <a16:creationId xmlns:a16="http://schemas.microsoft.com/office/drawing/2014/main" id="{F5294553-2146-96CC-69AB-C039E85BEBA7}"/>
              </a:ext>
            </a:extLst>
          </p:cNvPr>
          <p:cNvCxnSpPr>
            <a:cxnSpLocks/>
            <a:stCxn id="1301" idx="3"/>
            <a:endCxn id="1318" idx="0"/>
          </p:cNvCxnSpPr>
          <p:nvPr/>
        </p:nvCxnSpPr>
        <p:spPr>
          <a:xfrm flipH="1">
            <a:off x="2784079" y="2535171"/>
            <a:ext cx="416452" cy="150623"/>
          </a:xfrm>
          <a:prstGeom prst="line">
            <a:avLst/>
          </a:prstGeom>
        </p:spPr>
        <p:style>
          <a:lnRef idx="2">
            <a:schemeClr val="dk1"/>
          </a:lnRef>
          <a:fillRef idx="0">
            <a:schemeClr val="dk1"/>
          </a:fillRef>
          <a:effectRef idx="1">
            <a:schemeClr val="dk1"/>
          </a:effectRef>
          <a:fontRef idx="minor">
            <a:schemeClr val="tx1"/>
          </a:fontRef>
        </p:style>
      </p:cxnSp>
      <p:cxnSp>
        <p:nvCxnSpPr>
          <p:cNvPr id="1309" name="Straight Connector 1308">
            <a:extLst>
              <a:ext uri="{FF2B5EF4-FFF2-40B4-BE49-F238E27FC236}">
                <a16:creationId xmlns:a16="http://schemas.microsoft.com/office/drawing/2014/main" id="{1B57EBBD-77B2-0D5A-A1D9-9B1AF35DD738}"/>
              </a:ext>
            </a:extLst>
          </p:cNvPr>
          <p:cNvCxnSpPr>
            <a:cxnSpLocks/>
            <a:stCxn id="1318" idx="5"/>
            <a:endCxn id="1315" idx="0"/>
          </p:cNvCxnSpPr>
          <p:nvPr/>
        </p:nvCxnSpPr>
        <p:spPr>
          <a:xfrm>
            <a:off x="2954288" y="3086730"/>
            <a:ext cx="198307" cy="367387"/>
          </a:xfrm>
          <a:prstGeom prst="line">
            <a:avLst/>
          </a:prstGeom>
        </p:spPr>
        <p:style>
          <a:lnRef idx="2">
            <a:schemeClr val="dk1"/>
          </a:lnRef>
          <a:fillRef idx="0">
            <a:schemeClr val="dk1"/>
          </a:fillRef>
          <a:effectRef idx="1">
            <a:schemeClr val="dk1"/>
          </a:effectRef>
          <a:fontRef idx="minor">
            <a:schemeClr val="tx1"/>
          </a:fontRef>
        </p:style>
      </p:cxnSp>
      <p:cxnSp>
        <p:nvCxnSpPr>
          <p:cNvPr id="1310" name="Straight Connector 1309">
            <a:extLst>
              <a:ext uri="{FF2B5EF4-FFF2-40B4-BE49-F238E27FC236}">
                <a16:creationId xmlns:a16="http://schemas.microsoft.com/office/drawing/2014/main" id="{1DC127AE-74EB-63E0-D48A-054C20AD6567}"/>
              </a:ext>
            </a:extLst>
          </p:cNvPr>
          <p:cNvCxnSpPr>
            <a:cxnSpLocks/>
            <a:stCxn id="1318" idx="3"/>
            <a:endCxn id="1316" idx="0"/>
          </p:cNvCxnSpPr>
          <p:nvPr/>
        </p:nvCxnSpPr>
        <p:spPr>
          <a:xfrm flipH="1">
            <a:off x="2418592" y="3086730"/>
            <a:ext cx="195278" cy="367387"/>
          </a:xfrm>
          <a:prstGeom prst="line">
            <a:avLst/>
          </a:prstGeom>
        </p:spPr>
        <p:style>
          <a:lnRef idx="2">
            <a:schemeClr val="dk1"/>
          </a:lnRef>
          <a:fillRef idx="0">
            <a:schemeClr val="dk1"/>
          </a:fillRef>
          <a:effectRef idx="1">
            <a:schemeClr val="dk1"/>
          </a:effectRef>
          <a:fontRef idx="minor">
            <a:schemeClr val="tx1"/>
          </a:fontRef>
        </p:style>
      </p:cxnSp>
      <p:sp>
        <p:nvSpPr>
          <p:cNvPr id="1313" name="Google Shape;868;p37">
            <a:extLst>
              <a:ext uri="{FF2B5EF4-FFF2-40B4-BE49-F238E27FC236}">
                <a16:creationId xmlns:a16="http://schemas.microsoft.com/office/drawing/2014/main" id="{504B13FC-6121-1BC6-BC06-3F1FFAF3158B}"/>
              </a:ext>
            </a:extLst>
          </p:cNvPr>
          <p:cNvSpPr txBox="1">
            <a:spLocks/>
          </p:cNvSpPr>
          <p:nvPr/>
        </p:nvSpPr>
        <p:spPr>
          <a:xfrm>
            <a:off x="523408" y="281903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14" name="Google Shape;868;p37">
            <a:extLst>
              <a:ext uri="{FF2B5EF4-FFF2-40B4-BE49-F238E27FC236}">
                <a16:creationId xmlns:a16="http://schemas.microsoft.com/office/drawing/2014/main" id="{FCB005DE-1CC8-C6DC-73E1-E74452D38A54}"/>
              </a:ext>
            </a:extLst>
          </p:cNvPr>
          <p:cNvSpPr txBox="1">
            <a:spLocks/>
          </p:cNvSpPr>
          <p:nvPr/>
        </p:nvSpPr>
        <p:spPr>
          <a:xfrm>
            <a:off x="1359571" y="281903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15" name="Google Shape;868;p37">
            <a:extLst>
              <a:ext uri="{FF2B5EF4-FFF2-40B4-BE49-F238E27FC236}">
                <a16:creationId xmlns:a16="http://schemas.microsoft.com/office/drawing/2014/main" id="{6B8CEE34-F40C-03D4-F5CB-06132C275F50}"/>
              </a:ext>
            </a:extLst>
          </p:cNvPr>
          <p:cNvSpPr txBox="1">
            <a:spLocks/>
          </p:cNvSpPr>
          <p:nvPr/>
        </p:nvSpPr>
        <p:spPr>
          <a:xfrm>
            <a:off x="2953444" y="34541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16" name="Google Shape;868;p37">
            <a:extLst>
              <a:ext uri="{FF2B5EF4-FFF2-40B4-BE49-F238E27FC236}">
                <a16:creationId xmlns:a16="http://schemas.microsoft.com/office/drawing/2014/main" id="{BAE19716-818F-460B-3774-A08C22C3FA68}"/>
              </a:ext>
            </a:extLst>
          </p:cNvPr>
          <p:cNvSpPr txBox="1">
            <a:spLocks/>
          </p:cNvSpPr>
          <p:nvPr/>
        </p:nvSpPr>
        <p:spPr>
          <a:xfrm>
            <a:off x="2201831" y="345411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17" name="Google Shape;868;p37">
            <a:extLst>
              <a:ext uri="{FF2B5EF4-FFF2-40B4-BE49-F238E27FC236}">
                <a16:creationId xmlns:a16="http://schemas.microsoft.com/office/drawing/2014/main" id="{EB951B5D-350A-4833-9937-119D50355B83}"/>
              </a:ext>
            </a:extLst>
          </p:cNvPr>
          <p:cNvSpPr txBox="1">
            <a:spLocks/>
          </p:cNvSpPr>
          <p:nvPr/>
        </p:nvSpPr>
        <p:spPr>
          <a:xfrm>
            <a:off x="3802596" y="27498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18" name="Flowchart: Connector 1317">
            <a:extLst>
              <a:ext uri="{FF2B5EF4-FFF2-40B4-BE49-F238E27FC236}">
                <a16:creationId xmlns:a16="http://schemas.microsoft.com/office/drawing/2014/main" id="{2DFB72F6-087A-9A16-C65F-1A9DC0E57102}"/>
              </a:ext>
            </a:extLst>
          </p:cNvPr>
          <p:cNvSpPr/>
          <p:nvPr/>
        </p:nvSpPr>
        <p:spPr>
          <a:xfrm>
            <a:off x="2543367" y="2685794"/>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343" name="Google Shape;868;p37">
            <a:extLst>
              <a:ext uri="{FF2B5EF4-FFF2-40B4-BE49-F238E27FC236}">
                <a16:creationId xmlns:a16="http://schemas.microsoft.com/office/drawing/2014/main" id="{F8725B68-A1CE-AFB6-066F-BBB8A89F4429}"/>
              </a:ext>
            </a:extLst>
          </p:cNvPr>
          <p:cNvSpPr txBox="1">
            <a:spLocks/>
          </p:cNvSpPr>
          <p:nvPr/>
        </p:nvSpPr>
        <p:spPr>
          <a:xfrm>
            <a:off x="1150789" y="4190527"/>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1344" name="Google Shape;868;p37">
            <a:extLst>
              <a:ext uri="{FF2B5EF4-FFF2-40B4-BE49-F238E27FC236}">
                <a16:creationId xmlns:a16="http://schemas.microsoft.com/office/drawing/2014/main" id="{DCD54E16-6E41-4C90-E775-BD330FDCD452}"/>
              </a:ext>
            </a:extLst>
          </p:cNvPr>
          <p:cNvSpPr txBox="1">
            <a:spLocks/>
          </p:cNvSpPr>
          <p:nvPr/>
        </p:nvSpPr>
        <p:spPr>
          <a:xfrm>
            <a:off x="5646193" y="4152742"/>
            <a:ext cx="2030277"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
        <p:nvSpPr>
          <p:cNvPr id="1348" name="Flowchart: Connector 1347">
            <a:extLst>
              <a:ext uri="{FF2B5EF4-FFF2-40B4-BE49-F238E27FC236}">
                <a16:creationId xmlns:a16="http://schemas.microsoft.com/office/drawing/2014/main" id="{CEC63576-6F0A-DE7B-C014-4D7435FF6379}"/>
              </a:ext>
            </a:extLst>
          </p:cNvPr>
          <p:cNvSpPr/>
          <p:nvPr/>
        </p:nvSpPr>
        <p:spPr>
          <a:xfrm>
            <a:off x="5501307" y="221643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49" name="Flowchart: Connector 1348">
            <a:extLst>
              <a:ext uri="{FF2B5EF4-FFF2-40B4-BE49-F238E27FC236}">
                <a16:creationId xmlns:a16="http://schemas.microsoft.com/office/drawing/2014/main" id="{BFBEC17E-5F71-7B99-A516-785E5169C3C3}"/>
              </a:ext>
            </a:extLst>
          </p:cNvPr>
          <p:cNvSpPr/>
          <p:nvPr/>
        </p:nvSpPr>
        <p:spPr>
          <a:xfrm>
            <a:off x="6314480" y="165995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50" name="Flowchart: Connector 1349">
            <a:extLst>
              <a:ext uri="{FF2B5EF4-FFF2-40B4-BE49-F238E27FC236}">
                <a16:creationId xmlns:a16="http://schemas.microsoft.com/office/drawing/2014/main" id="{848805BD-CE0C-B2F1-FD04-E26FFCD30FFF}"/>
              </a:ext>
            </a:extLst>
          </p:cNvPr>
          <p:cNvSpPr/>
          <p:nvPr/>
        </p:nvSpPr>
        <p:spPr>
          <a:xfrm>
            <a:off x="7004477" y="232332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51" name="Straight Connector 1350">
            <a:extLst>
              <a:ext uri="{FF2B5EF4-FFF2-40B4-BE49-F238E27FC236}">
                <a16:creationId xmlns:a16="http://schemas.microsoft.com/office/drawing/2014/main" id="{CC03B21B-F1D8-4782-463A-FB2FE02DAA85}"/>
              </a:ext>
            </a:extLst>
          </p:cNvPr>
          <p:cNvCxnSpPr>
            <a:cxnSpLocks/>
            <a:stCxn id="1349" idx="3"/>
            <a:endCxn id="1348" idx="7"/>
          </p:cNvCxnSpPr>
          <p:nvPr/>
        </p:nvCxnSpPr>
        <p:spPr>
          <a:xfrm flipH="1">
            <a:off x="5895950" y="2056108"/>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352" name="Straight Connector 1351">
            <a:extLst>
              <a:ext uri="{FF2B5EF4-FFF2-40B4-BE49-F238E27FC236}">
                <a16:creationId xmlns:a16="http://schemas.microsoft.com/office/drawing/2014/main" id="{A088CF95-28B2-8F1A-429E-55FE90B1E324}"/>
              </a:ext>
            </a:extLst>
          </p:cNvPr>
          <p:cNvCxnSpPr>
            <a:cxnSpLocks/>
            <a:stCxn id="1349" idx="5"/>
            <a:endCxn id="1350" idx="1"/>
          </p:cNvCxnSpPr>
          <p:nvPr/>
        </p:nvCxnSpPr>
        <p:spPr>
          <a:xfrm>
            <a:off x="6742296" y="2056108"/>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353" name="Straight Connector 1352">
            <a:extLst>
              <a:ext uri="{FF2B5EF4-FFF2-40B4-BE49-F238E27FC236}">
                <a16:creationId xmlns:a16="http://schemas.microsoft.com/office/drawing/2014/main" id="{8D81D77C-F6D1-502F-97DB-18A873B41E5A}"/>
              </a:ext>
            </a:extLst>
          </p:cNvPr>
          <p:cNvCxnSpPr>
            <a:cxnSpLocks/>
            <a:stCxn id="1363" idx="0"/>
            <a:endCxn id="1348" idx="5"/>
          </p:cNvCxnSpPr>
          <p:nvPr/>
        </p:nvCxnSpPr>
        <p:spPr>
          <a:xfrm flipH="1" flipV="1">
            <a:off x="5895950" y="2617373"/>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354" name="Straight Connector 1353">
            <a:extLst>
              <a:ext uri="{FF2B5EF4-FFF2-40B4-BE49-F238E27FC236}">
                <a16:creationId xmlns:a16="http://schemas.microsoft.com/office/drawing/2014/main" id="{89BFA257-245E-674D-FBCD-7ED9A5A59020}"/>
              </a:ext>
            </a:extLst>
          </p:cNvPr>
          <p:cNvCxnSpPr>
            <a:cxnSpLocks/>
            <a:stCxn id="1349" idx="0"/>
          </p:cNvCxnSpPr>
          <p:nvPr/>
        </p:nvCxnSpPr>
        <p:spPr>
          <a:xfrm flipV="1">
            <a:off x="6565089" y="131371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55" name="Straight Connector 1354">
            <a:extLst>
              <a:ext uri="{FF2B5EF4-FFF2-40B4-BE49-F238E27FC236}">
                <a16:creationId xmlns:a16="http://schemas.microsoft.com/office/drawing/2014/main" id="{155D04B0-5FC0-3DA1-AA88-2840785B6324}"/>
              </a:ext>
            </a:extLst>
          </p:cNvPr>
          <p:cNvCxnSpPr>
            <a:cxnSpLocks/>
            <a:stCxn id="1348" idx="3"/>
            <a:endCxn id="1362" idx="0"/>
          </p:cNvCxnSpPr>
          <p:nvPr/>
        </p:nvCxnSpPr>
        <p:spPr>
          <a:xfrm flipH="1">
            <a:off x="5294781" y="2617373"/>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356" name="Straight Connector 1355">
            <a:extLst>
              <a:ext uri="{FF2B5EF4-FFF2-40B4-BE49-F238E27FC236}">
                <a16:creationId xmlns:a16="http://schemas.microsoft.com/office/drawing/2014/main" id="{D18DCA2B-0297-3395-D23C-0D03574C044A}"/>
              </a:ext>
            </a:extLst>
          </p:cNvPr>
          <p:cNvCxnSpPr>
            <a:cxnSpLocks/>
            <a:stCxn id="1350" idx="5"/>
            <a:endCxn id="1367" idx="0"/>
          </p:cNvCxnSpPr>
          <p:nvPr/>
        </p:nvCxnSpPr>
        <p:spPr>
          <a:xfrm>
            <a:off x="7436348" y="2724265"/>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357" name="Straight Connector 1356">
            <a:extLst>
              <a:ext uri="{FF2B5EF4-FFF2-40B4-BE49-F238E27FC236}">
                <a16:creationId xmlns:a16="http://schemas.microsoft.com/office/drawing/2014/main" id="{CB7C3D00-2E47-C6BF-2436-BDC3830F6C97}"/>
              </a:ext>
            </a:extLst>
          </p:cNvPr>
          <p:cNvCxnSpPr>
            <a:cxnSpLocks/>
            <a:stCxn id="1350" idx="3"/>
            <a:endCxn id="1365" idx="0"/>
          </p:cNvCxnSpPr>
          <p:nvPr/>
        </p:nvCxnSpPr>
        <p:spPr>
          <a:xfrm flipH="1">
            <a:off x="6879423" y="2724265"/>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358" name="Straight Connector 1357">
            <a:extLst>
              <a:ext uri="{FF2B5EF4-FFF2-40B4-BE49-F238E27FC236}">
                <a16:creationId xmlns:a16="http://schemas.microsoft.com/office/drawing/2014/main" id="{6E063889-AC4D-8FC2-7F91-0C5C432DAFEB}"/>
              </a:ext>
            </a:extLst>
          </p:cNvPr>
          <p:cNvCxnSpPr>
            <a:cxnSpLocks/>
            <a:stCxn id="1367" idx="5"/>
            <a:endCxn id="1366" idx="0"/>
          </p:cNvCxnSpPr>
          <p:nvPr/>
        </p:nvCxnSpPr>
        <p:spPr>
          <a:xfrm>
            <a:off x="7846679" y="3389388"/>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359" name="Straight Connector 1358">
            <a:extLst>
              <a:ext uri="{FF2B5EF4-FFF2-40B4-BE49-F238E27FC236}">
                <a16:creationId xmlns:a16="http://schemas.microsoft.com/office/drawing/2014/main" id="{D5862644-3648-650A-8F1F-389F2C37C115}"/>
              </a:ext>
            </a:extLst>
          </p:cNvPr>
          <p:cNvCxnSpPr>
            <a:cxnSpLocks/>
            <a:stCxn id="1367" idx="3"/>
            <a:endCxn id="1364" idx="0"/>
          </p:cNvCxnSpPr>
          <p:nvPr/>
        </p:nvCxnSpPr>
        <p:spPr>
          <a:xfrm flipH="1">
            <a:off x="7236607" y="3389388"/>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362" name="Google Shape;868;p37">
            <a:extLst>
              <a:ext uri="{FF2B5EF4-FFF2-40B4-BE49-F238E27FC236}">
                <a16:creationId xmlns:a16="http://schemas.microsoft.com/office/drawing/2014/main" id="{8EC9D345-CE6F-56D4-9CCC-6CB23FD80550}"/>
              </a:ext>
            </a:extLst>
          </p:cNvPr>
          <p:cNvSpPr txBox="1">
            <a:spLocks/>
          </p:cNvSpPr>
          <p:nvPr/>
        </p:nvSpPr>
        <p:spPr>
          <a:xfrm>
            <a:off x="5078020" y="28551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63" name="Google Shape;868;p37">
            <a:extLst>
              <a:ext uri="{FF2B5EF4-FFF2-40B4-BE49-F238E27FC236}">
                <a16:creationId xmlns:a16="http://schemas.microsoft.com/office/drawing/2014/main" id="{A876D544-1581-B9B5-BFB2-92F3304BB142}"/>
              </a:ext>
            </a:extLst>
          </p:cNvPr>
          <p:cNvSpPr txBox="1">
            <a:spLocks/>
          </p:cNvSpPr>
          <p:nvPr/>
        </p:nvSpPr>
        <p:spPr>
          <a:xfrm>
            <a:off x="5944402" y="288753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64" name="Google Shape;868;p37">
            <a:extLst>
              <a:ext uri="{FF2B5EF4-FFF2-40B4-BE49-F238E27FC236}">
                <a16:creationId xmlns:a16="http://schemas.microsoft.com/office/drawing/2014/main" id="{ED6FF83A-4608-4C9A-9620-1E021D8C2ED5}"/>
              </a:ext>
            </a:extLst>
          </p:cNvPr>
          <p:cNvSpPr txBox="1">
            <a:spLocks/>
          </p:cNvSpPr>
          <p:nvPr/>
        </p:nvSpPr>
        <p:spPr>
          <a:xfrm>
            <a:off x="7037456" y="360331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65" name="Google Shape;868;p37">
            <a:extLst>
              <a:ext uri="{FF2B5EF4-FFF2-40B4-BE49-F238E27FC236}">
                <a16:creationId xmlns:a16="http://schemas.microsoft.com/office/drawing/2014/main" id="{05086D2E-804F-CAF7-8E3A-1B995B5B9282}"/>
              </a:ext>
            </a:extLst>
          </p:cNvPr>
          <p:cNvSpPr txBox="1">
            <a:spLocks/>
          </p:cNvSpPr>
          <p:nvPr/>
        </p:nvSpPr>
        <p:spPr>
          <a:xfrm>
            <a:off x="6662662" y="28842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66" name="Google Shape;868;p37">
            <a:extLst>
              <a:ext uri="{FF2B5EF4-FFF2-40B4-BE49-F238E27FC236}">
                <a16:creationId xmlns:a16="http://schemas.microsoft.com/office/drawing/2014/main" id="{ABB6DA2B-D17E-9796-4288-9EDA60BAB20A}"/>
              </a:ext>
            </a:extLst>
          </p:cNvPr>
          <p:cNvSpPr txBox="1">
            <a:spLocks/>
          </p:cNvSpPr>
          <p:nvPr/>
        </p:nvSpPr>
        <p:spPr>
          <a:xfrm>
            <a:off x="7946968" y="365625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67" name="Flowchart: Connector 1366">
            <a:extLst>
              <a:ext uri="{FF2B5EF4-FFF2-40B4-BE49-F238E27FC236}">
                <a16:creationId xmlns:a16="http://schemas.microsoft.com/office/drawing/2014/main" id="{F838636E-ECAE-65A1-055D-5A41D0CA37A2}"/>
              </a:ext>
            </a:extLst>
          </p:cNvPr>
          <p:cNvSpPr/>
          <p:nvPr/>
        </p:nvSpPr>
        <p:spPr>
          <a:xfrm>
            <a:off x="7435758" y="29884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Tree>
    <p:extLst>
      <p:ext uri="{BB962C8B-B14F-4D97-AF65-F5344CB8AC3E}">
        <p14:creationId xmlns:p14="http://schemas.microsoft.com/office/powerpoint/2010/main" val="50312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2267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34</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251316" y="241472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2146083" y="193226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3096385" y="241441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645959" y="2328410"/>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573899" y="2328410"/>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645959" y="2815656"/>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396692" y="1594977"/>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892930" y="2815656"/>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528256" y="2815348"/>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3005615" y="2815348"/>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63139" y="3387593"/>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02446" y="3387593"/>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52218" y="298665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385685" y="36466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980933" y="36551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827797" y="308935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788854" y="307408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528256" y="30893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1137" name="Group 1136">
            <a:extLst>
              <a:ext uri="{FF2B5EF4-FFF2-40B4-BE49-F238E27FC236}">
                <a16:creationId xmlns:a16="http://schemas.microsoft.com/office/drawing/2014/main" id="{654EA046-E00B-AE55-C06B-D8DE16A24ECD}"/>
              </a:ext>
            </a:extLst>
          </p:cNvPr>
          <p:cNvGrpSpPr/>
          <p:nvPr/>
        </p:nvGrpSpPr>
        <p:grpSpPr>
          <a:xfrm>
            <a:off x="4579014" y="1409589"/>
            <a:ext cx="4197784" cy="1448076"/>
            <a:chOff x="4571999" y="1932261"/>
            <a:chExt cx="3756075" cy="1448076"/>
          </a:xfrm>
        </p:grpSpPr>
        <p:sp>
          <p:nvSpPr>
            <p:cNvPr id="1126" name="Rectangle: Rounded Corners 1125">
              <a:extLst>
                <a:ext uri="{FF2B5EF4-FFF2-40B4-BE49-F238E27FC236}">
                  <a16:creationId xmlns:a16="http://schemas.microsoft.com/office/drawing/2014/main" id="{A908C900-53EF-DE2E-93B7-A6864C367A52}"/>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Đổi màu node P (X’s Parent) và U (X’s Uncle) thành màu đen</a:t>
              </a:r>
            </a:p>
            <a:p>
              <a:pPr indent="266700">
                <a:buAutoNum type="arabicPeriod"/>
              </a:pPr>
              <a:r>
                <a:rPr lang="vi-VN">
                  <a:solidFill>
                    <a:srgbClr val="000000"/>
                  </a:solidFill>
                  <a:latin typeface="Nunito" pitchFamily="2" charset="-93"/>
                </a:rPr>
                <a:t>Đổi màu node G (X’s GrandParent) thành màu đỏ nếu G không phải là node gốc</a:t>
              </a:r>
            </a:p>
          </p:txBody>
        </p:sp>
        <p:sp>
          <p:nvSpPr>
            <p:cNvPr id="1134" name="Rectangle 1133">
              <a:extLst>
                <a:ext uri="{FF2B5EF4-FFF2-40B4-BE49-F238E27FC236}">
                  <a16:creationId xmlns:a16="http://schemas.microsoft.com/office/drawing/2014/main" id="{63E9166E-CFC7-BDFF-0771-F7A914E2086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139" name="Google Shape;868;p37">
            <a:extLst>
              <a:ext uri="{FF2B5EF4-FFF2-40B4-BE49-F238E27FC236}">
                <a16:creationId xmlns:a16="http://schemas.microsoft.com/office/drawing/2014/main" id="{707981E1-AAD5-329C-E6B5-E265B13C5D1C}"/>
              </a:ext>
            </a:extLst>
          </p:cNvPr>
          <p:cNvSpPr txBox="1">
            <a:spLocks/>
          </p:cNvSpPr>
          <p:nvPr/>
        </p:nvSpPr>
        <p:spPr>
          <a:xfrm>
            <a:off x="4579014" y="3221519"/>
            <a:ext cx="4248460" cy="1603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u="sng">
                <a:latin typeface="Nunito" pitchFamily="2" charset="-93"/>
              </a:rPr>
              <a:t>LƯU Ý: </a:t>
            </a:r>
          </a:p>
          <a:p>
            <a:pPr marL="0" indent="0">
              <a:lnSpc>
                <a:spcPct val="150000"/>
              </a:lnSpc>
            </a:pPr>
            <a:r>
              <a:rPr lang="vi-VN" sz="1200">
                <a:latin typeface="Nunito" pitchFamily="2" charset="-93"/>
              </a:rPr>
              <a:t>- Nếu node G là node gốc, ta không cần đổi màu cho node này.</a:t>
            </a:r>
          </a:p>
          <a:p>
            <a:pPr marL="0" indent="0">
              <a:lnSpc>
                <a:spcPct val="150000"/>
              </a:lnSpc>
            </a:pPr>
            <a:r>
              <a:rPr lang="vi-VN" sz="1200">
                <a:latin typeface="Nunito" pitchFamily="2" charset="-93"/>
              </a:rPr>
              <a:t>- Các tình huống khác gồm Left Right, Right Right, Right Left sau đây đều thực hiện tương tự bước xử lý trên. </a:t>
            </a:r>
          </a:p>
        </p:txBody>
      </p:sp>
      <p:sp>
        <p:nvSpPr>
          <p:cNvPr id="3" name="Google Shape;868;p37">
            <a:extLst>
              <a:ext uri="{FF2B5EF4-FFF2-40B4-BE49-F238E27FC236}">
                <a16:creationId xmlns:a16="http://schemas.microsoft.com/office/drawing/2014/main" id="{2A193671-1E5D-9A58-339E-C6CCBB4DD703}"/>
              </a:ext>
            </a:extLst>
          </p:cNvPr>
          <p:cNvSpPr txBox="1">
            <a:spLocks/>
          </p:cNvSpPr>
          <p:nvPr/>
        </p:nvSpPr>
        <p:spPr>
          <a:xfrm>
            <a:off x="1526814" y="4278062"/>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Tree>
    <p:extLst>
      <p:ext uri="{BB962C8B-B14F-4D97-AF65-F5344CB8AC3E}">
        <p14:creationId xmlns:p14="http://schemas.microsoft.com/office/powerpoint/2010/main" val="144542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35</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5844418" y="2342183"/>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6739185" y="185972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7689487" y="2341875"/>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6239061" y="2255873"/>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7167001" y="2255873"/>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6239061" y="2743119"/>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6989794" y="152244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5486032" y="2743119"/>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8121358" y="2742811"/>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7598717" y="2742811"/>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5656241" y="3315056"/>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5195548" y="3315056"/>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5245320" y="2914120"/>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78" name="Rectangle 977">
            <a:extLst>
              <a:ext uri="{FF2B5EF4-FFF2-40B4-BE49-F238E27FC236}">
                <a16:creationId xmlns:a16="http://schemas.microsoft.com/office/drawing/2014/main" id="{5B6D507D-49DF-E755-3F57-B9E787A06C0A}"/>
              </a:ext>
            </a:extLst>
          </p:cNvPr>
          <p:cNvSpPr/>
          <p:nvPr/>
        </p:nvSpPr>
        <p:spPr>
          <a:xfrm>
            <a:off x="5393811" y="4360132"/>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978787" y="357408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5574035" y="358264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6420899" y="301682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7381956" y="30015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8121358" y="301682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307840" y="599102"/>
            <a:ext cx="45313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Flowchart: Connector 2">
            <a:extLst>
              <a:ext uri="{FF2B5EF4-FFF2-40B4-BE49-F238E27FC236}">
                <a16:creationId xmlns:a16="http://schemas.microsoft.com/office/drawing/2014/main" id="{8DF1AF59-DA6A-D02C-7237-0C2EFB74F718}"/>
              </a:ext>
            </a:extLst>
          </p:cNvPr>
          <p:cNvSpPr/>
          <p:nvPr/>
        </p:nvSpPr>
        <p:spPr>
          <a:xfrm>
            <a:off x="1251316" y="241472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4" name="Flowchart: Connector 3">
            <a:extLst>
              <a:ext uri="{FF2B5EF4-FFF2-40B4-BE49-F238E27FC236}">
                <a16:creationId xmlns:a16="http://schemas.microsoft.com/office/drawing/2014/main" id="{2C42E3ED-B4EC-955B-52E5-7E45FAAEF301}"/>
              </a:ext>
            </a:extLst>
          </p:cNvPr>
          <p:cNvSpPr/>
          <p:nvPr/>
        </p:nvSpPr>
        <p:spPr>
          <a:xfrm>
            <a:off x="2146083" y="193226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9" name="Flowchart: Connector 8">
            <a:extLst>
              <a:ext uri="{FF2B5EF4-FFF2-40B4-BE49-F238E27FC236}">
                <a16:creationId xmlns:a16="http://schemas.microsoft.com/office/drawing/2014/main" id="{11DE2D3B-6F68-8E85-AD22-AA32310B3D1E}"/>
              </a:ext>
            </a:extLst>
          </p:cNvPr>
          <p:cNvSpPr/>
          <p:nvPr/>
        </p:nvSpPr>
        <p:spPr>
          <a:xfrm>
            <a:off x="3096385" y="241441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9" name="Straight Connector 18">
            <a:extLst>
              <a:ext uri="{FF2B5EF4-FFF2-40B4-BE49-F238E27FC236}">
                <a16:creationId xmlns:a16="http://schemas.microsoft.com/office/drawing/2014/main" id="{3293E19A-A82A-0789-259A-8CF3CB3D7FDE}"/>
              </a:ext>
            </a:extLst>
          </p:cNvPr>
          <p:cNvCxnSpPr>
            <a:cxnSpLocks/>
            <a:stCxn id="4" idx="3"/>
            <a:endCxn id="3" idx="7"/>
          </p:cNvCxnSpPr>
          <p:nvPr/>
        </p:nvCxnSpPr>
        <p:spPr>
          <a:xfrm flipH="1">
            <a:off x="1645959" y="2328410"/>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C0F7723-EBC2-2A74-15D0-277E7D5B4558}"/>
              </a:ext>
            </a:extLst>
          </p:cNvPr>
          <p:cNvCxnSpPr>
            <a:cxnSpLocks/>
            <a:stCxn id="4" idx="5"/>
            <a:endCxn id="9" idx="1"/>
          </p:cNvCxnSpPr>
          <p:nvPr/>
        </p:nvCxnSpPr>
        <p:spPr>
          <a:xfrm>
            <a:off x="2573899" y="2328410"/>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D1FCCFA-9824-DC9E-2BC3-7454ED5D7C56}"/>
              </a:ext>
            </a:extLst>
          </p:cNvPr>
          <p:cNvCxnSpPr>
            <a:cxnSpLocks/>
            <a:stCxn id="1121" idx="0"/>
            <a:endCxn id="3" idx="5"/>
          </p:cNvCxnSpPr>
          <p:nvPr/>
        </p:nvCxnSpPr>
        <p:spPr>
          <a:xfrm flipH="1" flipV="1">
            <a:off x="1645959" y="2815656"/>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10A631F-3386-B5BA-9572-ABAD6CE27522}"/>
              </a:ext>
            </a:extLst>
          </p:cNvPr>
          <p:cNvCxnSpPr>
            <a:cxnSpLocks/>
            <a:stCxn id="4" idx="0"/>
          </p:cNvCxnSpPr>
          <p:nvPr/>
        </p:nvCxnSpPr>
        <p:spPr>
          <a:xfrm flipV="1">
            <a:off x="2396692" y="1594977"/>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97FFBDD-92E9-862F-DE76-3D3E971B3384}"/>
              </a:ext>
            </a:extLst>
          </p:cNvPr>
          <p:cNvCxnSpPr>
            <a:cxnSpLocks/>
            <a:stCxn id="3" idx="3"/>
            <a:endCxn id="28" idx="0"/>
          </p:cNvCxnSpPr>
          <p:nvPr/>
        </p:nvCxnSpPr>
        <p:spPr>
          <a:xfrm flipH="1">
            <a:off x="892930" y="2815656"/>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1108FC35-87D9-F0DE-D15A-95858D07B56F}"/>
              </a:ext>
            </a:extLst>
          </p:cNvPr>
          <p:cNvCxnSpPr>
            <a:cxnSpLocks/>
            <a:stCxn id="9" idx="5"/>
            <a:endCxn id="1123" idx="0"/>
          </p:cNvCxnSpPr>
          <p:nvPr/>
        </p:nvCxnSpPr>
        <p:spPr>
          <a:xfrm>
            <a:off x="3528256" y="2815348"/>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2A0FAF7-8A8B-C0CB-0D7B-68235C6CC4F1}"/>
              </a:ext>
            </a:extLst>
          </p:cNvPr>
          <p:cNvCxnSpPr>
            <a:cxnSpLocks/>
            <a:stCxn id="9" idx="3"/>
            <a:endCxn id="1122" idx="0"/>
          </p:cNvCxnSpPr>
          <p:nvPr/>
        </p:nvCxnSpPr>
        <p:spPr>
          <a:xfrm flipH="1">
            <a:off x="3005615" y="2815348"/>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4691CF0-37E2-55B2-317C-5472FBD26ECE}"/>
              </a:ext>
            </a:extLst>
          </p:cNvPr>
          <p:cNvCxnSpPr>
            <a:cxnSpLocks/>
            <a:stCxn id="28" idx="5"/>
            <a:endCxn id="1120" idx="0"/>
          </p:cNvCxnSpPr>
          <p:nvPr/>
        </p:nvCxnSpPr>
        <p:spPr>
          <a:xfrm>
            <a:off x="1063139" y="3387593"/>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ACF66C06-D47C-93E6-1139-CD37D7B4A89A}"/>
              </a:ext>
            </a:extLst>
          </p:cNvPr>
          <p:cNvCxnSpPr>
            <a:cxnSpLocks/>
            <a:stCxn id="28" idx="3"/>
            <a:endCxn id="31" idx="0"/>
          </p:cNvCxnSpPr>
          <p:nvPr/>
        </p:nvCxnSpPr>
        <p:spPr>
          <a:xfrm flipH="1">
            <a:off x="602446" y="3387593"/>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28" name="Flowchart: Connector 27">
            <a:extLst>
              <a:ext uri="{FF2B5EF4-FFF2-40B4-BE49-F238E27FC236}">
                <a16:creationId xmlns:a16="http://schemas.microsoft.com/office/drawing/2014/main" id="{087CB855-4E2F-4D63-B076-1F307036D068}"/>
              </a:ext>
            </a:extLst>
          </p:cNvPr>
          <p:cNvSpPr/>
          <p:nvPr/>
        </p:nvSpPr>
        <p:spPr>
          <a:xfrm>
            <a:off x="652218" y="298665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31" name="Google Shape;868;p37">
            <a:extLst>
              <a:ext uri="{FF2B5EF4-FFF2-40B4-BE49-F238E27FC236}">
                <a16:creationId xmlns:a16="http://schemas.microsoft.com/office/drawing/2014/main" id="{8103CD07-045C-CC4E-F2AC-84561BD473AD}"/>
              </a:ext>
            </a:extLst>
          </p:cNvPr>
          <p:cNvSpPr txBox="1">
            <a:spLocks/>
          </p:cNvSpPr>
          <p:nvPr/>
        </p:nvSpPr>
        <p:spPr>
          <a:xfrm>
            <a:off x="385685" y="36466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0" name="Google Shape;868;p37">
            <a:extLst>
              <a:ext uri="{FF2B5EF4-FFF2-40B4-BE49-F238E27FC236}">
                <a16:creationId xmlns:a16="http://schemas.microsoft.com/office/drawing/2014/main" id="{EAF3C96A-CCDB-B028-0D81-62DA832A7520}"/>
              </a:ext>
            </a:extLst>
          </p:cNvPr>
          <p:cNvSpPr txBox="1">
            <a:spLocks/>
          </p:cNvSpPr>
          <p:nvPr/>
        </p:nvSpPr>
        <p:spPr>
          <a:xfrm>
            <a:off x="980933" y="36551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1" name="Google Shape;868;p37">
            <a:extLst>
              <a:ext uri="{FF2B5EF4-FFF2-40B4-BE49-F238E27FC236}">
                <a16:creationId xmlns:a16="http://schemas.microsoft.com/office/drawing/2014/main" id="{4BE77D6B-BCB9-3096-25D7-E998BF38971F}"/>
              </a:ext>
            </a:extLst>
          </p:cNvPr>
          <p:cNvSpPr txBox="1">
            <a:spLocks/>
          </p:cNvSpPr>
          <p:nvPr/>
        </p:nvSpPr>
        <p:spPr>
          <a:xfrm>
            <a:off x="1827797" y="308935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2" name="Google Shape;868;p37">
            <a:extLst>
              <a:ext uri="{FF2B5EF4-FFF2-40B4-BE49-F238E27FC236}">
                <a16:creationId xmlns:a16="http://schemas.microsoft.com/office/drawing/2014/main" id="{48C5CC91-C2A7-2F13-5199-7ED2ADF8B277}"/>
              </a:ext>
            </a:extLst>
          </p:cNvPr>
          <p:cNvSpPr txBox="1">
            <a:spLocks/>
          </p:cNvSpPr>
          <p:nvPr/>
        </p:nvSpPr>
        <p:spPr>
          <a:xfrm>
            <a:off x="2788854" y="307408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3" name="Google Shape;868;p37">
            <a:extLst>
              <a:ext uri="{FF2B5EF4-FFF2-40B4-BE49-F238E27FC236}">
                <a16:creationId xmlns:a16="http://schemas.microsoft.com/office/drawing/2014/main" id="{8AF7DD01-4EC0-D052-253D-9C706EA8B70C}"/>
              </a:ext>
            </a:extLst>
          </p:cNvPr>
          <p:cNvSpPr txBox="1">
            <a:spLocks/>
          </p:cNvSpPr>
          <p:nvPr/>
        </p:nvSpPr>
        <p:spPr>
          <a:xfrm>
            <a:off x="3528256" y="30893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4" name="Rectangle 1123">
            <a:extLst>
              <a:ext uri="{FF2B5EF4-FFF2-40B4-BE49-F238E27FC236}">
                <a16:creationId xmlns:a16="http://schemas.microsoft.com/office/drawing/2014/main" id="{F5AD69E7-13B8-E423-050A-4DE688D0EADD}"/>
              </a:ext>
            </a:extLst>
          </p:cNvPr>
          <p:cNvSpPr/>
          <p:nvPr/>
        </p:nvSpPr>
        <p:spPr>
          <a:xfrm>
            <a:off x="800709" y="434655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1131" name="Google Shape;868;p37">
            <a:extLst>
              <a:ext uri="{FF2B5EF4-FFF2-40B4-BE49-F238E27FC236}">
                <a16:creationId xmlns:a16="http://schemas.microsoft.com/office/drawing/2014/main" id="{B834C014-2BC3-4970-AF23-C1066A13498A}"/>
              </a:ext>
            </a:extLst>
          </p:cNvPr>
          <p:cNvSpPr txBox="1">
            <a:spLocks noGrp="1"/>
          </p:cNvSpPr>
          <p:nvPr>
            <p:ph type="subTitle" idx="1"/>
          </p:nvPr>
        </p:nvSpPr>
        <p:spPr>
          <a:xfrm>
            <a:off x="304801" y="599103"/>
            <a:ext cx="4003039"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1134" name="Arrow: Right 1133">
            <a:extLst>
              <a:ext uri="{FF2B5EF4-FFF2-40B4-BE49-F238E27FC236}">
                <a16:creationId xmlns:a16="http://schemas.microsoft.com/office/drawing/2014/main" id="{132777B5-D832-3C5F-8A95-9C35BC26AA67}"/>
              </a:ext>
            </a:extLst>
          </p:cNvPr>
          <p:cNvSpPr/>
          <p:nvPr/>
        </p:nvSpPr>
        <p:spPr>
          <a:xfrm>
            <a:off x="4124839" y="232695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9" name="Google Shape;868;p37">
            <a:extLst>
              <a:ext uri="{FF2B5EF4-FFF2-40B4-BE49-F238E27FC236}">
                <a16:creationId xmlns:a16="http://schemas.microsoft.com/office/drawing/2014/main" id="{D10C9BCF-00F5-588F-4555-C9765AE80EA2}"/>
              </a:ext>
            </a:extLst>
          </p:cNvPr>
          <p:cNvSpPr txBox="1">
            <a:spLocks/>
          </p:cNvSpPr>
          <p:nvPr/>
        </p:nvSpPr>
        <p:spPr>
          <a:xfrm>
            <a:off x="10270538"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Tree>
    <p:extLst>
      <p:ext uri="{BB962C8B-B14F-4D97-AF65-F5344CB8AC3E}">
        <p14:creationId xmlns:p14="http://schemas.microsoft.com/office/powerpoint/2010/main" val="109394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36</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363846" y="599102"/>
            <a:ext cx="4475353"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0" y="599103"/>
            <a:ext cx="405904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3" name="Rectangle 2">
            <a:extLst>
              <a:ext uri="{FF2B5EF4-FFF2-40B4-BE49-F238E27FC236}">
                <a16:creationId xmlns:a16="http://schemas.microsoft.com/office/drawing/2014/main" id="{6326E439-1B74-4AEC-6BEC-5816E483F34E}"/>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1" name="Flowchart: Connector 10">
            <a:extLst>
              <a:ext uri="{FF2B5EF4-FFF2-40B4-BE49-F238E27FC236}">
                <a16:creationId xmlns:a16="http://schemas.microsoft.com/office/drawing/2014/main" id="{80A1DD7E-CBFD-2903-A595-CA9740D6A8E7}"/>
              </a:ext>
            </a:extLst>
          </p:cNvPr>
          <p:cNvSpPr/>
          <p:nvPr/>
        </p:nvSpPr>
        <p:spPr>
          <a:xfrm>
            <a:off x="955527" y="2217088"/>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2" name="Flowchart: Connector 11">
            <a:extLst>
              <a:ext uri="{FF2B5EF4-FFF2-40B4-BE49-F238E27FC236}">
                <a16:creationId xmlns:a16="http://schemas.microsoft.com/office/drawing/2014/main" id="{7B259989-CCC5-6B33-7CCF-315B743C435E}"/>
              </a:ext>
            </a:extLst>
          </p:cNvPr>
          <p:cNvSpPr/>
          <p:nvPr/>
        </p:nvSpPr>
        <p:spPr>
          <a:xfrm>
            <a:off x="1914812" y="1720766"/>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 name="Flowchart: Connector 12">
            <a:extLst>
              <a:ext uri="{FF2B5EF4-FFF2-40B4-BE49-F238E27FC236}">
                <a16:creationId xmlns:a16="http://schemas.microsoft.com/office/drawing/2014/main" id="{7FDE2435-DA46-A258-C0F9-BDCF7E368E7A}"/>
              </a:ext>
            </a:extLst>
          </p:cNvPr>
          <p:cNvSpPr/>
          <p:nvPr/>
        </p:nvSpPr>
        <p:spPr>
          <a:xfrm>
            <a:off x="2720625" y="2201396"/>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4" name="Straight Connector 13">
            <a:extLst>
              <a:ext uri="{FF2B5EF4-FFF2-40B4-BE49-F238E27FC236}">
                <a16:creationId xmlns:a16="http://schemas.microsoft.com/office/drawing/2014/main" id="{D6894470-3926-AB14-8313-DED4B437306E}"/>
              </a:ext>
            </a:extLst>
          </p:cNvPr>
          <p:cNvCxnSpPr>
            <a:cxnSpLocks/>
            <a:stCxn id="12" idx="3"/>
            <a:endCxn id="11" idx="7"/>
          </p:cNvCxnSpPr>
          <p:nvPr/>
        </p:nvCxnSpPr>
        <p:spPr>
          <a:xfrm flipH="1">
            <a:off x="1350170" y="2116915"/>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2D91D21-F40F-FD0F-5C7C-35837E30F5D7}"/>
              </a:ext>
            </a:extLst>
          </p:cNvPr>
          <p:cNvCxnSpPr>
            <a:cxnSpLocks/>
            <a:stCxn id="12" idx="5"/>
            <a:endCxn id="13" idx="1"/>
          </p:cNvCxnSpPr>
          <p:nvPr/>
        </p:nvCxnSpPr>
        <p:spPr>
          <a:xfrm>
            <a:off x="2342628" y="2116915"/>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326DF5C0-2C4D-BEF3-13E4-E39E32907C47}"/>
              </a:ext>
            </a:extLst>
          </p:cNvPr>
          <p:cNvCxnSpPr>
            <a:cxnSpLocks/>
            <a:stCxn id="23" idx="0"/>
            <a:endCxn id="11" idx="5"/>
          </p:cNvCxnSpPr>
          <p:nvPr/>
        </p:nvCxnSpPr>
        <p:spPr>
          <a:xfrm flipH="1" flipV="1">
            <a:off x="1350170" y="2618024"/>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65830FE-8AD0-0C09-CD4A-27930C26F149}"/>
              </a:ext>
            </a:extLst>
          </p:cNvPr>
          <p:cNvCxnSpPr>
            <a:cxnSpLocks/>
            <a:stCxn id="12" idx="0"/>
          </p:cNvCxnSpPr>
          <p:nvPr/>
        </p:nvCxnSpPr>
        <p:spPr>
          <a:xfrm flipV="1">
            <a:off x="2165421" y="1374525"/>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64B9E38-4815-2081-CE8C-C24396DC51CD}"/>
              </a:ext>
            </a:extLst>
          </p:cNvPr>
          <p:cNvCxnSpPr>
            <a:cxnSpLocks/>
            <a:stCxn id="11" idx="3"/>
            <a:endCxn id="1159" idx="0"/>
          </p:cNvCxnSpPr>
          <p:nvPr/>
        </p:nvCxnSpPr>
        <p:spPr>
          <a:xfrm flipH="1">
            <a:off x="595190" y="2618024"/>
            <a:ext cx="428047" cy="19432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CA2F827-91B5-2373-E74A-F369C7426555}"/>
              </a:ext>
            </a:extLst>
          </p:cNvPr>
          <p:cNvCxnSpPr>
            <a:cxnSpLocks/>
            <a:stCxn id="13" idx="5"/>
            <a:endCxn id="29" idx="0"/>
          </p:cNvCxnSpPr>
          <p:nvPr/>
        </p:nvCxnSpPr>
        <p:spPr>
          <a:xfrm>
            <a:off x="3152496" y="2602332"/>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066ACE4-1867-6593-1259-5530F7A6E0CD}"/>
              </a:ext>
            </a:extLst>
          </p:cNvPr>
          <p:cNvCxnSpPr>
            <a:cxnSpLocks/>
            <a:stCxn id="13" idx="3"/>
            <a:endCxn id="28" idx="0"/>
          </p:cNvCxnSpPr>
          <p:nvPr/>
        </p:nvCxnSpPr>
        <p:spPr>
          <a:xfrm flipH="1">
            <a:off x="2580860" y="2602332"/>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AB627DD-3DCD-1977-CA03-8B231677BB8F}"/>
              </a:ext>
            </a:extLst>
          </p:cNvPr>
          <p:cNvCxnSpPr>
            <a:cxnSpLocks/>
            <a:stCxn id="23" idx="5"/>
            <a:endCxn id="27" idx="0"/>
          </p:cNvCxnSpPr>
          <p:nvPr/>
        </p:nvCxnSpPr>
        <p:spPr>
          <a:xfrm>
            <a:off x="1722955" y="3272497"/>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4BF57A2-F17E-E04B-3226-C711B278617C}"/>
              </a:ext>
            </a:extLst>
          </p:cNvPr>
          <p:cNvCxnSpPr>
            <a:cxnSpLocks/>
            <a:stCxn id="23" idx="3"/>
            <a:endCxn id="26" idx="0"/>
          </p:cNvCxnSpPr>
          <p:nvPr/>
        </p:nvCxnSpPr>
        <p:spPr>
          <a:xfrm flipH="1">
            <a:off x="1067924" y="3272497"/>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23" name="Flowchart: Connector 22">
            <a:extLst>
              <a:ext uri="{FF2B5EF4-FFF2-40B4-BE49-F238E27FC236}">
                <a16:creationId xmlns:a16="http://schemas.microsoft.com/office/drawing/2014/main" id="{3EA24261-7EB7-6985-C834-ABD552CABCDE}"/>
              </a:ext>
            </a:extLst>
          </p:cNvPr>
          <p:cNvSpPr/>
          <p:nvPr/>
        </p:nvSpPr>
        <p:spPr>
          <a:xfrm>
            <a:off x="1312034" y="287156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26" name="Google Shape;868;p37">
            <a:extLst>
              <a:ext uri="{FF2B5EF4-FFF2-40B4-BE49-F238E27FC236}">
                <a16:creationId xmlns:a16="http://schemas.microsoft.com/office/drawing/2014/main" id="{B7E4F6EA-7024-6598-A1DE-325541E0FF5D}"/>
              </a:ext>
            </a:extLst>
          </p:cNvPr>
          <p:cNvSpPr txBox="1">
            <a:spLocks/>
          </p:cNvSpPr>
          <p:nvPr/>
        </p:nvSpPr>
        <p:spPr>
          <a:xfrm>
            <a:off x="851163" y="357406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27" name="Google Shape;868;p37">
            <a:extLst>
              <a:ext uri="{FF2B5EF4-FFF2-40B4-BE49-F238E27FC236}">
                <a16:creationId xmlns:a16="http://schemas.microsoft.com/office/drawing/2014/main" id="{BF2C4C3A-D11B-9A2D-6DB4-7F60A29F7E85}"/>
              </a:ext>
            </a:extLst>
          </p:cNvPr>
          <p:cNvSpPr txBox="1">
            <a:spLocks/>
          </p:cNvSpPr>
          <p:nvPr/>
        </p:nvSpPr>
        <p:spPr>
          <a:xfrm>
            <a:off x="1914812" y="356379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28" name="Google Shape;868;p37">
            <a:extLst>
              <a:ext uri="{FF2B5EF4-FFF2-40B4-BE49-F238E27FC236}">
                <a16:creationId xmlns:a16="http://schemas.microsoft.com/office/drawing/2014/main" id="{EDDCBB41-52B2-005B-EBD4-F928A72A427B}"/>
              </a:ext>
            </a:extLst>
          </p:cNvPr>
          <p:cNvSpPr txBox="1">
            <a:spLocks/>
          </p:cNvSpPr>
          <p:nvPr/>
        </p:nvSpPr>
        <p:spPr>
          <a:xfrm>
            <a:off x="2364099" y="28965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29" name="Google Shape;868;p37">
            <a:extLst>
              <a:ext uri="{FF2B5EF4-FFF2-40B4-BE49-F238E27FC236}">
                <a16:creationId xmlns:a16="http://schemas.microsoft.com/office/drawing/2014/main" id="{A9842F25-D8AB-BAEB-FA98-A01D2673D895}"/>
              </a:ext>
            </a:extLst>
          </p:cNvPr>
          <p:cNvSpPr txBox="1">
            <a:spLocks/>
          </p:cNvSpPr>
          <p:nvPr/>
        </p:nvSpPr>
        <p:spPr>
          <a:xfrm>
            <a:off x="3159127" y="29042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56" name="Google Shape;868;p37">
            <a:extLst>
              <a:ext uri="{FF2B5EF4-FFF2-40B4-BE49-F238E27FC236}">
                <a16:creationId xmlns:a16="http://schemas.microsoft.com/office/drawing/2014/main" id="{2B7DE884-479C-0D45-9936-00F9BEE37E11}"/>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884" name="Flowchart: Connector 883">
            <a:extLst>
              <a:ext uri="{FF2B5EF4-FFF2-40B4-BE49-F238E27FC236}">
                <a16:creationId xmlns:a16="http://schemas.microsoft.com/office/drawing/2014/main" id="{81D651C1-4F88-73F9-130F-95FDA11FA7B7}"/>
              </a:ext>
            </a:extLst>
          </p:cNvPr>
          <p:cNvSpPr/>
          <p:nvPr/>
        </p:nvSpPr>
        <p:spPr>
          <a:xfrm>
            <a:off x="5871603" y="212515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85" name="Flowchart: Connector 884">
            <a:extLst>
              <a:ext uri="{FF2B5EF4-FFF2-40B4-BE49-F238E27FC236}">
                <a16:creationId xmlns:a16="http://schemas.microsoft.com/office/drawing/2014/main" id="{D05D8F91-296C-1DCE-626C-DE11FCB325B9}"/>
              </a:ext>
            </a:extLst>
          </p:cNvPr>
          <p:cNvSpPr/>
          <p:nvPr/>
        </p:nvSpPr>
        <p:spPr>
          <a:xfrm>
            <a:off x="6830888" y="1628832"/>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86" name="Flowchart: Connector 885">
            <a:extLst>
              <a:ext uri="{FF2B5EF4-FFF2-40B4-BE49-F238E27FC236}">
                <a16:creationId xmlns:a16="http://schemas.microsoft.com/office/drawing/2014/main" id="{54F1F99D-382B-69B5-5F4F-7C96C9E6953E}"/>
              </a:ext>
            </a:extLst>
          </p:cNvPr>
          <p:cNvSpPr/>
          <p:nvPr/>
        </p:nvSpPr>
        <p:spPr>
          <a:xfrm>
            <a:off x="7636701" y="210946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887" name="Straight Connector 886">
            <a:extLst>
              <a:ext uri="{FF2B5EF4-FFF2-40B4-BE49-F238E27FC236}">
                <a16:creationId xmlns:a16="http://schemas.microsoft.com/office/drawing/2014/main" id="{2497CE83-EA09-8F2F-0BE5-19934C898423}"/>
              </a:ext>
            </a:extLst>
          </p:cNvPr>
          <p:cNvCxnSpPr>
            <a:cxnSpLocks/>
            <a:stCxn id="885" idx="3"/>
            <a:endCxn id="884" idx="7"/>
          </p:cNvCxnSpPr>
          <p:nvPr/>
        </p:nvCxnSpPr>
        <p:spPr>
          <a:xfrm flipH="1">
            <a:off x="6266246" y="202498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888" name="Straight Connector 887">
            <a:extLst>
              <a:ext uri="{FF2B5EF4-FFF2-40B4-BE49-F238E27FC236}">
                <a16:creationId xmlns:a16="http://schemas.microsoft.com/office/drawing/2014/main" id="{479A78D8-ED2E-870C-055C-3149FE4D7FBA}"/>
              </a:ext>
            </a:extLst>
          </p:cNvPr>
          <p:cNvCxnSpPr>
            <a:cxnSpLocks/>
            <a:stCxn id="885" idx="5"/>
            <a:endCxn id="886" idx="1"/>
          </p:cNvCxnSpPr>
          <p:nvPr/>
        </p:nvCxnSpPr>
        <p:spPr>
          <a:xfrm>
            <a:off x="7258704" y="202498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FB34B83B-AF28-1215-5180-6F39D4FBDC7D}"/>
              </a:ext>
            </a:extLst>
          </p:cNvPr>
          <p:cNvCxnSpPr>
            <a:cxnSpLocks/>
            <a:stCxn id="1152" idx="0"/>
            <a:endCxn id="884" idx="5"/>
          </p:cNvCxnSpPr>
          <p:nvPr/>
        </p:nvCxnSpPr>
        <p:spPr>
          <a:xfrm flipH="1" flipV="1">
            <a:off x="6266246" y="252609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CCD29CEF-0200-1C9E-7964-26C101ABEEB9}"/>
              </a:ext>
            </a:extLst>
          </p:cNvPr>
          <p:cNvCxnSpPr>
            <a:cxnSpLocks/>
            <a:stCxn id="885" idx="0"/>
          </p:cNvCxnSpPr>
          <p:nvPr/>
        </p:nvCxnSpPr>
        <p:spPr>
          <a:xfrm flipV="1">
            <a:off x="7081497" y="12825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891" name="Straight Connector 890">
            <a:extLst>
              <a:ext uri="{FF2B5EF4-FFF2-40B4-BE49-F238E27FC236}">
                <a16:creationId xmlns:a16="http://schemas.microsoft.com/office/drawing/2014/main" id="{CD080555-7567-7B04-A20E-80B1056C01E1}"/>
              </a:ext>
            </a:extLst>
          </p:cNvPr>
          <p:cNvCxnSpPr>
            <a:cxnSpLocks/>
            <a:stCxn id="884" idx="3"/>
            <a:endCxn id="1162" idx="0"/>
          </p:cNvCxnSpPr>
          <p:nvPr/>
        </p:nvCxnSpPr>
        <p:spPr>
          <a:xfrm flipH="1">
            <a:off x="5535824" y="2526090"/>
            <a:ext cx="403489" cy="286258"/>
          </a:xfrm>
          <a:prstGeom prst="line">
            <a:avLst/>
          </a:prstGeom>
        </p:spPr>
        <p:style>
          <a:lnRef idx="2">
            <a:schemeClr val="dk1"/>
          </a:lnRef>
          <a:fillRef idx="0">
            <a:schemeClr val="dk1"/>
          </a:fillRef>
          <a:effectRef idx="1">
            <a:schemeClr val="dk1"/>
          </a:effectRef>
          <a:fontRef idx="minor">
            <a:schemeClr val="tx1"/>
          </a:fontRef>
        </p:style>
      </p:cxnSp>
      <p:cxnSp>
        <p:nvCxnSpPr>
          <p:cNvPr id="892" name="Straight Connector 891">
            <a:extLst>
              <a:ext uri="{FF2B5EF4-FFF2-40B4-BE49-F238E27FC236}">
                <a16:creationId xmlns:a16="http://schemas.microsoft.com/office/drawing/2014/main" id="{0544658D-1AD2-AB07-C3F7-04E779299D69}"/>
              </a:ext>
            </a:extLst>
          </p:cNvPr>
          <p:cNvCxnSpPr>
            <a:cxnSpLocks/>
            <a:stCxn id="886" idx="5"/>
            <a:endCxn id="1158" idx="0"/>
          </p:cNvCxnSpPr>
          <p:nvPr/>
        </p:nvCxnSpPr>
        <p:spPr>
          <a:xfrm>
            <a:off x="8068572" y="251039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893" name="Straight Connector 892">
            <a:extLst>
              <a:ext uri="{FF2B5EF4-FFF2-40B4-BE49-F238E27FC236}">
                <a16:creationId xmlns:a16="http://schemas.microsoft.com/office/drawing/2014/main" id="{D0D72B91-F29A-92B1-2AF8-298761D38E50}"/>
              </a:ext>
            </a:extLst>
          </p:cNvPr>
          <p:cNvCxnSpPr>
            <a:cxnSpLocks/>
            <a:stCxn id="886" idx="3"/>
            <a:endCxn id="1157" idx="0"/>
          </p:cNvCxnSpPr>
          <p:nvPr/>
        </p:nvCxnSpPr>
        <p:spPr>
          <a:xfrm flipH="1">
            <a:off x="7496936" y="251039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894" name="Straight Connector 893">
            <a:extLst>
              <a:ext uri="{FF2B5EF4-FFF2-40B4-BE49-F238E27FC236}">
                <a16:creationId xmlns:a16="http://schemas.microsoft.com/office/drawing/2014/main" id="{129D8FAE-4977-C2C1-9E1F-D3404DE6AB58}"/>
              </a:ext>
            </a:extLst>
          </p:cNvPr>
          <p:cNvCxnSpPr>
            <a:cxnSpLocks/>
            <a:stCxn id="1152" idx="5"/>
            <a:endCxn id="1156" idx="0"/>
          </p:cNvCxnSpPr>
          <p:nvPr/>
        </p:nvCxnSpPr>
        <p:spPr>
          <a:xfrm>
            <a:off x="6639031" y="318056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895" name="Straight Connector 894">
            <a:extLst>
              <a:ext uri="{FF2B5EF4-FFF2-40B4-BE49-F238E27FC236}">
                <a16:creationId xmlns:a16="http://schemas.microsoft.com/office/drawing/2014/main" id="{0AA3CCEB-0565-FC2B-1CCA-90844C43094F}"/>
              </a:ext>
            </a:extLst>
          </p:cNvPr>
          <p:cNvCxnSpPr>
            <a:cxnSpLocks/>
            <a:stCxn id="1152" idx="3"/>
            <a:endCxn id="1155" idx="0"/>
          </p:cNvCxnSpPr>
          <p:nvPr/>
        </p:nvCxnSpPr>
        <p:spPr>
          <a:xfrm flipH="1">
            <a:off x="5984000" y="318056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52" name="Flowchart: Connector 1151">
            <a:extLst>
              <a:ext uri="{FF2B5EF4-FFF2-40B4-BE49-F238E27FC236}">
                <a16:creationId xmlns:a16="http://schemas.microsoft.com/office/drawing/2014/main" id="{58688F5F-9642-6A36-2001-12B411674BC1}"/>
              </a:ext>
            </a:extLst>
          </p:cNvPr>
          <p:cNvSpPr/>
          <p:nvPr/>
        </p:nvSpPr>
        <p:spPr>
          <a:xfrm>
            <a:off x="6228110" y="277962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55" name="Google Shape;868;p37">
            <a:extLst>
              <a:ext uri="{FF2B5EF4-FFF2-40B4-BE49-F238E27FC236}">
                <a16:creationId xmlns:a16="http://schemas.microsoft.com/office/drawing/2014/main" id="{635055BB-900C-2BE2-C4B9-B39B22F7ECCA}"/>
              </a:ext>
            </a:extLst>
          </p:cNvPr>
          <p:cNvSpPr txBox="1">
            <a:spLocks/>
          </p:cNvSpPr>
          <p:nvPr/>
        </p:nvSpPr>
        <p:spPr>
          <a:xfrm>
            <a:off x="5767239" y="34821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56" name="Google Shape;868;p37">
            <a:extLst>
              <a:ext uri="{FF2B5EF4-FFF2-40B4-BE49-F238E27FC236}">
                <a16:creationId xmlns:a16="http://schemas.microsoft.com/office/drawing/2014/main" id="{3E81FCE5-541A-1AF7-A90E-5AD85722690F}"/>
              </a:ext>
            </a:extLst>
          </p:cNvPr>
          <p:cNvSpPr txBox="1">
            <a:spLocks/>
          </p:cNvSpPr>
          <p:nvPr/>
        </p:nvSpPr>
        <p:spPr>
          <a:xfrm>
            <a:off x="6830888" y="347186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57" name="Google Shape;868;p37">
            <a:extLst>
              <a:ext uri="{FF2B5EF4-FFF2-40B4-BE49-F238E27FC236}">
                <a16:creationId xmlns:a16="http://schemas.microsoft.com/office/drawing/2014/main" id="{1FA146BB-8203-4C2C-C56B-29819C68EBF9}"/>
              </a:ext>
            </a:extLst>
          </p:cNvPr>
          <p:cNvSpPr txBox="1">
            <a:spLocks/>
          </p:cNvSpPr>
          <p:nvPr/>
        </p:nvSpPr>
        <p:spPr>
          <a:xfrm>
            <a:off x="7280175" y="28046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58" name="Google Shape;868;p37">
            <a:extLst>
              <a:ext uri="{FF2B5EF4-FFF2-40B4-BE49-F238E27FC236}">
                <a16:creationId xmlns:a16="http://schemas.microsoft.com/office/drawing/2014/main" id="{F50BAC3C-85C9-6C17-B312-0B893667C6EE}"/>
              </a:ext>
            </a:extLst>
          </p:cNvPr>
          <p:cNvSpPr txBox="1">
            <a:spLocks/>
          </p:cNvSpPr>
          <p:nvPr/>
        </p:nvSpPr>
        <p:spPr>
          <a:xfrm>
            <a:off x="8075203"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59" name="Google Shape;868;p37">
            <a:extLst>
              <a:ext uri="{FF2B5EF4-FFF2-40B4-BE49-F238E27FC236}">
                <a16:creationId xmlns:a16="http://schemas.microsoft.com/office/drawing/2014/main" id="{1C1F168A-92C2-50DC-1378-774CE83063B1}"/>
              </a:ext>
            </a:extLst>
          </p:cNvPr>
          <p:cNvSpPr txBox="1">
            <a:spLocks/>
          </p:cNvSpPr>
          <p:nvPr/>
        </p:nvSpPr>
        <p:spPr>
          <a:xfrm>
            <a:off x="378429"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2" name="Google Shape;868;p37">
            <a:extLst>
              <a:ext uri="{FF2B5EF4-FFF2-40B4-BE49-F238E27FC236}">
                <a16:creationId xmlns:a16="http://schemas.microsoft.com/office/drawing/2014/main" id="{2DCC2919-2675-DB99-5BF6-35E648063DE2}"/>
              </a:ext>
            </a:extLst>
          </p:cNvPr>
          <p:cNvSpPr txBox="1">
            <a:spLocks/>
          </p:cNvSpPr>
          <p:nvPr/>
        </p:nvSpPr>
        <p:spPr>
          <a:xfrm>
            <a:off x="5319063"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5" name="Google Shape;868;p37">
            <a:extLst>
              <a:ext uri="{FF2B5EF4-FFF2-40B4-BE49-F238E27FC236}">
                <a16:creationId xmlns:a16="http://schemas.microsoft.com/office/drawing/2014/main" id="{C0FB13E3-53F2-5343-9FB7-2AB688809F42}"/>
              </a:ext>
            </a:extLst>
          </p:cNvPr>
          <p:cNvSpPr txBox="1">
            <a:spLocks/>
          </p:cNvSpPr>
          <p:nvPr/>
        </p:nvSpPr>
        <p:spPr>
          <a:xfrm>
            <a:off x="10293687"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Tree>
    <p:extLst>
      <p:ext uri="{BB962C8B-B14F-4D97-AF65-F5344CB8AC3E}">
        <p14:creationId xmlns:p14="http://schemas.microsoft.com/office/powerpoint/2010/main" val="27261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37</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215684" y="599102"/>
            <a:ext cx="4623516"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1" y="599103"/>
            <a:ext cx="391088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3" name="Rectangle 2">
            <a:extLst>
              <a:ext uri="{FF2B5EF4-FFF2-40B4-BE49-F238E27FC236}">
                <a16:creationId xmlns:a16="http://schemas.microsoft.com/office/drawing/2014/main" id="{6326E439-1B74-4AEC-6BEC-5816E483F34E}"/>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956" name="Google Shape;868;p37">
            <a:extLst>
              <a:ext uri="{FF2B5EF4-FFF2-40B4-BE49-F238E27FC236}">
                <a16:creationId xmlns:a16="http://schemas.microsoft.com/office/drawing/2014/main" id="{2B7DE884-479C-0D45-9936-00F9BEE37E11}"/>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4" name="Flowchart: Connector 3">
            <a:extLst>
              <a:ext uri="{FF2B5EF4-FFF2-40B4-BE49-F238E27FC236}">
                <a16:creationId xmlns:a16="http://schemas.microsoft.com/office/drawing/2014/main" id="{2CD53DCA-A17E-B981-CB25-1406A7DBEF9E}"/>
              </a:ext>
            </a:extLst>
          </p:cNvPr>
          <p:cNvSpPr/>
          <p:nvPr/>
        </p:nvSpPr>
        <p:spPr>
          <a:xfrm>
            <a:off x="1127978" y="2110586"/>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5" name="Flowchart: Connector 4">
            <a:extLst>
              <a:ext uri="{FF2B5EF4-FFF2-40B4-BE49-F238E27FC236}">
                <a16:creationId xmlns:a16="http://schemas.microsoft.com/office/drawing/2014/main" id="{39BFA088-6B3F-8414-2358-78055D6C1FA4}"/>
              </a:ext>
            </a:extLst>
          </p:cNvPr>
          <p:cNvSpPr/>
          <p:nvPr/>
        </p:nvSpPr>
        <p:spPr>
          <a:xfrm>
            <a:off x="1832545" y="158570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6" name="Flowchart: Connector 5">
            <a:extLst>
              <a:ext uri="{FF2B5EF4-FFF2-40B4-BE49-F238E27FC236}">
                <a16:creationId xmlns:a16="http://schemas.microsoft.com/office/drawing/2014/main" id="{6291C4E0-4B4D-1A29-3C5C-5DCE31A800BA}"/>
              </a:ext>
            </a:extLst>
          </p:cNvPr>
          <p:cNvSpPr/>
          <p:nvPr/>
        </p:nvSpPr>
        <p:spPr>
          <a:xfrm>
            <a:off x="2412464" y="211590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9" name="Straight Connector 8">
            <a:extLst>
              <a:ext uri="{FF2B5EF4-FFF2-40B4-BE49-F238E27FC236}">
                <a16:creationId xmlns:a16="http://schemas.microsoft.com/office/drawing/2014/main" id="{CA755A1C-8773-B2C4-4185-66F9DCF2DF30}"/>
              </a:ext>
            </a:extLst>
          </p:cNvPr>
          <p:cNvCxnSpPr>
            <a:cxnSpLocks/>
            <a:stCxn id="5" idx="3"/>
            <a:endCxn id="4" idx="7"/>
          </p:cNvCxnSpPr>
          <p:nvPr/>
        </p:nvCxnSpPr>
        <p:spPr>
          <a:xfrm flipH="1">
            <a:off x="1522621" y="1981858"/>
            <a:ext cx="383326" cy="19751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53E556E-316F-1FA7-0869-F6BB536C77BA}"/>
              </a:ext>
            </a:extLst>
          </p:cNvPr>
          <p:cNvCxnSpPr>
            <a:cxnSpLocks/>
            <a:stCxn id="5" idx="5"/>
            <a:endCxn id="6" idx="1"/>
          </p:cNvCxnSpPr>
          <p:nvPr/>
        </p:nvCxnSpPr>
        <p:spPr>
          <a:xfrm>
            <a:off x="2260361" y="1981858"/>
            <a:ext cx="226200" cy="202837"/>
          </a:xfrm>
          <a:prstGeom prst="line">
            <a:avLst/>
          </a:prstGeom>
        </p:spPr>
        <p:style>
          <a:lnRef idx="2">
            <a:schemeClr val="dk1"/>
          </a:lnRef>
          <a:fillRef idx="0">
            <a:schemeClr val="dk1"/>
          </a:fillRef>
          <a:effectRef idx="1">
            <a:schemeClr val="dk1"/>
          </a:effectRef>
          <a:fontRef idx="minor">
            <a:schemeClr val="tx1"/>
          </a:fontRef>
        </p:style>
      </p:cxnSp>
      <p:cxnSp>
        <p:nvCxnSpPr>
          <p:cNvPr id="1126" name="Straight Connector 1125">
            <a:extLst>
              <a:ext uri="{FF2B5EF4-FFF2-40B4-BE49-F238E27FC236}">
                <a16:creationId xmlns:a16="http://schemas.microsoft.com/office/drawing/2014/main" id="{1F30FF03-A8DE-7AA7-A2DA-8289321E22CC}"/>
              </a:ext>
            </a:extLst>
          </p:cNvPr>
          <p:cNvCxnSpPr>
            <a:cxnSpLocks/>
            <a:stCxn id="1140" idx="0"/>
            <a:endCxn id="4" idx="5"/>
          </p:cNvCxnSpPr>
          <p:nvPr/>
        </p:nvCxnSpPr>
        <p:spPr>
          <a:xfrm flipH="1" flipV="1">
            <a:off x="1522621" y="2511522"/>
            <a:ext cx="157432" cy="342445"/>
          </a:xfrm>
          <a:prstGeom prst="line">
            <a:avLst/>
          </a:prstGeom>
        </p:spPr>
        <p:style>
          <a:lnRef idx="2">
            <a:schemeClr val="dk1"/>
          </a:lnRef>
          <a:fillRef idx="0">
            <a:schemeClr val="dk1"/>
          </a:fillRef>
          <a:effectRef idx="1">
            <a:schemeClr val="dk1"/>
          </a:effectRef>
          <a:fontRef idx="minor">
            <a:schemeClr val="tx1"/>
          </a:fontRef>
        </p:style>
      </p:cxnSp>
      <p:cxnSp>
        <p:nvCxnSpPr>
          <p:cNvPr id="1127" name="Straight Connector 1126">
            <a:extLst>
              <a:ext uri="{FF2B5EF4-FFF2-40B4-BE49-F238E27FC236}">
                <a16:creationId xmlns:a16="http://schemas.microsoft.com/office/drawing/2014/main" id="{3280E9F2-97BB-58D5-663E-BD0814C63B97}"/>
              </a:ext>
            </a:extLst>
          </p:cNvPr>
          <p:cNvCxnSpPr>
            <a:cxnSpLocks/>
            <a:stCxn id="4" idx="3"/>
            <a:endCxn id="1139" idx="0"/>
          </p:cNvCxnSpPr>
          <p:nvPr/>
        </p:nvCxnSpPr>
        <p:spPr>
          <a:xfrm flipH="1">
            <a:off x="974768" y="2511522"/>
            <a:ext cx="220920" cy="348535"/>
          </a:xfrm>
          <a:prstGeom prst="line">
            <a:avLst/>
          </a:prstGeom>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id="{333085EB-22C4-5D8D-ACB9-97A2B3C00291}"/>
              </a:ext>
            </a:extLst>
          </p:cNvPr>
          <p:cNvCxnSpPr>
            <a:cxnSpLocks/>
            <a:stCxn id="6" idx="5"/>
            <a:endCxn id="1143" idx="0"/>
          </p:cNvCxnSpPr>
          <p:nvPr/>
        </p:nvCxnSpPr>
        <p:spPr>
          <a:xfrm>
            <a:off x="2844335" y="2516841"/>
            <a:ext cx="205672" cy="313143"/>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087E6C9C-0075-26E7-5355-46B7BB831E49}"/>
              </a:ext>
            </a:extLst>
          </p:cNvPr>
          <p:cNvCxnSpPr>
            <a:cxnSpLocks/>
            <a:stCxn id="6" idx="3"/>
            <a:endCxn id="1144" idx="0"/>
          </p:cNvCxnSpPr>
          <p:nvPr/>
        </p:nvCxnSpPr>
        <p:spPr>
          <a:xfrm flipH="1">
            <a:off x="2363696" y="2516841"/>
            <a:ext cx="122865" cy="240433"/>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E74AB3E1-413A-2BF3-8BDC-9A19BFB213CF}"/>
              </a:ext>
            </a:extLst>
          </p:cNvPr>
          <p:cNvCxnSpPr>
            <a:cxnSpLocks/>
            <a:stCxn id="1144" idx="5"/>
            <a:endCxn id="1141" idx="0"/>
          </p:cNvCxnSpPr>
          <p:nvPr/>
        </p:nvCxnSpPr>
        <p:spPr>
          <a:xfrm>
            <a:off x="2533905" y="3158210"/>
            <a:ext cx="214115" cy="379221"/>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3347F636-9228-01F7-F2C4-43DA36B2A129}"/>
              </a:ext>
            </a:extLst>
          </p:cNvPr>
          <p:cNvCxnSpPr>
            <a:cxnSpLocks/>
            <a:stCxn id="1144" idx="3"/>
            <a:endCxn id="1142" idx="0"/>
          </p:cNvCxnSpPr>
          <p:nvPr/>
        </p:nvCxnSpPr>
        <p:spPr>
          <a:xfrm flipH="1">
            <a:off x="2050743" y="3158210"/>
            <a:ext cx="142744" cy="383218"/>
          </a:xfrm>
          <a:prstGeom prst="line">
            <a:avLst/>
          </a:prstGeom>
        </p:spPr>
        <p:style>
          <a:lnRef idx="2">
            <a:schemeClr val="dk1"/>
          </a:lnRef>
          <a:fillRef idx="0">
            <a:schemeClr val="dk1"/>
          </a:fillRef>
          <a:effectRef idx="1">
            <a:schemeClr val="dk1"/>
          </a:effectRef>
          <a:fontRef idx="minor">
            <a:schemeClr val="tx1"/>
          </a:fontRef>
        </p:style>
      </p:cxnSp>
      <p:sp>
        <p:nvSpPr>
          <p:cNvPr id="1139" name="Google Shape;868;p37">
            <a:extLst>
              <a:ext uri="{FF2B5EF4-FFF2-40B4-BE49-F238E27FC236}">
                <a16:creationId xmlns:a16="http://schemas.microsoft.com/office/drawing/2014/main" id="{577CAEA8-0863-958D-8B23-9D7AAD246537}"/>
              </a:ext>
            </a:extLst>
          </p:cNvPr>
          <p:cNvSpPr txBox="1">
            <a:spLocks/>
          </p:cNvSpPr>
          <p:nvPr/>
        </p:nvSpPr>
        <p:spPr>
          <a:xfrm>
            <a:off x="758007" y="28600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0" name="Google Shape;868;p37">
            <a:extLst>
              <a:ext uri="{FF2B5EF4-FFF2-40B4-BE49-F238E27FC236}">
                <a16:creationId xmlns:a16="http://schemas.microsoft.com/office/drawing/2014/main" id="{4C63CFBB-77C4-F413-2F7A-EF7956F5891E}"/>
              </a:ext>
            </a:extLst>
          </p:cNvPr>
          <p:cNvSpPr txBox="1">
            <a:spLocks/>
          </p:cNvSpPr>
          <p:nvPr/>
        </p:nvSpPr>
        <p:spPr>
          <a:xfrm>
            <a:off x="1463292" y="28539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1" name="Google Shape;868;p37">
            <a:extLst>
              <a:ext uri="{FF2B5EF4-FFF2-40B4-BE49-F238E27FC236}">
                <a16:creationId xmlns:a16="http://schemas.microsoft.com/office/drawing/2014/main" id="{C579616B-FCE7-8C8D-C032-5B3D68A0E866}"/>
              </a:ext>
            </a:extLst>
          </p:cNvPr>
          <p:cNvSpPr txBox="1">
            <a:spLocks/>
          </p:cNvSpPr>
          <p:nvPr/>
        </p:nvSpPr>
        <p:spPr>
          <a:xfrm>
            <a:off x="2548869" y="3537431"/>
            <a:ext cx="398302" cy="404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2" name="Google Shape;868;p37">
            <a:extLst>
              <a:ext uri="{FF2B5EF4-FFF2-40B4-BE49-F238E27FC236}">
                <a16:creationId xmlns:a16="http://schemas.microsoft.com/office/drawing/2014/main" id="{3FD9C236-D4B2-E430-1433-4ED82CECC030}"/>
              </a:ext>
            </a:extLst>
          </p:cNvPr>
          <p:cNvSpPr txBox="1">
            <a:spLocks/>
          </p:cNvSpPr>
          <p:nvPr/>
        </p:nvSpPr>
        <p:spPr>
          <a:xfrm>
            <a:off x="1833982" y="35414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3" name="Google Shape;868;p37">
            <a:extLst>
              <a:ext uri="{FF2B5EF4-FFF2-40B4-BE49-F238E27FC236}">
                <a16:creationId xmlns:a16="http://schemas.microsoft.com/office/drawing/2014/main" id="{76EF80BA-B67E-B196-5F89-53E7C4CF89F0}"/>
              </a:ext>
            </a:extLst>
          </p:cNvPr>
          <p:cNvSpPr txBox="1">
            <a:spLocks/>
          </p:cNvSpPr>
          <p:nvPr/>
        </p:nvSpPr>
        <p:spPr>
          <a:xfrm>
            <a:off x="2833246" y="282998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4" name="Flowchart: Connector 1143">
            <a:extLst>
              <a:ext uri="{FF2B5EF4-FFF2-40B4-BE49-F238E27FC236}">
                <a16:creationId xmlns:a16="http://schemas.microsoft.com/office/drawing/2014/main" id="{3A859B4E-587E-3C09-4FB2-706753FB9FE8}"/>
              </a:ext>
            </a:extLst>
          </p:cNvPr>
          <p:cNvSpPr/>
          <p:nvPr/>
        </p:nvSpPr>
        <p:spPr>
          <a:xfrm>
            <a:off x="2122984" y="2757274"/>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45" name="Flowchart: Connector 1144">
            <a:extLst>
              <a:ext uri="{FF2B5EF4-FFF2-40B4-BE49-F238E27FC236}">
                <a16:creationId xmlns:a16="http://schemas.microsoft.com/office/drawing/2014/main" id="{B100AD14-0E2F-979D-D9A3-A84E1D24F1B7}"/>
              </a:ext>
            </a:extLst>
          </p:cNvPr>
          <p:cNvSpPr/>
          <p:nvPr/>
        </p:nvSpPr>
        <p:spPr>
          <a:xfrm>
            <a:off x="6212142" y="218488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46" name="Flowchart: Connector 1145">
            <a:extLst>
              <a:ext uri="{FF2B5EF4-FFF2-40B4-BE49-F238E27FC236}">
                <a16:creationId xmlns:a16="http://schemas.microsoft.com/office/drawing/2014/main" id="{8F8CA944-D026-25BC-38FE-6F7EB1C29A9A}"/>
              </a:ext>
            </a:extLst>
          </p:cNvPr>
          <p:cNvSpPr/>
          <p:nvPr/>
        </p:nvSpPr>
        <p:spPr>
          <a:xfrm>
            <a:off x="6916709" y="1660007"/>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47" name="Flowchart: Connector 1146">
            <a:extLst>
              <a:ext uri="{FF2B5EF4-FFF2-40B4-BE49-F238E27FC236}">
                <a16:creationId xmlns:a16="http://schemas.microsoft.com/office/drawing/2014/main" id="{FD627395-1688-B94D-F5FF-0A22FAE67266}"/>
              </a:ext>
            </a:extLst>
          </p:cNvPr>
          <p:cNvSpPr/>
          <p:nvPr/>
        </p:nvSpPr>
        <p:spPr>
          <a:xfrm>
            <a:off x="7496628" y="2190203"/>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8" name="Straight Connector 1147">
            <a:extLst>
              <a:ext uri="{FF2B5EF4-FFF2-40B4-BE49-F238E27FC236}">
                <a16:creationId xmlns:a16="http://schemas.microsoft.com/office/drawing/2014/main" id="{BBC801A9-C408-A7C1-C513-083A3859B1D0}"/>
              </a:ext>
            </a:extLst>
          </p:cNvPr>
          <p:cNvCxnSpPr>
            <a:cxnSpLocks/>
            <a:stCxn id="1146" idx="3"/>
            <a:endCxn id="1145" idx="7"/>
          </p:cNvCxnSpPr>
          <p:nvPr/>
        </p:nvCxnSpPr>
        <p:spPr>
          <a:xfrm flipH="1">
            <a:off x="6606785" y="2056156"/>
            <a:ext cx="383326" cy="197518"/>
          </a:xfrm>
          <a:prstGeom prst="line">
            <a:avLst/>
          </a:prstGeom>
        </p:spPr>
        <p:style>
          <a:lnRef idx="2">
            <a:schemeClr val="dk1"/>
          </a:lnRef>
          <a:fillRef idx="0">
            <a:schemeClr val="dk1"/>
          </a:fillRef>
          <a:effectRef idx="1">
            <a:schemeClr val="dk1"/>
          </a:effectRef>
          <a:fontRef idx="minor">
            <a:schemeClr val="tx1"/>
          </a:fontRef>
        </p:style>
      </p:cxnSp>
      <p:cxnSp>
        <p:nvCxnSpPr>
          <p:cNvPr id="1149" name="Straight Connector 1148">
            <a:extLst>
              <a:ext uri="{FF2B5EF4-FFF2-40B4-BE49-F238E27FC236}">
                <a16:creationId xmlns:a16="http://schemas.microsoft.com/office/drawing/2014/main" id="{3A80A060-1FBC-45DD-FAAA-1CE2031B9EC3}"/>
              </a:ext>
            </a:extLst>
          </p:cNvPr>
          <p:cNvCxnSpPr>
            <a:cxnSpLocks/>
            <a:stCxn id="1146" idx="5"/>
            <a:endCxn id="1147" idx="1"/>
          </p:cNvCxnSpPr>
          <p:nvPr/>
        </p:nvCxnSpPr>
        <p:spPr>
          <a:xfrm>
            <a:off x="7344525" y="2056156"/>
            <a:ext cx="226200" cy="202837"/>
          </a:xfrm>
          <a:prstGeom prst="line">
            <a:avLst/>
          </a:prstGeom>
        </p:spPr>
        <p:style>
          <a:lnRef idx="2">
            <a:schemeClr val="dk1"/>
          </a:lnRef>
          <a:fillRef idx="0">
            <a:schemeClr val="dk1"/>
          </a:fillRef>
          <a:effectRef idx="1">
            <a:schemeClr val="dk1"/>
          </a:effectRef>
          <a:fontRef idx="minor">
            <a:schemeClr val="tx1"/>
          </a:fontRef>
        </p:style>
      </p:cxnSp>
      <p:cxnSp>
        <p:nvCxnSpPr>
          <p:cNvPr id="1150" name="Straight Connector 1149">
            <a:extLst>
              <a:ext uri="{FF2B5EF4-FFF2-40B4-BE49-F238E27FC236}">
                <a16:creationId xmlns:a16="http://schemas.microsoft.com/office/drawing/2014/main" id="{EC30573D-DFA7-5855-6D2D-6BE378059E5B}"/>
              </a:ext>
            </a:extLst>
          </p:cNvPr>
          <p:cNvCxnSpPr>
            <a:cxnSpLocks/>
            <a:stCxn id="935" idx="0"/>
            <a:endCxn id="1145" idx="5"/>
          </p:cNvCxnSpPr>
          <p:nvPr/>
        </p:nvCxnSpPr>
        <p:spPr>
          <a:xfrm flipH="1" flipV="1">
            <a:off x="6606785" y="2585820"/>
            <a:ext cx="157432" cy="342445"/>
          </a:xfrm>
          <a:prstGeom prst="line">
            <a:avLst/>
          </a:prstGeom>
        </p:spPr>
        <p:style>
          <a:lnRef idx="2">
            <a:schemeClr val="dk1"/>
          </a:lnRef>
          <a:fillRef idx="0">
            <a:schemeClr val="dk1"/>
          </a:fillRef>
          <a:effectRef idx="1">
            <a:schemeClr val="dk1"/>
          </a:effectRef>
          <a:fontRef idx="minor">
            <a:schemeClr val="tx1"/>
          </a:fontRef>
        </p:style>
      </p:cxnSp>
      <p:cxnSp>
        <p:nvCxnSpPr>
          <p:cNvPr id="1151" name="Straight Connector 1150">
            <a:extLst>
              <a:ext uri="{FF2B5EF4-FFF2-40B4-BE49-F238E27FC236}">
                <a16:creationId xmlns:a16="http://schemas.microsoft.com/office/drawing/2014/main" id="{61303088-0331-0324-F837-6A9C85D39618}"/>
              </a:ext>
            </a:extLst>
          </p:cNvPr>
          <p:cNvCxnSpPr>
            <a:cxnSpLocks/>
            <a:stCxn id="1145" idx="3"/>
            <a:endCxn id="934" idx="0"/>
          </p:cNvCxnSpPr>
          <p:nvPr/>
        </p:nvCxnSpPr>
        <p:spPr>
          <a:xfrm flipH="1">
            <a:off x="6058932" y="2585820"/>
            <a:ext cx="220920" cy="348535"/>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A0047BBD-75B6-B139-CBF0-0D9CADD95782}"/>
              </a:ext>
            </a:extLst>
          </p:cNvPr>
          <p:cNvCxnSpPr>
            <a:cxnSpLocks/>
            <a:stCxn id="1147" idx="5"/>
            <a:endCxn id="938" idx="0"/>
          </p:cNvCxnSpPr>
          <p:nvPr/>
        </p:nvCxnSpPr>
        <p:spPr>
          <a:xfrm>
            <a:off x="7928499" y="2591139"/>
            <a:ext cx="205672" cy="313143"/>
          </a:xfrm>
          <a:prstGeom prst="line">
            <a:avLst/>
          </a:prstGeom>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9ED4896B-FBCF-EC4B-F811-44D1EEB889A4}"/>
              </a:ext>
            </a:extLst>
          </p:cNvPr>
          <p:cNvCxnSpPr>
            <a:cxnSpLocks/>
            <a:stCxn id="1147" idx="3"/>
            <a:endCxn id="939" idx="0"/>
          </p:cNvCxnSpPr>
          <p:nvPr/>
        </p:nvCxnSpPr>
        <p:spPr>
          <a:xfrm flipH="1">
            <a:off x="7447860" y="2591139"/>
            <a:ext cx="122865" cy="240433"/>
          </a:xfrm>
          <a:prstGeom prst="line">
            <a:avLst/>
          </a:prstGeom>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EEAB423F-2D5B-ECCC-4EAF-861CCDF21E71}"/>
              </a:ext>
            </a:extLst>
          </p:cNvPr>
          <p:cNvCxnSpPr>
            <a:cxnSpLocks/>
            <a:stCxn id="939" idx="5"/>
            <a:endCxn id="936" idx="0"/>
          </p:cNvCxnSpPr>
          <p:nvPr/>
        </p:nvCxnSpPr>
        <p:spPr>
          <a:xfrm>
            <a:off x="7618069" y="3232508"/>
            <a:ext cx="131543" cy="320411"/>
          </a:xfrm>
          <a:prstGeom prst="line">
            <a:avLst/>
          </a:prstGeom>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130B762C-65F6-6F80-3010-0FFC99D588A1}"/>
              </a:ext>
            </a:extLst>
          </p:cNvPr>
          <p:cNvCxnSpPr>
            <a:cxnSpLocks/>
            <a:stCxn id="939" idx="3"/>
            <a:endCxn id="937" idx="0"/>
          </p:cNvCxnSpPr>
          <p:nvPr/>
        </p:nvCxnSpPr>
        <p:spPr>
          <a:xfrm flipH="1">
            <a:off x="7188354" y="3232508"/>
            <a:ext cx="89297" cy="320150"/>
          </a:xfrm>
          <a:prstGeom prst="line">
            <a:avLst/>
          </a:prstGeom>
        </p:spPr>
        <p:style>
          <a:lnRef idx="2">
            <a:schemeClr val="dk1"/>
          </a:lnRef>
          <a:fillRef idx="0">
            <a:schemeClr val="dk1"/>
          </a:fillRef>
          <a:effectRef idx="1">
            <a:schemeClr val="dk1"/>
          </a:effectRef>
          <a:fontRef idx="minor">
            <a:schemeClr val="tx1"/>
          </a:fontRef>
        </p:style>
      </p:cxnSp>
      <p:sp>
        <p:nvSpPr>
          <p:cNvPr id="934" name="Google Shape;868;p37">
            <a:extLst>
              <a:ext uri="{FF2B5EF4-FFF2-40B4-BE49-F238E27FC236}">
                <a16:creationId xmlns:a16="http://schemas.microsoft.com/office/drawing/2014/main" id="{0162FC51-8C3B-3323-4DDD-AEDB651556F5}"/>
              </a:ext>
            </a:extLst>
          </p:cNvPr>
          <p:cNvSpPr txBox="1">
            <a:spLocks/>
          </p:cNvSpPr>
          <p:nvPr/>
        </p:nvSpPr>
        <p:spPr>
          <a:xfrm>
            <a:off x="5842171" y="293435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35" name="Google Shape;868;p37">
            <a:extLst>
              <a:ext uri="{FF2B5EF4-FFF2-40B4-BE49-F238E27FC236}">
                <a16:creationId xmlns:a16="http://schemas.microsoft.com/office/drawing/2014/main" id="{43353A6A-8FC5-5762-7D8B-21F2245F0139}"/>
              </a:ext>
            </a:extLst>
          </p:cNvPr>
          <p:cNvSpPr txBox="1">
            <a:spLocks/>
          </p:cNvSpPr>
          <p:nvPr/>
        </p:nvSpPr>
        <p:spPr>
          <a:xfrm>
            <a:off x="6547456" y="292826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36" name="Google Shape;868;p37">
            <a:extLst>
              <a:ext uri="{FF2B5EF4-FFF2-40B4-BE49-F238E27FC236}">
                <a16:creationId xmlns:a16="http://schemas.microsoft.com/office/drawing/2014/main" id="{3DFEEDC4-9B3E-6242-5E48-D785BFCC3C4E}"/>
              </a:ext>
            </a:extLst>
          </p:cNvPr>
          <p:cNvSpPr txBox="1">
            <a:spLocks/>
          </p:cNvSpPr>
          <p:nvPr/>
        </p:nvSpPr>
        <p:spPr>
          <a:xfrm>
            <a:off x="7550461" y="355291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37" name="Google Shape;868;p37">
            <a:extLst>
              <a:ext uri="{FF2B5EF4-FFF2-40B4-BE49-F238E27FC236}">
                <a16:creationId xmlns:a16="http://schemas.microsoft.com/office/drawing/2014/main" id="{1F9432A2-D5E7-AAD3-FE19-E7CBD70F2554}"/>
              </a:ext>
            </a:extLst>
          </p:cNvPr>
          <p:cNvSpPr txBox="1">
            <a:spLocks/>
          </p:cNvSpPr>
          <p:nvPr/>
        </p:nvSpPr>
        <p:spPr>
          <a:xfrm>
            <a:off x="6971593" y="35526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38" name="Google Shape;868;p37">
            <a:extLst>
              <a:ext uri="{FF2B5EF4-FFF2-40B4-BE49-F238E27FC236}">
                <a16:creationId xmlns:a16="http://schemas.microsoft.com/office/drawing/2014/main" id="{E7814B57-B28F-96A7-0A8B-F4792CCED95E}"/>
              </a:ext>
            </a:extLst>
          </p:cNvPr>
          <p:cNvSpPr txBox="1">
            <a:spLocks/>
          </p:cNvSpPr>
          <p:nvPr/>
        </p:nvSpPr>
        <p:spPr>
          <a:xfrm>
            <a:off x="7917410" y="29042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39" name="Flowchart: Connector 938">
            <a:extLst>
              <a:ext uri="{FF2B5EF4-FFF2-40B4-BE49-F238E27FC236}">
                <a16:creationId xmlns:a16="http://schemas.microsoft.com/office/drawing/2014/main" id="{0C05ED7F-29C2-A43D-9A03-D7BF62AE2EF8}"/>
              </a:ext>
            </a:extLst>
          </p:cNvPr>
          <p:cNvSpPr/>
          <p:nvPr/>
        </p:nvSpPr>
        <p:spPr>
          <a:xfrm>
            <a:off x="7207148" y="283157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940" name="Straight Connector 939">
            <a:extLst>
              <a:ext uri="{FF2B5EF4-FFF2-40B4-BE49-F238E27FC236}">
                <a16:creationId xmlns:a16="http://schemas.microsoft.com/office/drawing/2014/main" id="{CAEFC519-CFFE-167D-BDDD-950C1D7EA0C7}"/>
              </a:ext>
            </a:extLst>
          </p:cNvPr>
          <p:cNvCxnSpPr>
            <a:cxnSpLocks/>
            <a:stCxn id="1146" idx="0"/>
          </p:cNvCxnSpPr>
          <p:nvPr/>
        </p:nvCxnSpPr>
        <p:spPr>
          <a:xfrm flipV="1">
            <a:off x="7167318" y="1307939"/>
            <a:ext cx="0" cy="352068"/>
          </a:xfrm>
          <a:prstGeom prst="line">
            <a:avLst/>
          </a:prstGeom>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1B3918EC-DEAC-8665-7E95-88C238983E30}"/>
              </a:ext>
            </a:extLst>
          </p:cNvPr>
          <p:cNvCxnSpPr>
            <a:cxnSpLocks/>
            <a:stCxn id="5" idx="0"/>
          </p:cNvCxnSpPr>
          <p:nvPr/>
        </p:nvCxnSpPr>
        <p:spPr>
          <a:xfrm flipV="1">
            <a:off x="2083154" y="1260595"/>
            <a:ext cx="21036" cy="325114"/>
          </a:xfrm>
          <a:prstGeom prst="line">
            <a:avLst/>
          </a:prstGeom>
        </p:spPr>
        <p:style>
          <a:lnRef idx="2">
            <a:schemeClr val="dk1"/>
          </a:lnRef>
          <a:fillRef idx="0">
            <a:schemeClr val="dk1"/>
          </a:fillRef>
          <a:effectRef idx="1">
            <a:schemeClr val="dk1"/>
          </a:effectRef>
          <a:fontRef idx="minor">
            <a:schemeClr val="tx1"/>
          </a:fontRef>
        </p:style>
      </p:cxnSp>
      <p:sp>
        <p:nvSpPr>
          <p:cNvPr id="865" name="Google Shape;868;p37">
            <a:extLst>
              <a:ext uri="{FF2B5EF4-FFF2-40B4-BE49-F238E27FC236}">
                <a16:creationId xmlns:a16="http://schemas.microsoft.com/office/drawing/2014/main" id="{2024778E-8B52-D1DE-B6BB-9E6526B4829A}"/>
              </a:ext>
            </a:extLst>
          </p:cNvPr>
          <p:cNvSpPr txBox="1">
            <a:spLocks/>
          </p:cNvSpPr>
          <p:nvPr/>
        </p:nvSpPr>
        <p:spPr>
          <a:xfrm>
            <a:off x="1007582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Tree>
    <p:extLst>
      <p:ext uri="{BB962C8B-B14F-4D97-AF65-F5344CB8AC3E}">
        <p14:creationId xmlns:p14="http://schemas.microsoft.com/office/powerpoint/2010/main" val="380259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38</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257036" y="599102"/>
            <a:ext cx="458216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4" name="Flowchart: Connector 1133">
            <a:extLst>
              <a:ext uri="{FF2B5EF4-FFF2-40B4-BE49-F238E27FC236}">
                <a16:creationId xmlns:a16="http://schemas.microsoft.com/office/drawing/2014/main" id="{4FD727C8-2AB7-D5B1-0A67-0A09DC29A766}"/>
              </a:ext>
            </a:extLst>
          </p:cNvPr>
          <p:cNvSpPr/>
          <p:nvPr/>
        </p:nvSpPr>
        <p:spPr>
          <a:xfrm>
            <a:off x="5588569" y="2396379"/>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35" name="Flowchart: Connector 1134">
            <a:extLst>
              <a:ext uri="{FF2B5EF4-FFF2-40B4-BE49-F238E27FC236}">
                <a16:creationId xmlns:a16="http://schemas.microsoft.com/office/drawing/2014/main" id="{C65BA19A-42A3-4D19-F3C9-8AC65F084F86}"/>
              </a:ext>
            </a:extLst>
          </p:cNvPr>
          <p:cNvSpPr/>
          <p:nvPr/>
        </p:nvSpPr>
        <p:spPr>
          <a:xfrm>
            <a:off x="6549558" y="181788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6" name="Flowchart: Connector 1135">
            <a:extLst>
              <a:ext uri="{FF2B5EF4-FFF2-40B4-BE49-F238E27FC236}">
                <a16:creationId xmlns:a16="http://schemas.microsoft.com/office/drawing/2014/main" id="{71C3F5EA-A57C-9B63-1E24-686E74E880A0}"/>
              </a:ext>
            </a:extLst>
          </p:cNvPr>
          <p:cNvSpPr/>
          <p:nvPr/>
        </p:nvSpPr>
        <p:spPr>
          <a:xfrm>
            <a:off x="7334149" y="2327589"/>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9" name="Straight Connector 1148">
            <a:extLst>
              <a:ext uri="{FF2B5EF4-FFF2-40B4-BE49-F238E27FC236}">
                <a16:creationId xmlns:a16="http://schemas.microsoft.com/office/drawing/2014/main" id="{A6E1C53A-BB33-636D-AAED-F38035E2E74D}"/>
              </a:ext>
            </a:extLst>
          </p:cNvPr>
          <p:cNvCxnSpPr>
            <a:cxnSpLocks/>
            <a:stCxn id="1135" idx="3"/>
            <a:endCxn id="1134" idx="7"/>
          </p:cNvCxnSpPr>
          <p:nvPr/>
        </p:nvCxnSpPr>
        <p:spPr>
          <a:xfrm flipH="1">
            <a:off x="5983212" y="2214033"/>
            <a:ext cx="639748" cy="251136"/>
          </a:xfrm>
          <a:prstGeom prst="line">
            <a:avLst/>
          </a:prstGeom>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A1D6A2B2-667D-F939-0196-69E0873B97B6}"/>
              </a:ext>
            </a:extLst>
          </p:cNvPr>
          <p:cNvCxnSpPr>
            <a:cxnSpLocks/>
            <a:stCxn id="1135" idx="5"/>
            <a:endCxn id="1136" idx="1"/>
          </p:cNvCxnSpPr>
          <p:nvPr/>
        </p:nvCxnSpPr>
        <p:spPr>
          <a:xfrm>
            <a:off x="6977374" y="2214033"/>
            <a:ext cx="430872" cy="182346"/>
          </a:xfrm>
          <a:prstGeom prst="line">
            <a:avLst/>
          </a:prstGeom>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19DA6902-8957-257C-CF6E-50BE4BAD37AF}"/>
              </a:ext>
            </a:extLst>
          </p:cNvPr>
          <p:cNvCxnSpPr>
            <a:cxnSpLocks/>
            <a:stCxn id="944" idx="0"/>
            <a:endCxn id="1134" idx="5"/>
          </p:cNvCxnSpPr>
          <p:nvPr/>
        </p:nvCxnSpPr>
        <p:spPr>
          <a:xfrm flipH="1" flipV="1">
            <a:off x="5983212" y="2797315"/>
            <a:ext cx="184619" cy="219267"/>
          </a:xfrm>
          <a:prstGeom prst="line">
            <a:avLst/>
          </a:prstGeom>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96FD88B3-3BC6-C477-B681-E5548B204CD2}"/>
              </a:ext>
            </a:extLst>
          </p:cNvPr>
          <p:cNvCxnSpPr>
            <a:cxnSpLocks/>
            <a:stCxn id="1135" idx="0"/>
          </p:cNvCxnSpPr>
          <p:nvPr/>
        </p:nvCxnSpPr>
        <p:spPr>
          <a:xfrm flipV="1">
            <a:off x="6800167" y="148060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81E3CCC6-4998-8D8D-FB1D-529426907D54}"/>
              </a:ext>
            </a:extLst>
          </p:cNvPr>
          <p:cNvCxnSpPr>
            <a:cxnSpLocks/>
            <a:stCxn id="1134" idx="3"/>
            <a:endCxn id="958" idx="0"/>
          </p:cNvCxnSpPr>
          <p:nvPr/>
        </p:nvCxnSpPr>
        <p:spPr>
          <a:xfrm flipH="1">
            <a:off x="5396920" y="2797315"/>
            <a:ext cx="259359" cy="226617"/>
          </a:xfrm>
          <a:prstGeom prst="line">
            <a:avLst/>
          </a:prstGeom>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8A4707F7-1FD9-40B8-F386-C0EE717DDB2B}"/>
              </a:ext>
            </a:extLst>
          </p:cNvPr>
          <p:cNvCxnSpPr>
            <a:cxnSpLocks/>
            <a:stCxn id="1136" idx="5"/>
            <a:endCxn id="948" idx="0"/>
          </p:cNvCxnSpPr>
          <p:nvPr/>
        </p:nvCxnSpPr>
        <p:spPr>
          <a:xfrm>
            <a:off x="7766020" y="2728525"/>
            <a:ext cx="401538" cy="262670"/>
          </a:xfrm>
          <a:prstGeom prst="line">
            <a:avLst/>
          </a:prstGeom>
        </p:spPr>
        <p:style>
          <a:lnRef idx="2">
            <a:schemeClr val="dk1"/>
          </a:lnRef>
          <a:fillRef idx="0">
            <a:schemeClr val="dk1"/>
          </a:fillRef>
          <a:effectRef idx="1">
            <a:schemeClr val="dk1"/>
          </a:effectRef>
          <a:fontRef idx="minor">
            <a:schemeClr val="tx1"/>
          </a:fontRef>
        </p:style>
      </p:cxnSp>
      <p:cxnSp>
        <p:nvCxnSpPr>
          <p:cNvPr id="939" name="Straight Connector 938">
            <a:extLst>
              <a:ext uri="{FF2B5EF4-FFF2-40B4-BE49-F238E27FC236}">
                <a16:creationId xmlns:a16="http://schemas.microsoft.com/office/drawing/2014/main" id="{9286AE05-C37D-8CE0-E755-1B581E2B6F54}"/>
              </a:ext>
            </a:extLst>
          </p:cNvPr>
          <p:cNvCxnSpPr>
            <a:cxnSpLocks/>
            <a:stCxn id="1136" idx="3"/>
            <a:endCxn id="945" idx="0"/>
          </p:cNvCxnSpPr>
          <p:nvPr/>
        </p:nvCxnSpPr>
        <p:spPr>
          <a:xfrm flipH="1">
            <a:off x="7151783" y="2728525"/>
            <a:ext cx="256463" cy="295391"/>
          </a:xfrm>
          <a:prstGeom prst="line">
            <a:avLst/>
          </a:prstGeom>
        </p:spPr>
        <p:style>
          <a:lnRef idx="2">
            <a:schemeClr val="dk1"/>
          </a:lnRef>
          <a:fillRef idx="0">
            <a:schemeClr val="dk1"/>
          </a:fillRef>
          <a:effectRef idx="1">
            <a:schemeClr val="dk1"/>
          </a:effectRef>
          <a:fontRef idx="minor">
            <a:schemeClr val="tx1"/>
          </a:fontRef>
        </p:style>
      </p:cxnSp>
      <p:cxnSp>
        <p:nvCxnSpPr>
          <p:cNvPr id="940" name="Straight Connector 939">
            <a:extLst>
              <a:ext uri="{FF2B5EF4-FFF2-40B4-BE49-F238E27FC236}">
                <a16:creationId xmlns:a16="http://schemas.microsoft.com/office/drawing/2014/main" id="{6B11A5E6-44B1-2D7B-1623-3E363D828302}"/>
              </a:ext>
            </a:extLst>
          </p:cNvPr>
          <p:cNvCxnSpPr>
            <a:cxnSpLocks/>
            <a:stCxn id="948" idx="5"/>
            <a:endCxn id="947" idx="0"/>
          </p:cNvCxnSpPr>
          <p:nvPr/>
        </p:nvCxnSpPr>
        <p:spPr>
          <a:xfrm>
            <a:off x="8337767" y="3392131"/>
            <a:ext cx="217898" cy="259698"/>
          </a:xfrm>
          <a:prstGeom prst="line">
            <a:avLst/>
          </a:prstGeom>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50B5BFA1-D5B0-B7A4-1CCB-36734D7D6930}"/>
              </a:ext>
            </a:extLst>
          </p:cNvPr>
          <p:cNvCxnSpPr>
            <a:cxnSpLocks/>
            <a:stCxn id="948" idx="3"/>
            <a:endCxn id="946" idx="0"/>
          </p:cNvCxnSpPr>
          <p:nvPr/>
        </p:nvCxnSpPr>
        <p:spPr>
          <a:xfrm flipH="1">
            <a:off x="7869639" y="3392131"/>
            <a:ext cx="127710" cy="259698"/>
          </a:xfrm>
          <a:prstGeom prst="line">
            <a:avLst/>
          </a:prstGeom>
        </p:spPr>
        <p:style>
          <a:lnRef idx="2">
            <a:schemeClr val="dk1"/>
          </a:lnRef>
          <a:fillRef idx="0">
            <a:schemeClr val="dk1"/>
          </a:fillRef>
          <a:effectRef idx="1">
            <a:schemeClr val="dk1"/>
          </a:effectRef>
          <a:fontRef idx="minor">
            <a:schemeClr val="tx1"/>
          </a:fontRef>
        </p:style>
      </p:cxnSp>
      <p:sp>
        <p:nvSpPr>
          <p:cNvPr id="944" name="Google Shape;868;p37">
            <a:extLst>
              <a:ext uri="{FF2B5EF4-FFF2-40B4-BE49-F238E27FC236}">
                <a16:creationId xmlns:a16="http://schemas.microsoft.com/office/drawing/2014/main" id="{78BBA76E-6BFB-0CAD-AA50-D221618A42E9}"/>
              </a:ext>
            </a:extLst>
          </p:cNvPr>
          <p:cNvSpPr txBox="1">
            <a:spLocks/>
          </p:cNvSpPr>
          <p:nvPr/>
        </p:nvSpPr>
        <p:spPr>
          <a:xfrm>
            <a:off x="5951070" y="30165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45" name="Google Shape;868;p37">
            <a:extLst>
              <a:ext uri="{FF2B5EF4-FFF2-40B4-BE49-F238E27FC236}">
                <a16:creationId xmlns:a16="http://schemas.microsoft.com/office/drawing/2014/main" id="{B9CAE06E-9A15-CDE2-0572-C62A9248C0BE}"/>
              </a:ext>
            </a:extLst>
          </p:cNvPr>
          <p:cNvSpPr txBox="1">
            <a:spLocks/>
          </p:cNvSpPr>
          <p:nvPr/>
        </p:nvSpPr>
        <p:spPr>
          <a:xfrm>
            <a:off x="6952632" y="302391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46" name="Google Shape;868;p37">
            <a:extLst>
              <a:ext uri="{FF2B5EF4-FFF2-40B4-BE49-F238E27FC236}">
                <a16:creationId xmlns:a16="http://schemas.microsoft.com/office/drawing/2014/main" id="{60610E48-95E5-C404-BE27-28CF2B284ADE}"/>
              </a:ext>
            </a:extLst>
          </p:cNvPr>
          <p:cNvSpPr txBox="1">
            <a:spLocks/>
          </p:cNvSpPr>
          <p:nvPr/>
        </p:nvSpPr>
        <p:spPr>
          <a:xfrm>
            <a:off x="7652878"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47" name="Google Shape;868;p37">
            <a:extLst>
              <a:ext uri="{FF2B5EF4-FFF2-40B4-BE49-F238E27FC236}">
                <a16:creationId xmlns:a16="http://schemas.microsoft.com/office/drawing/2014/main" id="{8B43D7DD-4D6A-95C2-A03F-5988FF5F2E2D}"/>
              </a:ext>
            </a:extLst>
          </p:cNvPr>
          <p:cNvSpPr txBox="1">
            <a:spLocks/>
          </p:cNvSpPr>
          <p:nvPr/>
        </p:nvSpPr>
        <p:spPr>
          <a:xfrm>
            <a:off x="8338904"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48" name="Flowchart: Connector 947">
            <a:extLst>
              <a:ext uri="{FF2B5EF4-FFF2-40B4-BE49-F238E27FC236}">
                <a16:creationId xmlns:a16="http://schemas.microsoft.com/office/drawing/2014/main" id="{D3765315-5B32-7648-E0B4-3EA27BF7DFE4}"/>
              </a:ext>
            </a:extLst>
          </p:cNvPr>
          <p:cNvSpPr/>
          <p:nvPr/>
        </p:nvSpPr>
        <p:spPr>
          <a:xfrm>
            <a:off x="7926846" y="299119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58" name="Google Shape;868;p37">
            <a:extLst>
              <a:ext uri="{FF2B5EF4-FFF2-40B4-BE49-F238E27FC236}">
                <a16:creationId xmlns:a16="http://schemas.microsoft.com/office/drawing/2014/main" id="{4417ED98-F2FF-7B84-0FB8-5E947FAED6BF}"/>
              </a:ext>
            </a:extLst>
          </p:cNvPr>
          <p:cNvSpPr txBox="1">
            <a:spLocks/>
          </p:cNvSpPr>
          <p:nvPr/>
        </p:nvSpPr>
        <p:spPr>
          <a:xfrm>
            <a:off x="5180159" y="302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1" y="599103"/>
            <a:ext cx="3952235"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872" name="Rectangle 871">
            <a:extLst>
              <a:ext uri="{FF2B5EF4-FFF2-40B4-BE49-F238E27FC236}">
                <a16:creationId xmlns:a16="http://schemas.microsoft.com/office/drawing/2014/main" id="{2ED091CA-7593-AC1C-C10B-6427F1D63D0F}"/>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874" name="Google Shape;868;p37">
            <a:extLst>
              <a:ext uri="{FF2B5EF4-FFF2-40B4-BE49-F238E27FC236}">
                <a16:creationId xmlns:a16="http://schemas.microsoft.com/office/drawing/2014/main" id="{BBE7CDE4-8D19-4E41-2F43-138E8D63B3C7}"/>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879" name="Flowchart: Connector 878">
            <a:extLst>
              <a:ext uri="{FF2B5EF4-FFF2-40B4-BE49-F238E27FC236}">
                <a16:creationId xmlns:a16="http://schemas.microsoft.com/office/drawing/2014/main" id="{3E18730B-40AE-BE3C-5318-1ACFA794CB88}"/>
              </a:ext>
            </a:extLst>
          </p:cNvPr>
          <p:cNvSpPr/>
          <p:nvPr/>
        </p:nvSpPr>
        <p:spPr>
          <a:xfrm>
            <a:off x="555423" y="2396379"/>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880" name="Flowchart: Connector 879">
            <a:extLst>
              <a:ext uri="{FF2B5EF4-FFF2-40B4-BE49-F238E27FC236}">
                <a16:creationId xmlns:a16="http://schemas.microsoft.com/office/drawing/2014/main" id="{65E7050F-B751-5081-AEB1-19A8742DBF3B}"/>
              </a:ext>
            </a:extLst>
          </p:cNvPr>
          <p:cNvSpPr/>
          <p:nvPr/>
        </p:nvSpPr>
        <p:spPr>
          <a:xfrm>
            <a:off x="1516412" y="1817884"/>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81" name="Flowchart: Connector 880">
            <a:extLst>
              <a:ext uri="{FF2B5EF4-FFF2-40B4-BE49-F238E27FC236}">
                <a16:creationId xmlns:a16="http://schemas.microsoft.com/office/drawing/2014/main" id="{6796EC47-93FE-6AE9-C949-A0B5B8B6E5C1}"/>
              </a:ext>
            </a:extLst>
          </p:cNvPr>
          <p:cNvSpPr/>
          <p:nvPr/>
        </p:nvSpPr>
        <p:spPr>
          <a:xfrm>
            <a:off x="2301003" y="232758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882" name="Straight Connector 881">
            <a:extLst>
              <a:ext uri="{FF2B5EF4-FFF2-40B4-BE49-F238E27FC236}">
                <a16:creationId xmlns:a16="http://schemas.microsoft.com/office/drawing/2014/main" id="{9C90B675-EE6D-4C3D-260D-ECAE27B3AFCE}"/>
              </a:ext>
            </a:extLst>
          </p:cNvPr>
          <p:cNvCxnSpPr>
            <a:cxnSpLocks/>
            <a:stCxn id="880" idx="3"/>
            <a:endCxn id="879" idx="7"/>
          </p:cNvCxnSpPr>
          <p:nvPr/>
        </p:nvCxnSpPr>
        <p:spPr>
          <a:xfrm flipH="1">
            <a:off x="950066" y="2214033"/>
            <a:ext cx="639748" cy="251136"/>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id="{FF5AC4E6-482B-FBF2-CB1C-10B2A5E6E19C}"/>
              </a:ext>
            </a:extLst>
          </p:cNvPr>
          <p:cNvCxnSpPr>
            <a:cxnSpLocks/>
            <a:stCxn id="880" idx="5"/>
            <a:endCxn id="881" idx="1"/>
          </p:cNvCxnSpPr>
          <p:nvPr/>
        </p:nvCxnSpPr>
        <p:spPr>
          <a:xfrm>
            <a:off x="1944228" y="2214033"/>
            <a:ext cx="430872" cy="182346"/>
          </a:xfrm>
          <a:prstGeom prst="line">
            <a:avLst/>
          </a:prstGeom>
        </p:spPr>
        <p:style>
          <a:lnRef idx="2">
            <a:schemeClr val="dk1"/>
          </a:lnRef>
          <a:fillRef idx="0">
            <a:schemeClr val="dk1"/>
          </a:fillRef>
          <a:effectRef idx="1">
            <a:schemeClr val="dk1"/>
          </a:effectRef>
          <a:fontRef idx="minor">
            <a:schemeClr val="tx1"/>
          </a:fontRef>
        </p:style>
      </p:cxnSp>
      <p:cxnSp>
        <p:nvCxnSpPr>
          <p:cNvPr id="884" name="Straight Connector 883">
            <a:extLst>
              <a:ext uri="{FF2B5EF4-FFF2-40B4-BE49-F238E27FC236}">
                <a16:creationId xmlns:a16="http://schemas.microsoft.com/office/drawing/2014/main" id="{F911BBB4-21F2-A0D3-0068-B03D0DE14058}"/>
              </a:ext>
            </a:extLst>
          </p:cNvPr>
          <p:cNvCxnSpPr>
            <a:cxnSpLocks/>
            <a:stCxn id="891" idx="0"/>
            <a:endCxn id="879" idx="5"/>
          </p:cNvCxnSpPr>
          <p:nvPr/>
        </p:nvCxnSpPr>
        <p:spPr>
          <a:xfrm flipH="1" flipV="1">
            <a:off x="950066" y="2797315"/>
            <a:ext cx="184619" cy="219267"/>
          </a:xfrm>
          <a:prstGeom prst="line">
            <a:avLst/>
          </a:prstGeom>
        </p:spPr>
        <p:style>
          <a:lnRef idx="2">
            <a:schemeClr val="dk1"/>
          </a:lnRef>
          <a:fillRef idx="0">
            <a:schemeClr val="dk1"/>
          </a:fillRef>
          <a:effectRef idx="1">
            <a:schemeClr val="dk1"/>
          </a:effectRef>
          <a:fontRef idx="minor">
            <a:schemeClr val="tx1"/>
          </a:fontRef>
        </p:style>
      </p:cxnSp>
      <p:cxnSp>
        <p:nvCxnSpPr>
          <p:cNvPr id="885" name="Straight Connector 884">
            <a:extLst>
              <a:ext uri="{FF2B5EF4-FFF2-40B4-BE49-F238E27FC236}">
                <a16:creationId xmlns:a16="http://schemas.microsoft.com/office/drawing/2014/main" id="{011DC573-6192-AE14-9AA4-94D8FF2C7760}"/>
              </a:ext>
            </a:extLst>
          </p:cNvPr>
          <p:cNvCxnSpPr>
            <a:cxnSpLocks/>
            <a:stCxn id="880" idx="0"/>
          </p:cNvCxnSpPr>
          <p:nvPr/>
        </p:nvCxnSpPr>
        <p:spPr>
          <a:xfrm flipV="1">
            <a:off x="1767021" y="148060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886" name="Straight Connector 885">
            <a:extLst>
              <a:ext uri="{FF2B5EF4-FFF2-40B4-BE49-F238E27FC236}">
                <a16:creationId xmlns:a16="http://schemas.microsoft.com/office/drawing/2014/main" id="{FE823C65-5415-8BF5-382E-64689AACF770}"/>
              </a:ext>
            </a:extLst>
          </p:cNvPr>
          <p:cNvCxnSpPr>
            <a:cxnSpLocks/>
            <a:stCxn id="879" idx="3"/>
            <a:endCxn id="1152" idx="0"/>
          </p:cNvCxnSpPr>
          <p:nvPr/>
        </p:nvCxnSpPr>
        <p:spPr>
          <a:xfrm flipH="1">
            <a:off x="441811" y="2797315"/>
            <a:ext cx="181322" cy="228632"/>
          </a:xfrm>
          <a:prstGeom prst="line">
            <a:avLst/>
          </a:prstGeom>
        </p:spPr>
        <p:style>
          <a:lnRef idx="2">
            <a:schemeClr val="dk1"/>
          </a:lnRef>
          <a:fillRef idx="0">
            <a:schemeClr val="dk1"/>
          </a:fillRef>
          <a:effectRef idx="1">
            <a:schemeClr val="dk1"/>
          </a:effectRef>
          <a:fontRef idx="minor">
            <a:schemeClr val="tx1"/>
          </a:fontRef>
        </p:style>
      </p:cxnSp>
      <p:cxnSp>
        <p:nvCxnSpPr>
          <p:cNvPr id="887" name="Straight Connector 886">
            <a:extLst>
              <a:ext uri="{FF2B5EF4-FFF2-40B4-BE49-F238E27FC236}">
                <a16:creationId xmlns:a16="http://schemas.microsoft.com/office/drawing/2014/main" id="{BFD75C62-39E3-E983-297E-DBC70E64E0F4}"/>
              </a:ext>
            </a:extLst>
          </p:cNvPr>
          <p:cNvCxnSpPr>
            <a:cxnSpLocks/>
            <a:stCxn id="881" idx="5"/>
            <a:endCxn id="895" idx="0"/>
          </p:cNvCxnSpPr>
          <p:nvPr/>
        </p:nvCxnSpPr>
        <p:spPr>
          <a:xfrm>
            <a:off x="2732874" y="2728525"/>
            <a:ext cx="401538" cy="262670"/>
          </a:xfrm>
          <a:prstGeom prst="line">
            <a:avLst/>
          </a:prstGeom>
        </p:spPr>
        <p:style>
          <a:lnRef idx="2">
            <a:schemeClr val="dk1"/>
          </a:lnRef>
          <a:fillRef idx="0">
            <a:schemeClr val="dk1"/>
          </a:fillRef>
          <a:effectRef idx="1">
            <a:schemeClr val="dk1"/>
          </a:effectRef>
          <a:fontRef idx="minor">
            <a:schemeClr val="tx1"/>
          </a:fontRef>
        </p:style>
      </p:cxnSp>
      <p:cxnSp>
        <p:nvCxnSpPr>
          <p:cNvPr id="888" name="Straight Connector 887">
            <a:extLst>
              <a:ext uri="{FF2B5EF4-FFF2-40B4-BE49-F238E27FC236}">
                <a16:creationId xmlns:a16="http://schemas.microsoft.com/office/drawing/2014/main" id="{5D04C3B0-00B4-11CA-40C2-4524BB72B24E}"/>
              </a:ext>
            </a:extLst>
          </p:cNvPr>
          <p:cNvCxnSpPr>
            <a:cxnSpLocks/>
            <a:stCxn id="881" idx="3"/>
            <a:endCxn id="892" idx="0"/>
          </p:cNvCxnSpPr>
          <p:nvPr/>
        </p:nvCxnSpPr>
        <p:spPr>
          <a:xfrm flipH="1">
            <a:off x="2118637" y="2728525"/>
            <a:ext cx="256463" cy="29539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8D5F816-8CCA-053C-E7BD-05A91CBE3339}"/>
              </a:ext>
            </a:extLst>
          </p:cNvPr>
          <p:cNvCxnSpPr>
            <a:cxnSpLocks/>
            <a:stCxn id="895" idx="5"/>
            <a:endCxn id="894" idx="0"/>
          </p:cNvCxnSpPr>
          <p:nvPr/>
        </p:nvCxnSpPr>
        <p:spPr>
          <a:xfrm>
            <a:off x="3304621" y="3392131"/>
            <a:ext cx="217898" cy="259698"/>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4A50AE20-6D4E-07D3-BF23-751F7BBD9714}"/>
              </a:ext>
            </a:extLst>
          </p:cNvPr>
          <p:cNvCxnSpPr>
            <a:cxnSpLocks/>
            <a:stCxn id="895" idx="3"/>
            <a:endCxn id="893" idx="0"/>
          </p:cNvCxnSpPr>
          <p:nvPr/>
        </p:nvCxnSpPr>
        <p:spPr>
          <a:xfrm flipH="1">
            <a:off x="2836493" y="3392131"/>
            <a:ext cx="127710" cy="259698"/>
          </a:xfrm>
          <a:prstGeom prst="line">
            <a:avLst/>
          </a:prstGeom>
        </p:spPr>
        <p:style>
          <a:lnRef idx="2">
            <a:schemeClr val="dk1"/>
          </a:lnRef>
          <a:fillRef idx="0">
            <a:schemeClr val="dk1"/>
          </a:fillRef>
          <a:effectRef idx="1">
            <a:schemeClr val="dk1"/>
          </a:effectRef>
          <a:fontRef idx="minor">
            <a:schemeClr val="tx1"/>
          </a:fontRef>
        </p:style>
      </p:cxnSp>
      <p:sp>
        <p:nvSpPr>
          <p:cNvPr id="891" name="Google Shape;868;p37">
            <a:extLst>
              <a:ext uri="{FF2B5EF4-FFF2-40B4-BE49-F238E27FC236}">
                <a16:creationId xmlns:a16="http://schemas.microsoft.com/office/drawing/2014/main" id="{BA6C9F95-5EF2-B795-2967-2B39FB1D6406}"/>
              </a:ext>
            </a:extLst>
          </p:cNvPr>
          <p:cNvSpPr txBox="1">
            <a:spLocks/>
          </p:cNvSpPr>
          <p:nvPr/>
        </p:nvSpPr>
        <p:spPr>
          <a:xfrm>
            <a:off x="917924" y="30165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92" name="Google Shape;868;p37">
            <a:extLst>
              <a:ext uri="{FF2B5EF4-FFF2-40B4-BE49-F238E27FC236}">
                <a16:creationId xmlns:a16="http://schemas.microsoft.com/office/drawing/2014/main" id="{DD52D3B8-1752-CADC-7870-7982A1AD421C}"/>
              </a:ext>
            </a:extLst>
          </p:cNvPr>
          <p:cNvSpPr txBox="1">
            <a:spLocks/>
          </p:cNvSpPr>
          <p:nvPr/>
        </p:nvSpPr>
        <p:spPr>
          <a:xfrm>
            <a:off x="1919486" y="302391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93" name="Google Shape;868;p37">
            <a:extLst>
              <a:ext uri="{FF2B5EF4-FFF2-40B4-BE49-F238E27FC236}">
                <a16:creationId xmlns:a16="http://schemas.microsoft.com/office/drawing/2014/main" id="{B89B9FA7-E716-9677-20E8-8A48D96478DD}"/>
              </a:ext>
            </a:extLst>
          </p:cNvPr>
          <p:cNvSpPr txBox="1">
            <a:spLocks/>
          </p:cNvSpPr>
          <p:nvPr/>
        </p:nvSpPr>
        <p:spPr>
          <a:xfrm>
            <a:off x="2619732"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94" name="Google Shape;868;p37">
            <a:extLst>
              <a:ext uri="{FF2B5EF4-FFF2-40B4-BE49-F238E27FC236}">
                <a16:creationId xmlns:a16="http://schemas.microsoft.com/office/drawing/2014/main" id="{30268F71-B20C-B805-CD90-7DDF99EEC7A2}"/>
              </a:ext>
            </a:extLst>
          </p:cNvPr>
          <p:cNvSpPr txBox="1">
            <a:spLocks/>
          </p:cNvSpPr>
          <p:nvPr/>
        </p:nvSpPr>
        <p:spPr>
          <a:xfrm>
            <a:off x="3305758"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95" name="Flowchart: Connector 894">
            <a:extLst>
              <a:ext uri="{FF2B5EF4-FFF2-40B4-BE49-F238E27FC236}">
                <a16:creationId xmlns:a16="http://schemas.microsoft.com/office/drawing/2014/main" id="{4F73EE25-F212-DECE-3F0A-6E95BE395260}"/>
              </a:ext>
            </a:extLst>
          </p:cNvPr>
          <p:cNvSpPr/>
          <p:nvPr/>
        </p:nvSpPr>
        <p:spPr>
          <a:xfrm>
            <a:off x="2893700" y="299119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52" name="Google Shape;868;p37">
            <a:extLst>
              <a:ext uri="{FF2B5EF4-FFF2-40B4-BE49-F238E27FC236}">
                <a16:creationId xmlns:a16="http://schemas.microsoft.com/office/drawing/2014/main" id="{43B591E1-3021-977C-CB72-71AC0C20812D}"/>
              </a:ext>
            </a:extLst>
          </p:cNvPr>
          <p:cNvSpPr txBox="1">
            <a:spLocks/>
          </p:cNvSpPr>
          <p:nvPr/>
        </p:nvSpPr>
        <p:spPr>
          <a:xfrm>
            <a:off x="225050" y="302594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3" name="Google Shape;868;p37">
            <a:extLst>
              <a:ext uri="{FF2B5EF4-FFF2-40B4-BE49-F238E27FC236}">
                <a16:creationId xmlns:a16="http://schemas.microsoft.com/office/drawing/2014/main" id="{95E00083-11AC-0B20-6EDA-15E1E5A423AD}"/>
              </a:ext>
            </a:extLst>
          </p:cNvPr>
          <p:cNvSpPr txBox="1">
            <a:spLocks noGrp="1"/>
          </p:cNvSpPr>
          <p:nvPr>
            <p:ph type="subTitle" idx="1"/>
          </p:nvPr>
        </p:nvSpPr>
        <p:spPr>
          <a:xfrm>
            <a:off x="-5856919" y="574603"/>
            <a:ext cx="4267189"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4" name="Google Shape;868;p37">
            <a:extLst>
              <a:ext uri="{FF2B5EF4-FFF2-40B4-BE49-F238E27FC236}">
                <a16:creationId xmlns:a16="http://schemas.microsoft.com/office/drawing/2014/main" id="{90098A93-3CBA-1AE6-A75E-003291C2BE49}"/>
              </a:ext>
            </a:extLst>
          </p:cNvPr>
          <p:cNvSpPr txBox="1">
            <a:spLocks/>
          </p:cNvSpPr>
          <p:nvPr/>
        </p:nvSpPr>
        <p:spPr>
          <a:xfrm>
            <a:off x="10324607" y="592909"/>
            <a:ext cx="426721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spTree>
    <p:extLst>
      <p:ext uri="{BB962C8B-B14F-4D97-AF65-F5344CB8AC3E}">
        <p14:creationId xmlns:p14="http://schemas.microsoft.com/office/powerpoint/2010/main" val="269369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89"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39</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1150789" y="4190527"/>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9" name="Google Shape;868;p37">
            <a:extLst>
              <a:ext uri="{FF2B5EF4-FFF2-40B4-BE49-F238E27FC236}">
                <a16:creationId xmlns:a16="http://schemas.microsoft.com/office/drawing/2014/main" id="{21FE19C6-520C-3C62-0D0F-0A78077F85ED}"/>
              </a:ext>
            </a:extLst>
          </p:cNvPr>
          <p:cNvSpPr txBox="1">
            <a:spLocks/>
          </p:cNvSpPr>
          <p:nvPr/>
        </p:nvSpPr>
        <p:spPr>
          <a:xfrm>
            <a:off x="-10836439" y="564396"/>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19" name="Google Shape;868;p37">
            <a:extLst>
              <a:ext uri="{FF2B5EF4-FFF2-40B4-BE49-F238E27FC236}">
                <a16:creationId xmlns:a16="http://schemas.microsoft.com/office/drawing/2014/main" id="{40694AFA-1CE4-F79C-3E69-D64C87BD3607}"/>
              </a:ext>
            </a:extLst>
          </p:cNvPr>
          <p:cNvSpPr txBox="1">
            <a:spLocks/>
          </p:cNvSpPr>
          <p:nvPr/>
        </p:nvSpPr>
        <p:spPr>
          <a:xfrm>
            <a:off x="4571990" y="599103"/>
            <a:ext cx="4267210" cy="52859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sp>
        <p:nvSpPr>
          <p:cNvPr id="1127" name="Google Shape;868;p37">
            <a:extLst>
              <a:ext uri="{FF2B5EF4-FFF2-40B4-BE49-F238E27FC236}">
                <a16:creationId xmlns:a16="http://schemas.microsoft.com/office/drawing/2014/main" id="{81A2513F-611C-9A9D-E796-91A9CE5BCB1E}"/>
              </a:ext>
            </a:extLst>
          </p:cNvPr>
          <p:cNvSpPr txBox="1">
            <a:spLocks/>
          </p:cNvSpPr>
          <p:nvPr/>
        </p:nvSpPr>
        <p:spPr>
          <a:xfrm>
            <a:off x="5613503" y="4190527"/>
            <a:ext cx="2030277"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1128" name="Flowchart: Connector 1127">
            <a:extLst>
              <a:ext uri="{FF2B5EF4-FFF2-40B4-BE49-F238E27FC236}">
                <a16:creationId xmlns:a16="http://schemas.microsoft.com/office/drawing/2014/main" id="{9655725E-41EB-3EB7-C9F1-8252137B261D}"/>
              </a:ext>
            </a:extLst>
          </p:cNvPr>
          <p:cNvSpPr/>
          <p:nvPr/>
        </p:nvSpPr>
        <p:spPr>
          <a:xfrm>
            <a:off x="5467287" y="2216437"/>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29" name="Flowchart: Connector 1128">
            <a:extLst>
              <a:ext uri="{FF2B5EF4-FFF2-40B4-BE49-F238E27FC236}">
                <a16:creationId xmlns:a16="http://schemas.microsoft.com/office/drawing/2014/main" id="{56105847-04A3-43D4-7569-25B5CC966F6C}"/>
              </a:ext>
            </a:extLst>
          </p:cNvPr>
          <p:cNvSpPr/>
          <p:nvPr/>
        </p:nvSpPr>
        <p:spPr>
          <a:xfrm>
            <a:off x="6280460" y="165995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0" name="Flowchart: Connector 1129">
            <a:extLst>
              <a:ext uri="{FF2B5EF4-FFF2-40B4-BE49-F238E27FC236}">
                <a16:creationId xmlns:a16="http://schemas.microsoft.com/office/drawing/2014/main" id="{09030C94-920F-66CE-B985-D08C0325ACDF}"/>
              </a:ext>
            </a:extLst>
          </p:cNvPr>
          <p:cNvSpPr/>
          <p:nvPr/>
        </p:nvSpPr>
        <p:spPr>
          <a:xfrm>
            <a:off x="6970457" y="232332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31" name="Straight Connector 1130">
            <a:extLst>
              <a:ext uri="{FF2B5EF4-FFF2-40B4-BE49-F238E27FC236}">
                <a16:creationId xmlns:a16="http://schemas.microsoft.com/office/drawing/2014/main" id="{6C33B585-DB2E-982B-0CD4-51FB5200FCC3}"/>
              </a:ext>
            </a:extLst>
          </p:cNvPr>
          <p:cNvCxnSpPr>
            <a:cxnSpLocks/>
            <a:stCxn id="1129" idx="3"/>
            <a:endCxn id="1128" idx="7"/>
          </p:cNvCxnSpPr>
          <p:nvPr/>
        </p:nvCxnSpPr>
        <p:spPr>
          <a:xfrm flipH="1">
            <a:off x="5861930" y="2056108"/>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CCD5746-A1E6-EA26-6EF4-957721ECDB37}"/>
              </a:ext>
            </a:extLst>
          </p:cNvPr>
          <p:cNvCxnSpPr>
            <a:cxnSpLocks/>
            <a:stCxn id="1129" idx="5"/>
            <a:endCxn id="1130" idx="1"/>
          </p:cNvCxnSpPr>
          <p:nvPr/>
        </p:nvCxnSpPr>
        <p:spPr>
          <a:xfrm>
            <a:off x="6708276" y="2056108"/>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CDB52EF6-1E12-4EB7-3008-B14C3EFA83D3}"/>
              </a:ext>
            </a:extLst>
          </p:cNvPr>
          <p:cNvCxnSpPr>
            <a:cxnSpLocks/>
            <a:stCxn id="1145" idx="0"/>
            <a:endCxn id="1128" idx="5"/>
          </p:cNvCxnSpPr>
          <p:nvPr/>
        </p:nvCxnSpPr>
        <p:spPr>
          <a:xfrm flipH="1" flipV="1">
            <a:off x="5861930" y="2617373"/>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FBA9EDF4-21F5-7F9B-6554-8A1DAD66C5A7}"/>
              </a:ext>
            </a:extLst>
          </p:cNvPr>
          <p:cNvCxnSpPr>
            <a:cxnSpLocks/>
            <a:stCxn id="1129" idx="0"/>
          </p:cNvCxnSpPr>
          <p:nvPr/>
        </p:nvCxnSpPr>
        <p:spPr>
          <a:xfrm flipV="1">
            <a:off x="6531069" y="131371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Connector 1136">
            <a:extLst>
              <a:ext uri="{FF2B5EF4-FFF2-40B4-BE49-F238E27FC236}">
                <a16:creationId xmlns:a16="http://schemas.microsoft.com/office/drawing/2014/main" id="{23837F6A-478C-5CE7-DA1C-83D37B589D65}"/>
              </a:ext>
            </a:extLst>
          </p:cNvPr>
          <p:cNvCxnSpPr>
            <a:cxnSpLocks/>
            <a:stCxn id="1128" idx="3"/>
            <a:endCxn id="1144" idx="0"/>
          </p:cNvCxnSpPr>
          <p:nvPr/>
        </p:nvCxnSpPr>
        <p:spPr>
          <a:xfrm flipH="1">
            <a:off x="5260761" y="2617373"/>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A4C9A6F0-C68B-69ED-4285-BDA56DA944A7}"/>
              </a:ext>
            </a:extLst>
          </p:cNvPr>
          <p:cNvCxnSpPr>
            <a:cxnSpLocks/>
            <a:stCxn id="1130" idx="5"/>
            <a:endCxn id="1149" idx="0"/>
          </p:cNvCxnSpPr>
          <p:nvPr/>
        </p:nvCxnSpPr>
        <p:spPr>
          <a:xfrm>
            <a:off x="7402328" y="2724265"/>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139" name="Straight Connector 1138">
            <a:extLst>
              <a:ext uri="{FF2B5EF4-FFF2-40B4-BE49-F238E27FC236}">
                <a16:creationId xmlns:a16="http://schemas.microsoft.com/office/drawing/2014/main" id="{70CDBC3A-FF58-EF9A-8A80-F1DDD69056D7}"/>
              </a:ext>
            </a:extLst>
          </p:cNvPr>
          <p:cNvCxnSpPr>
            <a:cxnSpLocks/>
            <a:stCxn id="1130" idx="3"/>
            <a:endCxn id="1147" idx="0"/>
          </p:cNvCxnSpPr>
          <p:nvPr/>
        </p:nvCxnSpPr>
        <p:spPr>
          <a:xfrm flipH="1">
            <a:off x="6845403" y="2724265"/>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40" name="Straight Connector 1139">
            <a:extLst>
              <a:ext uri="{FF2B5EF4-FFF2-40B4-BE49-F238E27FC236}">
                <a16:creationId xmlns:a16="http://schemas.microsoft.com/office/drawing/2014/main" id="{02148834-087B-2ADF-0CEA-726C536A521D}"/>
              </a:ext>
            </a:extLst>
          </p:cNvPr>
          <p:cNvCxnSpPr>
            <a:cxnSpLocks/>
            <a:stCxn id="1149" idx="5"/>
            <a:endCxn id="1148" idx="0"/>
          </p:cNvCxnSpPr>
          <p:nvPr/>
        </p:nvCxnSpPr>
        <p:spPr>
          <a:xfrm>
            <a:off x="7812659" y="3389388"/>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3BF91E92-6BCB-8135-09FE-4F18512C5C00}"/>
              </a:ext>
            </a:extLst>
          </p:cNvPr>
          <p:cNvCxnSpPr>
            <a:cxnSpLocks/>
            <a:stCxn id="1149" idx="3"/>
            <a:endCxn id="1146" idx="0"/>
          </p:cNvCxnSpPr>
          <p:nvPr/>
        </p:nvCxnSpPr>
        <p:spPr>
          <a:xfrm flipH="1">
            <a:off x="7202587" y="3389388"/>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C35374F4-31E3-1D80-B26D-CC406F385345}"/>
              </a:ext>
            </a:extLst>
          </p:cNvPr>
          <p:cNvSpPr txBox="1">
            <a:spLocks/>
          </p:cNvSpPr>
          <p:nvPr/>
        </p:nvSpPr>
        <p:spPr>
          <a:xfrm>
            <a:off x="5044000" y="28551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1744031D-907A-D00D-1F0C-5DEE4FF6C4CE}"/>
              </a:ext>
            </a:extLst>
          </p:cNvPr>
          <p:cNvSpPr txBox="1">
            <a:spLocks/>
          </p:cNvSpPr>
          <p:nvPr/>
        </p:nvSpPr>
        <p:spPr>
          <a:xfrm>
            <a:off x="5910382" y="288753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11FD4D44-61D2-EEF8-D166-F24512E1B6D4}"/>
              </a:ext>
            </a:extLst>
          </p:cNvPr>
          <p:cNvSpPr txBox="1">
            <a:spLocks/>
          </p:cNvSpPr>
          <p:nvPr/>
        </p:nvSpPr>
        <p:spPr>
          <a:xfrm>
            <a:off x="7003436" y="360331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FBA6AE44-F7D1-F99F-4C07-968B2ACE97A0}"/>
              </a:ext>
            </a:extLst>
          </p:cNvPr>
          <p:cNvSpPr txBox="1">
            <a:spLocks/>
          </p:cNvSpPr>
          <p:nvPr/>
        </p:nvSpPr>
        <p:spPr>
          <a:xfrm>
            <a:off x="6628642" y="28842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Google Shape;868;p37">
            <a:extLst>
              <a:ext uri="{FF2B5EF4-FFF2-40B4-BE49-F238E27FC236}">
                <a16:creationId xmlns:a16="http://schemas.microsoft.com/office/drawing/2014/main" id="{C626C93F-A746-0E11-81C9-B8387169FB0C}"/>
              </a:ext>
            </a:extLst>
          </p:cNvPr>
          <p:cNvSpPr txBox="1">
            <a:spLocks/>
          </p:cNvSpPr>
          <p:nvPr/>
        </p:nvSpPr>
        <p:spPr>
          <a:xfrm>
            <a:off x="7912948" y="365625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9" name="Flowchart: Connector 1148">
            <a:extLst>
              <a:ext uri="{FF2B5EF4-FFF2-40B4-BE49-F238E27FC236}">
                <a16:creationId xmlns:a16="http://schemas.microsoft.com/office/drawing/2014/main" id="{3A795879-9098-9FE8-69B6-5639BC68012C}"/>
              </a:ext>
            </a:extLst>
          </p:cNvPr>
          <p:cNvSpPr/>
          <p:nvPr/>
        </p:nvSpPr>
        <p:spPr>
          <a:xfrm>
            <a:off x="7401738" y="29884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3" name="Google Shape;868;p37">
            <a:extLst>
              <a:ext uri="{FF2B5EF4-FFF2-40B4-BE49-F238E27FC236}">
                <a16:creationId xmlns:a16="http://schemas.microsoft.com/office/drawing/2014/main" id="{9B30A922-41F6-3E96-3DC4-7B1150299A28}"/>
              </a:ext>
            </a:extLst>
          </p:cNvPr>
          <p:cNvSpPr txBox="1">
            <a:spLocks/>
          </p:cNvSpPr>
          <p:nvPr/>
        </p:nvSpPr>
        <p:spPr>
          <a:xfrm>
            <a:off x="10815307" y="564395"/>
            <a:ext cx="458216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Tree>
    <p:extLst>
      <p:ext uri="{BB962C8B-B14F-4D97-AF65-F5344CB8AC3E}">
        <p14:creationId xmlns:p14="http://schemas.microsoft.com/office/powerpoint/2010/main" val="177225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8673" y="2150850"/>
            <a:ext cx="387910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GIỚI THIỆU</a:t>
            </a:r>
            <a:endParaRPr/>
          </a:p>
        </p:txBody>
      </p:sp>
      <p:sp>
        <p:nvSpPr>
          <p:cNvPr id="757" name="Google Shape;757;p36"/>
          <p:cNvSpPr txBox="1">
            <a:spLocks noGrp="1"/>
          </p:cNvSpPr>
          <p:nvPr>
            <p:ph type="subTitle" idx="1"/>
          </p:nvPr>
        </p:nvSpPr>
        <p:spPr>
          <a:xfrm>
            <a:off x="498673" y="4115136"/>
            <a:ext cx="8093088" cy="4496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Giới thiệu cấu trúc dữ liệu Cây nhị phân tìm kiếm và cơ chế tự cân bằng của BST</a:t>
            </a:r>
            <a:endParaRPr>
              <a:latin typeface="Nunito" pitchFamily="2" charset="-93"/>
            </a:endParaRPr>
          </a:p>
        </p:txBody>
      </p:sp>
      <p:sp>
        <p:nvSpPr>
          <p:cNvPr id="758" name="Google Shape;758;p36"/>
          <p:cNvSpPr txBox="1">
            <a:spLocks noGrp="1"/>
          </p:cNvSpPr>
          <p:nvPr>
            <p:ph type="title" idx="2"/>
          </p:nvPr>
        </p:nvSpPr>
        <p:spPr>
          <a:xfrm>
            <a:off x="498673" y="1208939"/>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descr="A diagram of a tree&#10;&#10;Description automatically generated">
            <a:extLst>
              <a:ext uri="{FF2B5EF4-FFF2-40B4-BE49-F238E27FC236}">
                <a16:creationId xmlns:a16="http://schemas.microsoft.com/office/drawing/2014/main" id="{F63E1C1F-CC04-F223-83D9-96FBF21429D1}"/>
              </a:ext>
            </a:extLst>
          </p:cNvPr>
          <p:cNvPicPr>
            <a:picLocks noChangeAspect="1"/>
          </p:cNvPicPr>
          <p:nvPr/>
        </p:nvPicPr>
        <p:blipFill>
          <a:blip r:embed="rId3"/>
          <a:stretch>
            <a:fillRect/>
          </a:stretch>
        </p:blipFill>
        <p:spPr>
          <a:xfrm>
            <a:off x="4377774" y="1211087"/>
            <a:ext cx="4484980" cy="252903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4</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53163"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40</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586037" y="599103"/>
            <a:ext cx="425316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236829" y="2004487"/>
            <a:ext cx="4254900" cy="1897914"/>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Right-Rotation subtree tại node P </a:t>
              </a:r>
            </a:p>
            <a:p>
              <a:pPr indent="266700">
                <a:buAutoNum type="arabicPeriod"/>
              </a:pPr>
              <a:r>
                <a:rPr lang="vi-VN">
                  <a:solidFill>
                    <a:srgbClr val="000000"/>
                  </a:solidFill>
                  <a:latin typeface="Nunito" pitchFamily="2" charset="-93"/>
                </a:rPr>
                <a:t>Recolor node</a:t>
              </a:r>
            </a:p>
            <a:p>
              <a:pPr marL="285750" indent="-285750">
                <a:buFont typeface="Arial" panose="020B0604020202020204" pitchFamily="34" charset="0"/>
                <a:buChar char="•"/>
              </a:pPr>
              <a:r>
                <a:rPr lang="vi-VN">
                  <a:solidFill>
                    <a:srgbClr val="000000"/>
                  </a:solidFill>
                  <a:latin typeface="Nunito" pitchFamily="2" charset="-93"/>
                </a:rPr>
                <a:t>Insert: Đổi màu node P (thành màu đen) và Node G (thành màu đỏ) </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397572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42</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14343" y="266411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6624"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8875" y="2636134"/>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8986" y="2503781"/>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84440" y="2503781"/>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8986" y="3065046"/>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7233"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9144" y="3065046"/>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40746" y="3037070"/>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61245" y="3037070"/>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9353" y="3670988"/>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589924" y="3670988"/>
            <a:ext cx="159011" cy="32541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8432" y="32700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373163" y="39964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6209" y="399750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10661" y="335817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44484" y="332303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43342" y="333784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Arrow: Right 2">
            <a:extLst>
              <a:ext uri="{FF2B5EF4-FFF2-40B4-BE49-F238E27FC236}">
                <a16:creationId xmlns:a16="http://schemas.microsoft.com/office/drawing/2014/main" id="{821CB762-0366-1759-F1D6-BEDA22E699B0}"/>
              </a:ext>
            </a:extLst>
          </p:cNvPr>
          <p:cNvSpPr/>
          <p:nvPr/>
        </p:nvSpPr>
        <p:spPr>
          <a:xfrm>
            <a:off x="4112726" y="252452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Flowchart: Connector 3">
            <a:extLst>
              <a:ext uri="{FF2B5EF4-FFF2-40B4-BE49-F238E27FC236}">
                <a16:creationId xmlns:a16="http://schemas.microsoft.com/office/drawing/2014/main" id="{0F83C024-916A-3055-2B8B-A66769B30C77}"/>
              </a:ext>
            </a:extLst>
          </p:cNvPr>
          <p:cNvSpPr/>
          <p:nvPr/>
        </p:nvSpPr>
        <p:spPr>
          <a:xfrm>
            <a:off x="6437163" y="1921252"/>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0" name="Flowchart: Connector 19">
            <a:extLst>
              <a:ext uri="{FF2B5EF4-FFF2-40B4-BE49-F238E27FC236}">
                <a16:creationId xmlns:a16="http://schemas.microsoft.com/office/drawing/2014/main" id="{84EBA4FB-142D-F7F4-3734-99886A032193}"/>
              </a:ext>
            </a:extLst>
          </p:cNvPr>
          <p:cNvSpPr/>
          <p:nvPr/>
        </p:nvSpPr>
        <p:spPr>
          <a:xfrm>
            <a:off x="7308888" y="2453005"/>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1" name="Flowchart: Connector 20">
            <a:extLst>
              <a:ext uri="{FF2B5EF4-FFF2-40B4-BE49-F238E27FC236}">
                <a16:creationId xmlns:a16="http://schemas.microsoft.com/office/drawing/2014/main" id="{A73BE8BA-088B-ECC6-EC11-15D664A7064E}"/>
              </a:ext>
            </a:extLst>
          </p:cNvPr>
          <p:cNvSpPr/>
          <p:nvPr/>
        </p:nvSpPr>
        <p:spPr>
          <a:xfrm>
            <a:off x="7883687" y="3119523"/>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2" name="Straight Connector 21">
            <a:extLst>
              <a:ext uri="{FF2B5EF4-FFF2-40B4-BE49-F238E27FC236}">
                <a16:creationId xmlns:a16="http://schemas.microsoft.com/office/drawing/2014/main" id="{F7EBFCE1-4F61-8B85-5FDE-90F03BB8C95D}"/>
              </a:ext>
            </a:extLst>
          </p:cNvPr>
          <p:cNvCxnSpPr>
            <a:cxnSpLocks/>
            <a:stCxn id="20" idx="1"/>
            <a:endCxn id="4" idx="5"/>
          </p:cNvCxnSpPr>
          <p:nvPr/>
        </p:nvCxnSpPr>
        <p:spPr>
          <a:xfrm flipH="1" flipV="1">
            <a:off x="6831806" y="2322188"/>
            <a:ext cx="550484" cy="198786"/>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E3F75C0B-CF01-17DA-F527-D21B9E5EF747}"/>
              </a:ext>
            </a:extLst>
          </p:cNvPr>
          <p:cNvCxnSpPr>
            <a:cxnSpLocks/>
            <a:stCxn id="20" idx="5"/>
            <a:endCxn id="21" idx="1"/>
          </p:cNvCxnSpPr>
          <p:nvPr/>
        </p:nvCxnSpPr>
        <p:spPr>
          <a:xfrm>
            <a:off x="7736704" y="2849154"/>
            <a:ext cx="221080" cy="339159"/>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971DDF0-29F7-0D93-29DC-134DB166BAFA}"/>
              </a:ext>
            </a:extLst>
          </p:cNvPr>
          <p:cNvCxnSpPr>
            <a:cxnSpLocks/>
            <a:stCxn id="1122" idx="0"/>
            <a:endCxn id="20" idx="3"/>
          </p:cNvCxnSpPr>
          <p:nvPr/>
        </p:nvCxnSpPr>
        <p:spPr>
          <a:xfrm flipV="1">
            <a:off x="7098667" y="2849154"/>
            <a:ext cx="283623" cy="236846"/>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FC13401-52DC-DB37-3694-3DA17CC5FE68}"/>
              </a:ext>
            </a:extLst>
          </p:cNvPr>
          <p:cNvCxnSpPr>
            <a:cxnSpLocks/>
            <a:stCxn id="4" idx="0"/>
          </p:cNvCxnSpPr>
          <p:nvPr/>
        </p:nvCxnSpPr>
        <p:spPr>
          <a:xfrm flipH="1" flipV="1">
            <a:off x="6668339" y="1631231"/>
            <a:ext cx="1" cy="290021"/>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DC8D50E-5B33-DDB0-4A9F-9A37C16E0A33}"/>
              </a:ext>
            </a:extLst>
          </p:cNvPr>
          <p:cNvCxnSpPr>
            <a:cxnSpLocks/>
            <a:stCxn id="4" idx="3"/>
            <a:endCxn id="31" idx="0"/>
          </p:cNvCxnSpPr>
          <p:nvPr/>
        </p:nvCxnSpPr>
        <p:spPr>
          <a:xfrm flipH="1">
            <a:off x="5980752" y="2322188"/>
            <a:ext cx="524121" cy="11043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A1A969BA-7B8F-CE04-9075-827C8EFD00A9}"/>
              </a:ext>
            </a:extLst>
          </p:cNvPr>
          <p:cNvCxnSpPr>
            <a:cxnSpLocks/>
            <a:stCxn id="21" idx="5"/>
            <a:endCxn id="1124" idx="0"/>
          </p:cNvCxnSpPr>
          <p:nvPr/>
        </p:nvCxnSpPr>
        <p:spPr>
          <a:xfrm>
            <a:off x="8315558" y="3520459"/>
            <a:ext cx="254849" cy="322108"/>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4A1470E-86A7-C360-DE73-A282144F7782}"/>
              </a:ext>
            </a:extLst>
          </p:cNvPr>
          <p:cNvCxnSpPr>
            <a:cxnSpLocks/>
            <a:stCxn id="21" idx="3"/>
            <a:endCxn id="1123" idx="0"/>
          </p:cNvCxnSpPr>
          <p:nvPr/>
        </p:nvCxnSpPr>
        <p:spPr>
          <a:xfrm flipH="1">
            <a:off x="7571549" y="3520459"/>
            <a:ext cx="386235" cy="307302"/>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0A8BBEB-50AA-49DE-3D48-F0FC4F63E0C5}"/>
              </a:ext>
            </a:extLst>
          </p:cNvPr>
          <p:cNvCxnSpPr>
            <a:cxnSpLocks/>
            <a:stCxn id="31" idx="5"/>
            <a:endCxn id="1121" idx="0"/>
          </p:cNvCxnSpPr>
          <p:nvPr/>
        </p:nvCxnSpPr>
        <p:spPr>
          <a:xfrm>
            <a:off x="6150961" y="2833558"/>
            <a:ext cx="177380" cy="28261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78BE0F4-8788-74CF-AD94-97AA3F116DDF}"/>
              </a:ext>
            </a:extLst>
          </p:cNvPr>
          <p:cNvCxnSpPr>
            <a:cxnSpLocks/>
            <a:stCxn id="31" idx="3"/>
            <a:endCxn id="1120" idx="0"/>
          </p:cNvCxnSpPr>
          <p:nvPr/>
        </p:nvCxnSpPr>
        <p:spPr>
          <a:xfrm flipH="1">
            <a:off x="5537045" y="2833558"/>
            <a:ext cx="273498" cy="288902"/>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12E73F96-755A-5D53-35EB-155EE64BDC5C}"/>
              </a:ext>
            </a:extLst>
          </p:cNvPr>
          <p:cNvSpPr/>
          <p:nvPr/>
        </p:nvSpPr>
        <p:spPr>
          <a:xfrm>
            <a:off x="5740040" y="243262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0" name="Google Shape;868;p37">
            <a:extLst>
              <a:ext uri="{FF2B5EF4-FFF2-40B4-BE49-F238E27FC236}">
                <a16:creationId xmlns:a16="http://schemas.microsoft.com/office/drawing/2014/main" id="{FC4885A5-A748-D145-59E5-B49F7BD63A1C}"/>
              </a:ext>
            </a:extLst>
          </p:cNvPr>
          <p:cNvSpPr txBox="1">
            <a:spLocks/>
          </p:cNvSpPr>
          <p:nvPr/>
        </p:nvSpPr>
        <p:spPr>
          <a:xfrm>
            <a:off x="5320284" y="312246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1" name="Google Shape;868;p37">
            <a:extLst>
              <a:ext uri="{FF2B5EF4-FFF2-40B4-BE49-F238E27FC236}">
                <a16:creationId xmlns:a16="http://schemas.microsoft.com/office/drawing/2014/main" id="{E75A119C-F5AA-12AC-F801-49CB86200BBB}"/>
              </a:ext>
            </a:extLst>
          </p:cNvPr>
          <p:cNvSpPr txBox="1">
            <a:spLocks/>
          </p:cNvSpPr>
          <p:nvPr/>
        </p:nvSpPr>
        <p:spPr>
          <a:xfrm>
            <a:off x="6111580" y="311617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2" name="Google Shape;868;p37">
            <a:extLst>
              <a:ext uri="{FF2B5EF4-FFF2-40B4-BE49-F238E27FC236}">
                <a16:creationId xmlns:a16="http://schemas.microsoft.com/office/drawing/2014/main" id="{C9C8515E-B932-07DB-DC9F-A27EBEAF4243}"/>
              </a:ext>
            </a:extLst>
          </p:cNvPr>
          <p:cNvSpPr txBox="1">
            <a:spLocks/>
          </p:cNvSpPr>
          <p:nvPr/>
        </p:nvSpPr>
        <p:spPr>
          <a:xfrm>
            <a:off x="6899516" y="3086000"/>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3" name="Google Shape;868;p37">
            <a:extLst>
              <a:ext uri="{FF2B5EF4-FFF2-40B4-BE49-F238E27FC236}">
                <a16:creationId xmlns:a16="http://schemas.microsoft.com/office/drawing/2014/main" id="{BB37B9AC-69DA-E231-E84E-B974BC6F8592}"/>
              </a:ext>
            </a:extLst>
          </p:cNvPr>
          <p:cNvSpPr txBox="1">
            <a:spLocks/>
          </p:cNvSpPr>
          <p:nvPr/>
        </p:nvSpPr>
        <p:spPr>
          <a:xfrm>
            <a:off x="7354788" y="382776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4" name="Google Shape;868;p37">
            <a:extLst>
              <a:ext uri="{FF2B5EF4-FFF2-40B4-BE49-F238E27FC236}">
                <a16:creationId xmlns:a16="http://schemas.microsoft.com/office/drawing/2014/main" id="{3B3522F7-733D-F73B-0C33-289B459242D4}"/>
              </a:ext>
            </a:extLst>
          </p:cNvPr>
          <p:cNvSpPr txBox="1">
            <a:spLocks/>
          </p:cNvSpPr>
          <p:nvPr/>
        </p:nvSpPr>
        <p:spPr>
          <a:xfrm>
            <a:off x="8353646" y="38425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76" name="Google Shape;868;p37">
            <a:extLst>
              <a:ext uri="{FF2B5EF4-FFF2-40B4-BE49-F238E27FC236}">
                <a16:creationId xmlns:a16="http://schemas.microsoft.com/office/drawing/2014/main" id="{42B13A6B-A1CE-D163-8FAC-9D469A5376E6}"/>
              </a:ext>
            </a:extLst>
          </p:cNvPr>
          <p:cNvSpPr txBox="1">
            <a:spLocks/>
          </p:cNvSpPr>
          <p:nvPr/>
        </p:nvSpPr>
        <p:spPr>
          <a:xfrm>
            <a:off x="4586037" y="599103"/>
            <a:ext cx="425316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979" name="Google Shape;868;p37">
            <a:extLst>
              <a:ext uri="{FF2B5EF4-FFF2-40B4-BE49-F238E27FC236}">
                <a16:creationId xmlns:a16="http://schemas.microsoft.com/office/drawing/2014/main" id="{1D655573-32DE-A1BA-BFC5-0124CC8A8418}"/>
              </a:ext>
            </a:extLst>
          </p:cNvPr>
          <p:cNvSpPr txBox="1">
            <a:spLocks/>
          </p:cNvSpPr>
          <p:nvPr/>
        </p:nvSpPr>
        <p:spPr>
          <a:xfrm>
            <a:off x="10199823" y="564396"/>
            <a:ext cx="4267198" cy="554630"/>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Tree>
    <p:extLst>
      <p:ext uri="{BB962C8B-B14F-4D97-AF65-F5344CB8AC3E}">
        <p14:creationId xmlns:p14="http://schemas.microsoft.com/office/powerpoint/2010/main" val="51531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43</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57965" y="2004487"/>
            <a:ext cx="3933763" cy="2046504"/>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Left-Rotation subtree tại node P </a:t>
              </a:r>
            </a:p>
            <a:p>
              <a:pPr indent="266700">
                <a:buAutoNum type="arabicPeriod"/>
              </a:pPr>
              <a:r>
                <a:rPr lang="vi-VN">
                  <a:solidFill>
                    <a:srgbClr val="000000"/>
                  </a:solidFill>
                  <a:latin typeface="Nunito" pitchFamily="2" charset="-93"/>
                </a:rPr>
                <a:t>Recolor: </a:t>
              </a:r>
            </a:p>
            <a:p>
              <a:pPr marL="285750" indent="-285750">
                <a:buFont typeface="Arial" panose="020B0604020202020204" pitchFamily="34" charset="0"/>
                <a:buChar char="•"/>
              </a:pPr>
              <a:r>
                <a:rPr lang="vi-VN">
                  <a:solidFill>
                    <a:srgbClr val="000000"/>
                  </a:solidFill>
                  <a:latin typeface="Nunito" pitchFamily="2" charset="-93"/>
                </a:rPr>
                <a:t>Insert: Đổi màu node P thành màu đen và Node G thành màu đỏ</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1" name="Google Shape;868;p37">
            <a:extLst>
              <a:ext uri="{FF2B5EF4-FFF2-40B4-BE49-F238E27FC236}">
                <a16:creationId xmlns:a16="http://schemas.microsoft.com/office/drawing/2014/main" id="{6180CC12-D14F-A19C-CC33-32BD9E861527}"/>
              </a:ext>
            </a:extLst>
          </p:cNvPr>
          <p:cNvSpPr txBox="1">
            <a:spLocks/>
          </p:cNvSpPr>
          <p:nvPr/>
        </p:nvSpPr>
        <p:spPr>
          <a:xfrm>
            <a:off x="4572000" y="599102"/>
            <a:ext cx="4267198" cy="545949"/>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22" name="Flowchart: Connector 21">
            <a:extLst>
              <a:ext uri="{FF2B5EF4-FFF2-40B4-BE49-F238E27FC236}">
                <a16:creationId xmlns:a16="http://schemas.microsoft.com/office/drawing/2014/main" id="{A3F56D51-FEBB-2C4B-A2FC-627EAF9EBC03}"/>
              </a:ext>
            </a:extLst>
          </p:cNvPr>
          <p:cNvSpPr/>
          <p:nvPr/>
        </p:nvSpPr>
        <p:spPr>
          <a:xfrm>
            <a:off x="1222313" y="26641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23" name="Flowchart: Connector 22">
            <a:extLst>
              <a:ext uri="{FF2B5EF4-FFF2-40B4-BE49-F238E27FC236}">
                <a16:creationId xmlns:a16="http://schemas.microsoft.com/office/drawing/2014/main" id="{1378878B-AC01-B3C2-307D-285B59B4C662}"/>
              </a:ext>
            </a:extLst>
          </p:cNvPr>
          <p:cNvSpPr/>
          <p:nvPr/>
        </p:nvSpPr>
        <p:spPr>
          <a:xfrm>
            <a:off x="2035486"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4" name="Flowchart: Connector 23">
            <a:extLst>
              <a:ext uri="{FF2B5EF4-FFF2-40B4-BE49-F238E27FC236}">
                <a16:creationId xmlns:a16="http://schemas.microsoft.com/office/drawing/2014/main" id="{57CCE5EE-7216-8558-35A2-5B6F6D5046AD}"/>
              </a:ext>
            </a:extLst>
          </p:cNvPr>
          <p:cNvSpPr/>
          <p:nvPr/>
        </p:nvSpPr>
        <p:spPr>
          <a:xfrm>
            <a:off x="2725483" y="277100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5" name="Straight Connector 24">
            <a:extLst>
              <a:ext uri="{FF2B5EF4-FFF2-40B4-BE49-F238E27FC236}">
                <a16:creationId xmlns:a16="http://schemas.microsoft.com/office/drawing/2014/main" id="{E0981131-1068-2BEF-F9E5-877DB08716CC}"/>
              </a:ext>
            </a:extLst>
          </p:cNvPr>
          <p:cNvCxnSpPr>
            <a:cxnSpLocks/>
            <a:stCxn id="23" idx="3"/>
            <a:endCxn id="22" idx="7"/>
          </p:cNvCxnSpPr>
          <p:nvPr/>
        </p:nvCxnSpPr>
        <p:spPr>
          <a:xfrm flipH="1">
            <a:off x="1616956" y="2503781"/>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721D7EB0-97D6-A04B-E4B4-B22900CAE48D}"/>
              </a:ext>
            </a:extLst>
          </p:cNvPr>
          <p:cNvCxnSpPr>
            <a:cxnSpLocks/>
            <a:stCxn id="23" idx="5"/>
            <a:endCxn id="24" idx="1"/>
          </p:cNvCxnSpPr>
          <p:nvPr/>
        </p:nvCxnSpPr>
        <p:spPr>
          <a:xfrm>
            <a:off x="2463302" y="2503781"/>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65AE6651-F6B5-D534-5CBF-17553317FEB6}"/>
              </a:ext>
            </a:extLst>
          </p:cNvPr>
          <p:cNvCxnSpPr>
            <a:cxnSpLocks/>
            <a:stCxn id="1123" idx="0"/>
            <a:endCxn id="22" idx="5"/>
          </p:cNvCxnSpPr>
          <p:nvPr/>
        </p:nvCxnSpPr>
        <p:spPr>
          <a:xfrm flipH="1" flipV="1">
            <a:off x="1616956" y="3065046"/>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7684592-85BD-1F71-CC9F-252885BB0A31}"/>
              </a:ext>
            </a:extLst>
          </p:cNvPr>
          <p:cNvCxnSpPr>
            <a:cxnSpLocks/>
            <a:stCxn id="23" idx="0"/>
          </p:cNvCxnSpPr>
          <p:nvPr/>
        </p:nvCxnSpPr>
        <p:spPr>
          <a:xfrm flipV="1">
            <a:off x="2286095"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D8E5891-638C-9FF9-2D65-03D1948BDC8C}"/>
              </a:ext>
            </a:extLst>
          </p:cNvPr>
          <p:cNvCxnSpPr>
            <a:cxnSpLocks/>
            <a:stCxn id="22" idx="3"/>
            <a:endCxn id="1122" idx="0"/>
          </p:cNvCxnSpPr>
          <p:nvPr/>
        </p:nvCxnSpPr>
        <p:spPr>
          <a:xfrm flipH="1">
            <a:off x="1015787" y="3065046"/>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D0CEE136-D343-1A7D-7B1B-3765681756E8}"/>
              </a:ext>
            </a:extLst>
          </p:cNvPr>
          <p:cNvCxnSpPr>
            <a:cxnSpLocks/>
            <a:stCxn id="24" idx="5"/>
            <a:endCxn id="1127" idx="0"/>
          </p:cNvCxnSpPr>
          <p:nvPr/>
        </p:nvCxnSpPr>
        <p:spPr>
          <a:xfrm>
            <a:off x="3157354" y="3171938"/>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948C3200-78EC-FF1D-7FB9-7C2FAD0137ED}"/>
              </a:ext>
            </a:extLst>
          </p:cNvPr>
          <p:cNvCxnSpPr>
            <a:cxnSpLocks/>
            <a:stCxn id="24" idx="3"/>
            <a:endCxn id="1125" idx="0"/>
          </p:cNvCxnSpPr>
          <p:nvPr/>
        </p:nvCxnSpPr>
        <p:spPr>
          <a:xfrm flipH="1">
            <a:off x="2600429" y="3171938"/>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D55A8E20-B824-6E02-12AB-E1C6E389E4CD}"/>
              </a:ext>
            </a:extLst>
          </p:cNvPr>
          <p:cNvCxnSpPr>
            <a:cxnSpLocks/>
            <a:stCxn id="1127" idx="5"/>
            <a:endCxn id="1126" idx="0"/>
          </p:cNvCxnSpPr>
          <p:nvPr/>
        </p:nvCxnSpPr>
        <p:spPr>
          <a:xfrm>
            <a:off x="3567685" y="3837061"/>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1334A119-1EE2-3CF5-3366-911428C5E1B3}"/>
              </a:ext>
            </a:extLst>
          </p:cNvPr>
          <p:cNvCxnSpPr>
            <a:cxnSpLocks/>
            <a:stCxn id="1127" idx="3"/>
            <a:endCxn id="1124" idx="0"/>
          </p:cNvCxnSpPr>
          <p:nvPr/>
        </p:nvCxnSpPr>
        <p:spPr>
          <a:xfrm flipH="1">
            <a:off x="2957613" y="3837061"/>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22" name="Google Shape;868;p37">
            <a:extLst>
              <a:ext uri="{FF2B5EF4-FFF2-40B4-BE49-F238E27FC236}">
                <a16:creationId xmlns:a16="http://schemas.microsoft.com/office/drawing/2014/main" id="{1AAD6ACC-C42B-2513-D91F-F857D5AD3293}"/>
              </a:ext>
            </a:extLst>
          </p:cNvPr>
          <p:cNvSpPr txBox="1">
            <a:spLocks/>
          </p:cNvSpPr>
          <p:nvPr/>
        </p:nvSpPr>
        <p:spPr>
          <a:xfrm>
            <a:off x="799026" y="33027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3" name="Google Shape;868;p37">
            <a:extLst>
              <a:ext uri="{FF2B5EF4-FFF2-40B4-BE49-F238E27FC236}">
                <a16:creationId xmlns:a16="http://schemas.microsoft.com/office/drawing/2014/main" id="{0AF2A52E-866B-A531-7B9D-2FA8B721F4AB}"/>
              </a:ext>
            </a:extLst>
          </p:cNvPr>
          <p:cNvSpPr txBox="1">
            <a:spLocks/>
          </p:cNvSpPr>
          <p:nvPr/>
        </p:nvSpPr>
        <p:spPr>
          <a:xfrm>
            <a:off x="1665408" y="33352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4" name="Google Shape;868;p37">
            <a:extLst>
              <a:ext uri="{FF2B5EF4-FFF2-40B4-BE49-F238E27FC236}">
                <a16:creationId xmlns:a16="http://schemas.microsoft.com/office/drawing/2014/main" id="{F68E1FEE-F759-7088-0FF1-6D46CAFF4F31}"/>
              </a:ext>
            </a:extLst>
          </p:cNvPr>
          <p:cNvSpPr txBox="1">
            <a:spLocks/>
          </p:cNvSpPr>
          <p:nvPr/>
        </p:nvSpPr>
        <p:spPr>
          <a:xfrm>
            <a:off x="2758462" y="40509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5" name="Google Shape;868;p37">
            <a:extLst>
              <a:ext uri="{FF2B5EF4-FFF2-40B4-BE49-F238E27FC236}">
                <a16:creationId xmlns:a16="http://schemas.microsoft.com/office/drawing/2014/main" id="{BC707761-C4F9-A087-3BD4-47999082ADDE}"/>
              </a:ext>
            </a:extLst>
          </p:cNvPr>
          <p:cNvSpPr txBox="1">
            <a:spLocks/>
          </p:cNvSpPr>
          <p:nvPr/>
        </p:nvSpPr>
        <p:spPr>
          <a:xfrm>
            <a:off x="2383668" y="33319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6" name="Google Shape;868;p37">
            <a:extLst>
              <a:ext uri="{FF2B5EF4-FFF2-40B4-BE49-F238E27FC236}">
                <a16:creationId xmlns:a16="http://schemas.microsoft.com/office/drawing/2014/main" id="{0ECB2950-E9C2-5277-409C-5BBBB52637B4}"/>
              </a:ext>
            </a:extLst>
          </p:cNvPr>
          <p:cNvSpPr txBox="1">
            <a:spLocks/>
          </p:cNvSpPr>
          <p:nvPr/>
        </p:nvSpPr>
        <p:spPr>
          <a:xfrm>
            <a:off x="3667974" y="410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7" name="Flowchart: Connector 1126">
            <a:extLst>
              <a:ext uri="{FF2B5EF4-FFF2-40B4-BE49-F238E27FC236}">
                <a16:creationId xmlns:a16="http://schemas.microsoft.com/office/drawing/2014/main" id="{054A816A-4C8D-B961-55D6-3AF44107F9C6}"/>
              </a:ext>
            </a:extLst>
          </p:cNvPr>
          <p:cNvSpPr/>
          <p:nvPr/>
        </p:nvSpPr>
        <p:spPr>
          <a:xfrm>
            <a:off x="3156764" y="3436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Tree>
    <p:extLst>
      <p:ext uri="{BB962C8B-B14F-4D97-AF65-F5344CB8AC3E}">
        <p14:creationId xmlns:p14="http://schemas.microsoft.com/office/powerpoint/2010/main" val="231781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44</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Arrow: Right 2">
            <a:extLst>
              <a:ext uri="{FF2B5EF4-FFF2-40B4-BE49-F238E27FC236}">
                <a16:creationId xmlns:a16="http://schemas.microsoft.com/office/drawing/2014/main" id="{821CB762-0366-1759-F1D6-BEDA22E699B0}"/>
              </a:ext>
            </a:extLst>
          </p:cNvPr>
          <p:cNvSpPr/>
          <p:nvPr/>
        </p:nvSpPr>
        <p:spPr>
          <a:xfrm>
            <a:off x="4112726" y="252452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5" name="Flowchart: Connector 1124">
            <a:extLst>
              <a:ext uri="{FF2B5EF4-FFF2-40B4-BE49-F238E27FC236}">
                <a16:creationId xmlns:a16="http://schemas.microsoft.com/office/drawing/2014/main" id="{3F98364A-D22B-45B2-021E-5C2BFAEE2D89}"/>
              </a:ext>
            </a:extLst>
          </p:cNvPr>
          <p:cNvSpPr/>
          <p:nvPr/>
        </p:nvSpPr>
        <p:spPr>
          <a:xfrm>
            <a:off x="1222313" y="26641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26" name="Flowchart: Connector 1125">
            <a:extLst>
              <a:ext uri="{FF2B5EF4-FFF2-40B4-BE49-F238E27FC236}">
                <a16:creationId xmlns:a16="http://schemas.microsoft.com/office/drawing/2014/main" id="{EF98F2ED-49A5-E7F8-B6AD-90F0F11456F6}"/>
              </a:ext>
            </a:extLst>
          </p:cNvPr>
          <p:cNvSpPr/>
          <p:nvPr/>
        </p:nvSpPr>
        <p:spPr>
          <a:xfrm>
            <a:off x="2035486"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27" name="Flowchart: Connector 1126">
            <a:extLst>
              <a:ext uri="{FF2B5EF4-FFF2-40B4-BE49-F238E27FC236}">
                <a16:creationId xmlns:a16="http://schemas.microsoft.com/office/drawing/2014/main" id="{1DAA76B1-D79D-DEFE-DF74-30C26D91E4D5}"/>
              </a:ext>
            </a:extLst>
          </p:cNvPr>
          <p:cNvSpPr/>
          <p:nvPr/>
        </p:nvSpPr>
        <p:spPr>
          <a:xfrm>
            <a:off x="2725483" y="277100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28" name="Straight Connector 1127">
            <a:extLst>
              <a:ext uri="{FF2B5EF4-FFF2-40B4-BE49-F238E27FC236}">
                <a16:creationId xmlns:a16="http://schemas.microsoft.com/office/drawing/2014/main" id="{B605889A-044F-58E4-3DAB-570888A7486B}"/>
              </a:ext>
            </a:extLst>
          </p:cNvPr>
          <p:cNvCxnSpPr>
            <a:cxnSpLocks/>
            <a:stCxn id="1126" idx="3"/>
            <a:endCxn id="1125" idx="7"/>
          </p:cNvCxnSpPr>
          <p:nvPr/>
        </p:nvCxnSpPr>
        <p:spPr>
          <a:xfrm flipH="1">
            <a:off x="1616956" y="2503781"/>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129" name="Straight Connector 1128">
            <a:extLst>
              <a:ext uri="{FF2B5EF4-FFF2-40B4-BE49-F238E27FC236}">
                <a16:creationId xmlns:a16="http://schemas.microsoft.com/office/drawing/2014/main" id="{67CF8BC9-4E33-A915-DEAF-FBFA727F31BE}"/>
              </a:ext>
            </a:extLst>
          </p:cNvPr>
          <p:cNvCxnSpPr>
            <a:cxnSpLocks/>
            <a:stCxn id="1126" idx="5"/>
            <a:endCxn id="1127" idx="1"/>
          </p:cNvCxnSpPr>
          <p:nvPr/>
        </p:nvCxnSpPr>
        <p:spPr>
          <a:xfrm>
            <a:off x="2463302" y="2503781"/>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130" name="Straight Connector 1129">
            <a:extLst>
              <a:ext uri="{FF2B5EF4-FFF2-40B4-BE49-F238E27FC236}">
                <a16:creationId xmlns:a16="http://schemas.microsoft.com/office/drawing/2014/main" id="{CE605038-6C07-A407-D12F-4E9082C31439}"/>
              </a:ext>
            </a:extLst>
          </p:cNvPr>
          <p:cNvCxnSpPr>
            <a:cxnSpLocks/>
            <a:stCxn id="1140" idx="0"/>
            <a:endCxn id="1125" idx="5"/>
          </p:cNvCxnSpPr>
          <p:nvPr/>
        </p:nvCxnSpPr>
        <p:spPr>
          <a:xfrm flipH="1" flipV="1">
            <a:off x="1616956" y="3065046"/>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40D33E8B-A151-96B6-1E91-E30984197460}"/>
              </a:ext>
            </a:extLst>
          </p:cNvPr>
          <p:cNvCxnSpPr>
            <a:cxnSpLocks/>
            <a:stCxn id="1126" idx="0"/>
          </p:cNvCxnSpPr>
          <p:nvPr/>
        </p:nvCxnSpPr>
        <p:spPr>
          <a:xfrm flipV="1">
            <a:off x="2286095"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F338F096-2C06-3C6C-DC2F-D462CE59ADD7}"/>
              </a:ext>
            </a:extLst>
          </p:cNvPr>
          <p:cNvCxnSpPr>
            <a:cxnSpLocks/>
            <a:stCxn id="1125" idx="3"/>
            <a:endCxn id="1139" idx="0"/>
          </p:cNvCxnSpPr>
          <p:nvPr/>
        </p:nvCxnSpPr>
        <p:spPr>
          <a:xfrm flipH="1">
            <a:off x="1015787" y="3065046"/>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E03022D1-5504-EE6D-59F0-8BD2248AEDF1}"/>
              </a:ext>
            </a:extLst>
          </p:cNvPr>
          <p:cNvCxnSpPr>
            <a:cxnSpLocks/>
            <a:stCxn id="1127" idx="5"/>
            <a:endCxn id="1144" idx="0"/>
          </p:cNvCxnSpPr>
          <p:nvPr/>
        </p:nvCxnSpPr>
        <p:spPr>
          <a:xfrm>
            <a:off x="3157354" y="3171938"/>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1FAF7432-11B1-E8CE-3188-239281626BB8}"/>
              </a:ext>
            </a:extLst>
          </p:cNvPr>
          <p:cNvCxnSpPr>
            <a:cxnSpLocks/>
            <a:stCxn id="1127" idx="3"/>
            <a:endCxn id="1142" idx="0"/>
          </p:cNvCxnSpPr>
          <p:nvPr/>
        </p:nvCxnSpPr>
        <p:spPr>
          <a:xfrm flipH="1">
            <a:off x="2600429" y="3171938"/>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Connector 1136">
            <a:extLst>
              <a:ext uri="{FF2B5EF4-FFF2-40B4-BE49-F238E27FC236}">
                <a16:creationId xmlns:a16="http://schemas.microsoft.com/office/drawing/2014/main" id="{99F34B23-A4C4-9E77-9308-E0110586455B}"/>
              </a:ext>
            </a:extLst>
          </p:cNvPr>
          <p:cNvCxnSpPr>
            <a:cxnSpLocks/>
            <a:stCxn id="1144" idx="5"/>
            <a:endCxn id="1143" idx="0"/>
          </p:cNvCxnSpPr>
          <p:nvPr/>
        </p:nvCxnSpPr>
        <p:spPr>
          <a:xfrm>
            <a:off x="3567685" y="3837061"/>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C590B1EC-602D-AB75-7E43-899AAD1AAD18}"/>
              </a:ext>
            </a:extLst>
          </p:cNvPr>
          <p:cNvCxnSpPr>
            <a:cxnSpLocks/>
            <a:stCxn id="1144" idx="3"/>
            <a:endCxn id="1141" idx="0"/>
          </p:cNvCxnSpPr>
          <p:nvPr/>
        </p:nvCxnSpPr>
        <p:spPr>
          <a:xfrm flipH="1">
            <a:off x="2957613" y="3837061"/>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39" name="Google Shape;868;p37">
            <a:extLst>
              <a:ext uri="{FF2B5EF4-FFF2-40B4-BE49-F238E27FC236}">
                <a16:creationId xmlns:a16="http://schemas.microsoft.com/office/drawing/2014/main" id="{B9965DD9-F882-A3D9-83EA-FA055056C2C9}"/>
              </a:ext>
            </a:extLst>
          </p:cNvPr>
          <p:cNvSpPr txBox="1">
            <a:spLocks/>
          </p:cNvSpPr>
          <p:nvPr/>
        </p:nvSpPr>
        <p:spPr>
          <a:xfrm>
            <a:off x="799026" y="33027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0" name="Google Shape;868;p37">
            <a:extLst>
              <a:ext uri="{FF2B5EF4-FFF2-40B4-BE49-F238E27FC236}">
                <a16:creationId xmlns:a16="http://schemas.microsoft.com/office/drawing/2014/main" id="{A1AAE529-E2EF-072B-6B23-CCBA416BA5E1}"/>
              </a:ext>
            </a:extLst>
          </p:cNvPr>
          <p:cNvSpPr txBox="1">
            <a:spLocks/>
          </p:cNvSpPr>
          <p:nvPr/>
        </p:nvSpPr>
        <p:spPr>
          <a:xfrm>
            <a:off x="1665408" y="33352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1" name="Google Shape;868;p37">
            <a:extLst>
              <a:ext uri="{FF2B5EF4-FFF2-40B4-BE49-F238E27FC236}">
                <a16:creationId xmlns:a16="http://schemas.microsoft.com/office/drawing/2014/main" id="{2155A9A4-9AD6-7F47-6DAA-397A2C42F94A}"/>
              </a:ext>
            </a:extLst>
          </p:cNvPr>
          <p:cNvSpPr txBox="1">
            <a:spLocks/>
          </p:cNvSpPr>
          <p:nvPr/>
        </p:nvSpPr>
        <p:spPr>
          <a:xfrm>
            <a:off x="2758462" y="40509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2" name="Google Shape;868;p37">
            <a:extLst>
              <a:ext uri="{FF2B5EF4-FFF2-40B4-BE49-F238E27FC236}">
                <a16:creationId xmlns:a16="http://schemas.microsoft.com/office/drawing/2014/main" id="{009346A4-19EC-D740-CF69-B79038009DA9}"/>
              </a:ext>
            </a:extLst>
          </p:cNvPr>
          <p:cNvSpPr txBox="1">
            <a:spLocks/>
          </p:cNvSpPr>
          <p:nvPr/>
        </p:nvSpPr>
        <p:spPr>
          <a:xfrm>
            <a:off x="2383668" y="33319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3" name="Google Shape;868;p37">
            <a:extLst>
              <a:ext uri="{FF2B5EF4-FFF2-40B4-BE49-F238E27FC236}">
                <a16:creationId xmlns:a16="http://schemas.microsoft.com/office/drawing/2014/main" id="{9FB09E74-798A-C8C9-007F-2F29269B334D}"/>
              </a:ext>
            </a:extLst>
          </p:cNvPr>
          <p:cNvSpPr txBox="1">
            <a:spLocks/>
          </p:cNvSpPr>
          <p:nvPr/>
        </p:nvSpPr>
        <p:spPr>
          <a:xfrm>
            <a:off x="3667974" y="410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4" name="Flowchart: Connector 1143">
            <a:extLst>
              <a:ext uri="{FF2B5EF4-FFF2-40B4-BE49-F238E27FC236}">
                <a16:creationId xmlns:a16="http://schemas.microsoft.com/office/drawing/2014/main" id="{5C3F04DF-4990-994B-23DE-F8F924F4ADA4}"/>
              </a:ext>
            </a:extLst>
          </p:cNvPr>
          <p:cNvSpPr/>
          <p:nvPr/>
        </p:nvSpPr>
        <p:spPr>
          <a:xfrm>
            <a:off x="3156764" y="3436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45" name="Flowchart: Connector 1144">
            <a:extLst>
              <a:ext uri="{FF2B5EF4-FFF2-40B4-BE49-F238E27FC236}">
                <a16:creationId xmlns:a16="http://schemas.microsoft.com/office/drawing/2014/main" id="{FB209D01-E96B-3246-99B4-16B890C91F26}"/>
              </a:ext>
            </a:extLst>
          </p:cNvPr>
          <p:cNvSpPr/>
          <p:nvPr/>
        </p:nvSpPr>
        <p:spPr>
          <a:xfrm>
            <a:off x="5427886" y="318076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46" name="Flowchart: Connector 1145">
            <a:extLst>
              <a:ext uri="{FF2B5EF4-FFF2-40B4-BE49-F238E27FC236}">
                <a16:creationId xmlns:a16="http://schemas.microsoft.com/office/drawing/2014/main" id="{4BD25ADE-498A-5D56-CC25-E579B6439069}"/>
              </a:ext>
            </a:extLst>
          </p:cNvPr>
          <p:cNvSpPr/>
          <p:nvPr/>
        </p:nvSpPr>
        <p:spPr>
          <a:xfrm>
            <a:off x="6020090" y="2542349"/>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47" name="Flowchart: Connector 1146">
            <a:extLst>
              <a:ext uri="{FF2B5EF4-FFF2-40B4-BE49-F238E27FC236}">
                <a16:creationId xmlns:a16="http://schemas.microsoft.com/office/drawing/2014/main" id="{12006F74-A102-D545-C955-66FD7934087D}"/>
              </a:ext>
            </a:extLst>
          </p:cNvPr>
          <p:cNvSpPr/>
          <p:nvPr/>
        </p:nvSpPr>
        <p:spPr>
          <a:xfrm>
            <a:off x="6767080" y="1948397"/>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8" name="Straight Connector 1147">
            <a:extLst>
              <a:ext uri="{FF2B5EF4-FFF2-40B4-BE49-F238E27FC236}">
                <a16:creationId xmlns:a16="http://schemas.microsoft.com/office/drawing/2014/main" id="{5E899793-84AF-90FD-C3D7-FD292BB7971D}"/>
              </a:ext>
            </a:extLst>
          </p:cNvPr>
          <p:cNvCxnSpPr>
            <a:cxnSpLocks/>
            <a:stCxn id="1146" idx="3"/>
            <a:endCxn id="1145" idx="7"/>
          </p:cNvCxnSpPr>
          <p:nvPr/>
        </p:nvCxnSpPr>
        <p:spPr>
          <a:xfrm flipH="1">
            <a:off x="5822529" y="2938498"/>
            <a:ext cx="270963" cy="311056"/>
          </a:xfrm>
          <a:prstGeom prst="line">
            <a:avLst/>
          </a:prstGeom>
        </p:spPr>
        <p:style>
          <a:lnRef idx="2">
            <a:schemeClr val="dk1"/>
          </a:lnRef>
          <a:fillRef idx="0">
            <a:schemeClr val="dk1"/>
          </a:fillRef>
          <a:effectRef idx="1">
            <a:schemeClr val="dk1"/>
          </a:effectRef>
          <a:fontRef idx="minor">
            <a:schemeClr val="tx1"/>
          </a:fontRef>
        </p:style>
      </p:cxnSp>
      <p:cxnSp>
        <p:nvCxnSpPr>
          <p:cNvPr id="1149" name="Straight Connector 1148">
            <a:extLst>
              <a:ext uri="{FF2B5EF4-FFF2-40B4-BE49-F238E27FC236}">
                <a16:creationId xmlns:a16="http://schemas.microsoft.com/office/drawing/2014/main" id="{53AF7968-2DDD-A4AB-B3CE-BEF2C63B3407}"/>
              </a:ext>
            </a:extLst>
          </p:cNvPr>
          <p:cNvCxnSpPr>
            <a:cxnSpLocks/>
            <a:stCxn id="1146" idx="7"/>
            <a:endCxn id="1147" idx="3"/>
          </p:cNvCxnSpPr>
          <p:nvPr/>
        </p:nvCxnSpPr>
        <p:spPr>
          <a:xfrm flipV="1">
            <a:off x="6447906" y="2349333"/>
            <a:ext cx="393271" cy="260985"/>
          </a:xfrm>
          <a:prstGeom prst="line">
            <a:avLst/>
          </a:prstGeom>
        </p:spPr>
        <p:style>
          <a:lnRef idx="2">
            <a:schemeClr val="dk1"/>
          </a:lnRef>
          <a:fillRef idx="0">
            <a:schemeClr val="dk1"/>
          </a:fillRef>
          <a:effectRef idx="1">
            <a:schemeClr val="dk1"/>
          </a:effectRef>
          <a:fontRef idx="minor">
            <a:schemeClr val="tx1"/>
          </a:fontRef>
        </p:style>
      </p:cxnSp>
      <p:cxnSp>
        <p:nvCxnSpPr>
          <p:cNvPr id="1150" name="Straight Connector 1149">
            <a:extLst>
              <a:ext uri="{FF2B5EF4-FFF2-40B4-BE49-F238E27FC236}">
                <a16:creationId xmlns:a16="http://schemas.microsoft.com/office/drawing/2014/main" id="{5AD1BA5F-688D-1B99-BC35-FB93A0CE18CB}"/>
              </a:ext>
            </a:extLst>
          </p:cNvPr>
          <p:cNvCxnSpPr>
            <a:cxnSpLocks/>
            <a:stCxn id="934" idx="0"/>
            <a:endCxn id="1145" idx="5"/>
          </p:cNvCxnSpPr>
          <p:nvPr/>
        </p:nvCxnSpPr>
        <p:spPr>
          <a:xfrm flipH="1" flipV="1">
            <a:off x="5822529" y="3581700"/>
            <a:ext cx="224033" cy="313963"/>
          </a:xfrm>
          <a:prstGeom prst="line">
            <a:avLst/>
          </a:prstGeom>
        </p:spPr>
        <p:style>
          <a:lnRef idx="2">
            <a:schemeClr val="dk1"/>
          </a:lnRef>
          <a:fillRef idx="0">
            <a:schemeClr val="dk1"/>
          </a:fillRef>
          <a:effectRef idx="1">
            <a:schemeClr val="dk1"/>
          </a:effectRef>
          <a:fontRef idx="minor">
            <a:schemeClr val="tx1"/>
          </a:fontRef>
        </p:style>
      </p:cxnSp>
      <p:cxnSp>
        <p:nvCxnSpPr>
          <p:cNvPr id="1151" name="Straight Connector 1150">
            <a:extLst>
              <a:ext uri="{FF2B5EF4-FFF2-40B4-BE49-F238E27FC236}">
                <a16:creationId xmlns:a16="http://schemas.microsoft.com/office/drawing/2014/main" id="{4EEDCCBA-4B2B-FF0C-12EA-571BEFD1ED90}"/>
              </a:ext>
            </a:extLst>
          </p:cNvPr>
          <p:cNvCxnSpPr>
            <a:cxnSpLocks/>
            <a:stCxn id="1147" idx="0"/>
          </p:cNvCxnSpPr>
          <p:nvPr/>
        </p:nvCxnSpPr>
        <p:spPr>
          <a:xfrm flipV="1">
            <a:off x="7020064" y="1651900"/>
            <a:ext cx="0" cy="296497"/>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98EFD575-D112-F712-603F-E90605FE6812}"/>
              </a:ext>
            </a:extLst>
          </p:cNvPr>
          <p:cNvCxnSpPr>
            <a:cxnSpLocks/>
            <a:stCxn id="1145" idx="3"/>
            <a:endCxn id="933" idx="0"/>
          </p:cNvCxnSpPr>
          <p:nvPr/>
        </p:nvCxnSpPr>
        <p:spPr>
          <a:xfrm flipH="1">
            <a:off x="5225975" y="3581700"/>
            <a:ext cx="269621" cy="313963"/>
          </a:xfrm>
          <a:prstGeom prst="line">
            <a:avLst/>
          </a:prstGeom>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052FFBD-F774-9706-241B-5F53842F6BB3}"/>
              </a:ext>
            </a:extLst>
          </p:cNvPr>
          <p:cNvCxnSpPr>
            <a:cxnSpLocks/>
            <a:stCxn id="1147" idx="5"/>
            <a:endCxn id="938" idx="0"/>
          </p:cNvCxnSpPr>
          <p:nvPr/>
        </p:nvCxnSpPr>
        <p:spPr>
          <a:xfrm>
            <a:off x="7198951" y="2349333"/>
            <a:ext cx="738137" cy="206092"/>
          </a:xfrm>
          <a:prstGeom prst="line">
            <a:avLst/>
          </a:prstGeom>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FA688669-3D04-4062-A29B-F9BEE785756A}"/>
              </a:ext>
            </a:extLst>
          </p:cNvPr>
          <p:cNvCxnSpPr>
            <a:cxnSpLocks/>
            <a:stCxn id="1146" idx="5"/>
            <a:endCxn id="936" idx="0"/>
          </p:cNvCxnSpPr>
          <p:nvPr/>
        </p:nvCxnSpPr>
        <p:spPr>
          <a:xfrm>
            <a:off x="6447906" y="2938498"/>
            <a:ext cx="256990" cy="217952"/>
          </a:xfrm>
          <a:prstGeom prst="line">
            <a:avLst/>
          </a:prstGeom>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36AECD3F-6D46-3190-F14B-2A634E5824F5}"/>
              </a:ext>
            </a:extLst>
          </p:cNvPr>
          <p:cNvCxnSpPr>
            <a:cxnSpLocks/>
            <a:stCxn id="938" idx="5"/>
            <a:endCxn id="937" idx="0"/>
          </p:cNvCxnSpPr>
          <p:nvPr/>
        </p:nvCxnSpPr>
        <p:spPr>
          <a:xfrm>
            <a:off x="8107297" y="2956361"/>
            <a:ext cx="315669" cy="177475"/>
          </a:xfrm>
          <a:prstGeom prst="line">
            <a:avLst/>
          </a:prstGeom>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38219643-D6C2-D316-07AC-45703D43127C}"/>
              </a:ext>
            </a:extLst>
          </p:cNvPr>
          <p:cNvCxnSpPr>
            <a:cxnSpLocks/>
            <a:stCxn id="938" idx="3"/>
            <a:endCxn id="935" idx="0"/>
          </p:cNvCxnSpPr>
          <p:nvPr/>
        </p:nvCxnSpPr>
        <p:spPr>
          <a:xfrm flipH="1">
            <a:off x="7615132" y="2956361"/>
            <a:ext cx="151747" cy="173427"/>
          </a:xfrm>
          <a:prstGeom prst="line">
            <a:avLst/>
          </a:prstGeom>
        </p:spPr>
        <p:style>
          <a:lnRef idx="2">
            <a:schemeClr val="dk1"/>
          </a:lnRef>
          <a:fillRef idx="0">
            <a:schemeClr val="dk1"/>
          </a:fillRef>
          <a:effectRef idx="1">
            <a:schemeClr val="dk1"/>
          </a:effectRef>
          <a:fontRef idx="minor">
            <a:schemeClr val="tx1"/>
          </a:fontRef>
        </p:style>
      </p:cxnSp>
      <p:sp>
        <p:nvSpPr>
          <p:cNvPr id="933" name="Google Shape;868;p37">
            <a:extLst>
              <a:ext uri="{FF2B5EF4-FFF2-40B4-BE49-F238E27FC236}">
                <a16:creationId xmlns:a16="http://schemas.microsoft.com/office/drawing/2014/main" id="{40CB0BCA-5308-0C04-E3DE-CB4F183254A1}"/>
              </a:ext>
            </a:extLst>
          </p:cNvPr>
          <p:cNvSpPr txBox="1">
            <a:spLocks/>
          </p:cNvSpPr>
          <p:nvPr/>
        </p:nvSpPr>
        <p:spPr>
          <a:xfrm>
            <a:off x="5009214" y="389566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34" name="Google Shape;868;p37">
            <a:extLst>
              <a:ext uri="{FF2B5EF4-FFF2-40B4-BE49-F238E27FC236}">
                <a16:creationId xmlns:a16="http://schemas.microsoft.com/office/drawing/2014/main" id="{F196CCB2-3A84-5149-838C-B859FA5AB263}"/>
              </a:ext>
            </a:extLst>
          </p:cNvPr>
          <p:cNvSpPr txBox="1">
            <a:spLocks/>
          </p:cNvSpPr>
          <p:nvPr/>
        </p:nvSpPr>
        <p:spPr>
          <a:xfrm>
            <a:off x="5829801" y="389566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35" name="Google Shape;868;p37">
            <a:extLst>
              <a:ext uri="{FF2B5EF4-FFF2-40B4-BE49-F238E27FC236}">
                <a16:creationId xmlns:a16="http://schemas.microsoft.com/office/drawing/2014/main" id="{1C304B96-E2C8-BBAA-A550-2E67134CD0B5}"/>
              </a:ext>
            </a:extLst>
          </p:cNvPr>
          <p:cNvSpPr txBox="1">
            <a:spLocks/>
          </p:cNvSpPr>
          <p:nvPr/>
        </p:nvSpPr>
        <p:spPr>
          <a:xfrm>
            <a:off x="7415981" y="312978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36" name="Google Shape;868;p37">
            <a:extLst>
              <a:ext uri="{FF2B5EF4-FFF2-40B4-BE49-F238E27FC236}">
                <a16:creationId xmlns:a16="http://schemas.microsoft.com/office/drawing/2014/main" id="{FD2B9EE8-2ECB-1DCD-BDF6-B84BBCB5406B}"/>
              </a:ext>
            </a:extLst>
          </p:cNvPr>
          <p:cNvSpPr txBox="1">
            <a:spLocks/>
          </p:cNvSpPr>
          <p:nvPr/>
        </p:nvSpPr>
        <p:spPr>
          <a:xfrm>
            <a:off x="6488135" y="31564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37" name="Google Shape;868;p37">
            <a:extLst>
              <a:ext uri="{FF2B5EF4-FFF2-40B4-BE49-F238E27FC236}">
                <a16:creationId xmlns:a16="http://schemas.microsoft.com/office/drawing/2014/main" id="{ECBEB10F-1939-643A-CAC3-E6D648E837A5}"/>
              </a:ext>
            </a:extLst>
          </p:cNvPr>
          <p:cNvSpPr txBox="1">
            <a:spLocks/>
          </p:cNvSpPr>
          <p:nvPr/>
        </p:nvSpPr>
        <p:spPr>
          <a:xfrm>
            <a:off x="8206205" y="313383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38" name="Flowchart: Connector 937">
            <a:extLst>
              <a:ext uri="{FF2B5EF4-FFF2-40B4-BE49-F238E27FC236}">
                <a16:creationId xmlns:a16="http://schemas.microsoft.com/office/drawing/2014/main" id="{D792FD35-095D-E82E-EDDB-2A7A0F4726DA}"/>
              </a:ext>
            </a:extLst>
          </p:cNvPr>
          <p:cNvSpPr/>
          <p:nvPr/>
        </p:nvSpPr>
        <p:spPr>
          <a:xfrm>
            <a:off x="7696376" y="25554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72" name="Google Shape;868;p37">
            <a:extLst>
              <a:ext uri="{FF2B5EF4-FFF2-40B4-BE49-F238E27FC236}">
                <a16:creationId xmlns:a16="http://schemas.microsoft.com/office/drawing/2014/main" id="{B22AA3BF-BF4B-15E6-9084-DA7A64A35304}"/>
              </a:ext>
            </a:extLst>
          </p:cNvPr>
          <p:cNvSpPr txBox="1">
            <a:spLocks/>
          </p:cNvSpPr>
          <p:nvPr/>
        </p:nvSpPr>
        <p:spPr>
          <a:xfrm>
            <a:off x="4572001" y="599103"/>
            <a:ext cx="4267198" cy="539656"/>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973" name="Google Shape;868;p37">
            <a:extLst>
              <a:ext uri="{FF2B5EF4-FFF2-40B4-BE49-F238E27FC236}">
                <a16:creationId xmlns:a16="http://schemas.microsoft.com/office/drawing/2014/main" id="{DCC2585A-1C77-1938-9FEB-7C17AF987597}"/>
              </a:ext>
            </a:extLst>
          </p:cNvPr>
          <p:cNvSpPr txBox="1">
            <a:spLocks/>
          </p:cNvSpPr>
          <p:nvPr/>
        </p:nvSpPr>
        <p:spPr>
          <a:xfrm>
            <a:off x="-4792736" y="610164"/>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974" name="Google Shape;868;p37">
            <a:extLst>
              <a:ext uri="{FF2B5EF4-FFF2-40B4-BE49-F238E27FC236}">
                <a16:creationId xmlns:a16="http://schemas.microsoft.com/office/drawing/2014/main" id="{44CFA432-B40D-D40B-93DA-DAC178547ADA}"/>
              </a:ext>
            </a:extLst>
          </p:cNvPr>
          <p:cNvSpPr txBox="1">
            <a:spLocks/>
          </p:cNvSpPr>
          <p:nvPr/>
        </p:nvSpPr>
        <p:spPr>
          <a:xfrm>
            <a:off x="9723300" y="562516"/>
            <a:ext cx="426720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spTree>
    <p:extLst>
      <p:ext uri="{BB962C8B-B14F-4D97-AF65-F5344CB8AC3E}">
        <p14:creationId xmlns:p14="http://schemas.microsoft.com/office/powerpoint/2010/main" val="25988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41</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299" name="Flowchart: Connector 1298">
            <a:extLst>
              <a:ext uri="{FF2B5EF4-FFF2-40B4-BE49-F238E27FC236}">
                <a16:creationId xmlns:a16="http://schemas.microsoft.com/office/drawing/2014/main" id="{6681E441-1E80-CD41-6FE7-5185608A631A}"/>
              </a:ext>
            </a:extLst>
          </p:cNvPr>
          <p:cNvSpPr/>
          <p:nvPr/>
        </p:nvSpPr>
        <p:spPr>
          <a:xfrm>
            <a:off x="5516577" y="2190203"/>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00" name="Flowchart: Connector 1299">
            <a:extLst>
              <a:ext uri="{FF2B5EF4-FFF2-40B4-BE49-F238E27FC236}">
                <a16:creationId xmlns:a16="http://schemas.microsoft.com/office/drawing/2014/main" id="{C89B5E22-58F3-1755-B137-5ACBB89AE5C7}"/>
              </a:ext>
            </a:extLst>
          </p:cNvPr>
          <p:cNvSpPr/>
          <p:nvPr/>
        </p:nvSpPr>
        <p:spPr>
          <a:xfrm>
            <a:off x="6651629" y="161332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01" name="Flowchart: Connector 1300">
            <a:extLst>
              <a:ext uri="{FF2B5EF4-FFF2-40B4-BE49-F238E27FC236}">
                <a16:creationId xmlns:a16="http://schemas.microsoft.com/office/drawing/2014/main" id="{93746DB7-B8BF-B263-2C18-10384564648B}"/>
              </a:ext>
            </a:extLst>
          </p:cNvPr>
          <p:cNvSpPr/>
          <p:nvPr/>
        </p:nvSpPr>
        <p:spPr>
          <a:xfrm>
            <a:off x="7617154" y="213423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02" name="Straight Connector 1301">
            <a:extLst>
              <a:ext uri="{FF2B5EF4-FFF2-40B4-BE49-F238E27FC236}">
                <a16:creationId xmlns:a16="http://schemas.microsoft.com/office/drawing/2014/main" id="{E75AF791-4419-DFE1-8581-7B3A1A38DECF}"/>
              </a:ext>
            </a:extLst>
          </p:cNvPr>
          <p:cNvCxnSpPr>
            <a:cxnSpLocks/>
            <a:stCxn id="1300" idx="3"/>
            <a:endCxn id="1299" idx="7"/>
          </p:cNvCxnSpPr>
          <p:nvPr/>
        </p:nvCxnSpPr>
        <p:spPr>
          <a:xfrm flipH="1">
            <a:off x="5911220" y="2009477"/>
            <a:ext cx="813811" cy="249516"/>
          </a:xfrm>
          <a:prstGeom prst="line">
            <a:avLst/>
          </a:prstGeom>
        </p:spPr>
        <p:style>
          <a:lnRef idx="2">
            <a:schemeClr val="dk1"/>
          </a:lnRef>
          <a:fillRef idx="0">
            <a:schemeClr val="dk1"/>
          </a:fillRef>
          <a:effectRef idx="1">
            <a:schemeClr val="dk1"/>
          </a:effectRef>
          <a:fontRef idx="minor">
            <a:schemeClr val="tx1"/>
          </a:fontRef>
        </p:style>
      </p:cxnSp>
      <p:cxnSp>
        <p:nvCxnSpPr>
          <p:cNvPr id="1303" name="Straight Connector 1302">
            <a:extLst>
              <a:ext uri="{FF2B5EF4-FFF2-40B4-BE49-F238E27FC236}">
                <a16:creationId xmlns:a16="http://schemas.microsoft.com/office/drawing/2014/main" id="{4054B2BC-AFA6-02B3-AE11-1D330C48921C}"/>
              </a:ext>
            </a:extLst>
          </p:cNvPr>
          <p:cNvCxnSpPr>
            <a:cxnSpLocks/>
            <a:stCxn id="1300" idx="5"/>
            <a:endCxn id="1301" idx="1"/>
          </p:cNvCxnSpPr>
          <p:nvPr/>
        </p:nvCxnSpPr>
        <p:spPr>
          <a:xfrm>
            <a:off x="7079445" y="2009477"/>
            <a:ext cx="611806" cy="193548"/>
          </a:xfrm>
          <a:prstGeom prst="line">
            <a:avLst/>
          </a:prstGeom>
        </p:spPr>
        <p:style>
          <a:lnRef idx="2">
            <a:schemeClr val="dk1"/>
          </a:lnRef>
          <a:fillRef idx="0">
            <a:schemeClr val="dk1"/>
          </a:fillRef>
          <a:effectRef idx="1">
            <a:schemeClr val="dk1"/>
          </a:effectRef>
          <a:fontRef idx="minor">
            <a:schemeClr val="tx1"/>
          </a:fontRef>
        </p:style>
      </p:cxnSp>
      <p:cxnSp>
        <p:nvCxnSpPr>
          <p:cNvPr id="1304" name="Straight Connector 1303">
            <a:extLst>
              <a:ext uri="{FF2B5EF4-FFF2-40B4-BE49-F238E27FC236}">
                <a16:creationId xmlns:a16="http://schemas.microsoft.com/office/drawing/2014/main" id="{3186E6CD-31C9-B32A-344D-030263F1971A}"/>
              </a:ext>
            </a:extLst>
          </p:cNvPr>
          <p:cNvCxnSpPr>
            <a:cxnSpLocks/>
            <a:stCxn id="1314" idx="0"/>
            <a:endCxn id="1299" idx="5"/>
          </p:cNvCxnSpPr>
          <p:nvPr/>
        </p:nvCxnSpPr>
        <p:spPr>
          <a:xfrm flipH="1" flipV="1">
            <a:off x="5911220" y="2591139"/>
            <a:ext cx="175668" cy="326076"/>
          </a:xfrm>
          <a:prstGeom prst="line">
            <a:avLst/>
          </a:prstGeom>
        </p:spPr>
        <p:style>
          <a:lnRef idx="2">
            <a:schemeClr val="dk1"/>
          </a:lnRef>
          <a:fillRef idx="0">
            <a:schemeClr val="dk1"/>
          </a:fillRef>
          <a:effectRef idx="1">
            <a:schemeClr val="dk1"/>
          </a:effectRef>
          <a:fontRef idx="minor">
            <a:schemeClr val="tx1"/>
          </a:fontRef>
        </p:style>
      </p:cxnSp>
      <p:cxnSp>
        <p:nvCxnSpPr>
          <p:cNvPr id="1305" name="Straight Connector 1304">
            <a:extLst>
              <a:ext uri="{FF2B5EF4-FFF2-40B4-BE49-F238E27FC236}">
                <a16:creationId xmlns:a16="http://schemas.microsoft.com/office/drawing/2014/main" id="{2FE3070C-D51E-BE18-3E23-71E172C0F2AD}"/>
              </a:ext>
            </a:extLst>
          </p:cNvPr>
          <p:cNvCxnSpPr>
            <a:cxnSpLocks/>
            <a:stCxn id="1300" idx="0"/>
          </p:cNvCxnSpPr>
          <p:nvPr/>
        </p:nvCxnSpPr>
        <p:spPr>
          <a:xfrm flipV="1">
            <a:off x="6902238" y="126708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06" name="Straight Connector 1305">
            <a:extLst>
              <a:ext uri="{FF2B5EF4-FFF2-40B4-BE49-F238E27FC236}">
                <a16:creationId xmlns:a16="http://schemas.microsoft.com/office/drawing/2014/main" id="{BECE0A87-E303-F889-100D-8BBE847ACEC9}"/>
              </a:ext>
            </a:extLst>
          </p:cNvPr>
          <p:cNvCxnSpPr>
            <a:cxnSpLocks/>
            <a:stCxn id="1299" idx="3"/>
            <a:endCxn id="1313" idx="0"/>
          </p:cNvCxnSpPr>
          <p:nvPr/>
        </p:nvCxnSpPr>
        <p:spPr>
          <a:xfrm flipH="1">
            <a:off x="5239284" y="2591139"/>
            <a:ext cx="345003" cy="335194"/>
          </a:xfrm>
          <a:prstGeom prst="line">
            <a:avLst/>
          </a:prstGeom>
        </p:spPr>
        <p:style>
          <a:lnRef idx="2">
            <a:schemeClr val="dk1"/>
          </a:lnRef>
          <a:fillRef idx="0">
            <a:schemeClr val="dk1"/>
          </a:fillRef>
          <a:effectRef idx="1">
            <a:schemeClr val="dk1"/>
          </a:effectRef>
          <a:fontRef idx="minor">
            <a:schemeClr val="tx1"/>
          </a:fontRef>
        </p:style>
      </p:cxnSp>
      <p:cxnSp>
        <p:nvCxnSpPr>
          <p:cNvPr id="1307" name="Straight Connector 1306">
            <a:extLst>
              <a:ext uri="{FF2B5EF4-FFF2-40B4-BE49-F238E27FC236}">
                <a16:creationId xmlns:a16="http://schemas.microsoft.com/office/drawing/2014/main" id="{9225962F-BD46-AF9B-7EA9-BCD48D4D0E8F}"/>
              </a:ext>
            </a:extLst>
          </p:cNvPr>
          <p:cNvCxnSpPr>
            <a:cxnSpLocks/>
            <a:stCxn id="1301" idx="5"/>
            <a:endCxn id="1317" idx="0"/>
          </p:cNvCxnSpPr>
          <p:nvPr/>
        </p:nvCxnSpPr>
        <p:spPr>
          <a:xfrm>
            <a:off x="8049025" y="2535171"/>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308" name="Straight Connector 1307">
            <a:extLst>
              <a:ext uri="{FF2B5EF4-FFF2-40B4-BE49-F238E27FC236}">
                <a16:creationId xmlns:a16="http://schemas.microsoft.com/office/drawing/2014/main" id="{F5294553-2146-96CC-69AB-C039E85BEBA7}"/>
              </a:ext>
            </a:extLst>
          </p:cNvPr>
          <p:cNvCxnSpPr>
            <a:cxnSpLocks/>
            <a:stCxn id="1301" idx="3"/>
            <a:endCxn id="1318" idx="0"/>
          </p:cNvCxnSpPr>
          <p:nvPr/>
        </p:nvCxnSpPr>
        <p:spPr>
          <a:xfrm flipH="1">
            <a:off x="7271134" y="2535171"/>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309" name="Straight Connector 1308">
            <a:extLst>
              <a:ext uri="{FF2B5EF4-FFF2-40B4-BE49-F238E27FC236}">
                <a16:creationId xmlns:a16="http://schemas.microsoft.com/office/drawing/2014/main" id="{1B57EBBD-77B2-0D5A-A1D9-9B1AF35DD738}"/>
              </a:ext>
            </a:extLst>
          </p:cNvPr>
          <p:cNvCxnSpPr>
            <a:cxnSpLocks/>
            <a:stCxn id="1318" idx="5"/>
            <a:endCxn id="1315" idx="0"/>
          </p:cNvCxnSpPr>
          <p:nvPr/>
        </p:nvCxnSpPr>
        <p:spPr>
          <a:xfrm>
            <a:off x="7441343" y="3252147"/>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310" name="Straight Connector 1309">
            <a:extLst>
              <a:ext uri="{FF2B5EF4-FFF2-40B4-BE49-F238E27FC236}">
                <a16:creationId xmlns:a16="http://schemas.microsoft.com/office/drawing/2014/main" id="{1DC127AE-74EB-63E0-D48A-054C20AD6567}"/>
              </a:ext>
            </a:extLst>
          </p:cNvPr>
          <p:cNvCxnSpPr>
            <a:cxnSpLocks/>
            <a:stCxn id="1318" idx="3"/>
            <a:endCxn id="1316" idx="0"/>
          </p:cNvCxnSpPr>
          <p:nvPr/>
        </p:nvCxnSpPr>
        <p:spPr>
          <a:xfrm flipH="1">
            <a:off x="6902238" y="3252147"/>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313" name="Google Shape;868;p37">
            <a:extLst>
              <a:ext uri="{FF2B5EF4-FFF2-40B4-BE49-F238E27FC236}">
                <a16:creationId xmlns:a16="http://schemas.microsoft.com/office/drawing/2014/main" id="{504B13FC-6121-1BC6-BC06-3F1FFAF3158B}"/>
              </a:ext>
            </a:extLst>
          </p:cNvPr>
          <p:cNvSpPr txBox="1">
            <a:spLocks/>
          </p:cNvSpPr>
          <p:nvPr/>
        </p:nvSpPr>
        <p:spPr>
          <a:xfrm>
            <a:off x="5022523" y="29263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14" name="Google Shape;868;p37">
            <a:extLst>
              <a:ext uri="{FF2B5EF4-FFF2-40B4-BE49-F238E27FC236}">
                <a16:creationId xmlns:a16="http://schemas.microsoft.com/office/drawing/2014/main" id="{FCB005DE-1CC8-C6DC-73E1-E74452D38A54}"/>
              </a:ext>
            </a:extLst>
          </p:cNvPr>
          <p:cNvSpPr txBox="1">
            <a:spLocks/>
          </p:cNvSpPr>
          <p:nvPr/>
        </p:nvSpPr>
        <p:spPr>
          <a:xfrm>
            <a:off x="5870127" y="291721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15" name="Google Shape;868;p37">
            <a:extLst>
              <a:ext uri="{FF2B5EF4-FFF2-40B4-BE49-F238E27FC236}">
                <a16:creationId xmlns:a16="http://schemas.microsoft.com/office/drawing/2014/main" id="{6B8CEE34-F40C-03D4-F5CB-06132C275F50}"/>
              </a:ext>
            </a:extLst>
          </p:cNvPr>
          <p:cNvSpPr txBox="1">
            <a:spLocks/>
          </p:cNvSpPr>
          <p:nvPr/>
        </p:nvSpPr>
        <p:spPr>
          <a:xfrm>
            <a:off x="7418003" y="35234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16" name="Google Shape;868;p37">
            <a:extLst>
              <a:ext uri="{FF2B5EF4-FFF2-40B4-BE49-F238E27FC236}">
                <a16:creationId xmlns:a16="http://schemas.microsoft.com/office/drawing/2014/main" id="{BAE19716-818F-460B-3774-A08C22C3FA68}"/>
              </a:ext>
            </a:extLst>
          </p:cNvPr>
          <p:cNvSpPr txBox="1">
            <a:spLocks/>
          </p:cNvSpPr>
          <p:nvPr/>
        </p:nvSpPr>
        <p:spPr>
          <a:xfrm>
            <a:off x="6685477" y="35131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17" name="Google Shape;868;p37">
            <a:extLst>
              <a:ext uri="{FF2B5EF4-FFF2-40B4-BE49-F238E27FC236}">
                <a16:creationId xmlns:a16="http://schemas.microsoft.com/office/drawing/2014/main" id="{EB951B5D-350A-4833-9937-119D50355B83}"/>
              </a:ext>
            </a:extLst>
          </p:cNvPr>
          <p:cNvSpPr txBox="1">
            <a:spLocks/>
          </p:cNvSpPr>
          <p:nvPr/>
        </p:nvSpPr>
        <p:spPr>
          <a:xfrm>
            <a:off x="8293316" y="27498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18" name="Flowchart: Connector 1317">
            <a:extLst>
              <a:ext uri="{FF2B5EF4-FFF2-40B4-BE49-F238E27FC236}">
                <a16:creationId xmlns:a16="http://schemas.microsoft.com/office/drawing/2014/main" id="{2DFB72F6-087A-9A16-C65F-1A9DC0E57102}"/>
              </a:ext>
            </a:extLst>
          </p:cNvPr>
          <p:cNvSpPr/>
          <p:nvPr/>
        </p:nvSpPr>
        <p:spPr>
          <a:xfrm>
            <a:off x="7030422" y="285121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343" name="Google Shape;868;p37">
            <a:extLst>
              <a:ext uri="{FF2B5EF4-FFF2-40B4-BE49-F238E27FC236}">
                <a16:creationId xmlns:a16="http://schemas.microsoft.com/office/drawing/2014/main" id="{F8725B68-A1CE-AFB6-066F-BBB8A89F4429}"/>
              </a:ext>
            </a:extLst>
          </p:cNvPr>
          <p:cNvSpPr txBox="1">
            <a:spLocks/>
          </p:cNvSpPr>
          <p:nvPr/>
        </p:nvSpPr>
        <p:spPr>
          <a:xfrm>
            <a:off x="5714628" y="4190527"/>
            <a:ext cx="1874002"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
        <p:nvSpPr>
          <p:cNvPr id="5" name="Google Shape;868;p37">
            <a:extLst>
              <a:ext uri="{FF2B5EF4-FFF2-40B4-BE49-F238E27FC236}">
                <a16:creationId xmlns:a16="http://schemas.microsoft.com/office/drawing/2014/main" id="{20E7BA74-5660-A63E-9375-3B220A9FB8C7}"/>
              </a:ext>
            </a:extLst>
          </p:cNvPr>
          <p:cNvSpPr txBox="1">
            <a:spLocks/>
          </p:cNvSpPr>
          <p:nvPr/>
        </p:nvSpPr>
        <p:spPr>
          <a:xfrm>
            <a:off x="304801"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6" name="Google Shape;868;p37">
            <a:extLst>
              <a:ext uri="{FF2B5EF4-FFF2-40B4-BE49-F238E27FC236}">
                <a16:creationId xmlns:a16="http://schemas.microsoft.com/office/drawing/2014/main" id="{845E593A-E769-E02F-5399-E6AF5A8F031C}"/>
              </a:ext>
            </a:extLst>
          </p:cNvPr>
          <p:cNvSpPr txBox="1">
            <a:spLocks/>
          </p:cNvSpPr>
          <p:nvPr/>
        </p:nvSpPr>
        <p:spPr>
          <a:xfrm>
            <a:off x="4572000" y="599102"/>
            <a:ext cx="426720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sp>
        <p:nvSpPr>
          <p:cNvPr id="31" name="Google Shape;868;p37">
            <a:extLst>
              <a:ext uri="{FF2B5EF4-FFF2-40B4-BE49-F238E27FC236}">
                <a16:creationId xmlns:a16="http://schemas.microsoft.com/office/drawing/2014/main" id="{7C67BF80-766E-612E-186E-A902B875142D}"/>
              </a:ext>
            </a:extLst>
          </p:cNvPr>
          <p:cNvSpPr txBox="1">
            <a:spLocks/>
          </p:cNvSpPr>
          <p:nvPr/>
        </p:nvSpPr>
        <p:spPr>
          <a:xfrm>
            <a:off x="1428372" y="4154068"/>
            <a:ext cx="192820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
        <p:nvSpPr>
          <p:cNvPr id="1345" name="Flowchart: Connector 1344">
            <a:extLst>
              <a:ext uri="{FF2B5EF4-FFF2-40B4-BE49-F238E27FC236}">
                <a16:creationId xmlns:a16="http://schemas.microsoft.com/office/drawing/2014/main" id="{B20CD6DC-3997-C966-BD91-CF2474220846}"/>
              </a:ext>
            </a:extLst>
          </p:cNvPr>
          <p:cNvSpPr/>
          <p:nvPr/>
        </p:nvSpPr>
        <p:spPr>
          <a:xfrm>
            <a:off x="1314446" y="2166439"/>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346" name="Flowchart: Connector 1345">
            <a:extLst>
              <a:ext uri="{FF2B5EF4-FFF2-40B4-BE49-F238E27FC236}">
                <a16:creationId xmlns:a16="http://schemas.microsoft.com/office/drawing/2014/main" id="{3C113139-4746-55E2-8D2F-29BEE9885097}"/>
              </a:ext>
            </a:extLst>
          </p:cNvPr>
          <p:cNvSpPr/>
          <p:nvPr/>
        </p:nvSpPr>
        <p:spPr>
          <a:xfrm>
            <a:off x="2273731" y="1670117"/>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47" name="Flowchart: Connector 1346">
            <a:extLst>
              <a:ext uri="{FF2B5EF4-FFF2-40B4-BE49-F238E27FC236}">
                <a16:creationId xmlns:a16="http://schemas.microsoft.com/office/drawing/2014/main" id="{71A3E7A6-1112-A907-66BC-83B1F3F4E438}"/>
              </a:ext>
            </a:extLst>
          </p:cNvPr>
          <p:cNvSpPr/>
          <p:nvPr/>
        </p:nvSpPr>
        <p:spPr>
          <a:xfrm>
            <a:off x="3079544" y="2150747"/>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368" name="Straight Connector 1367">
            <a:extLst>
              <a:ext uri="{FF2B5EF4-FFF2-40B4-BE49-F238E27FC236}">
                <a16:creationId xmlns:a16="http://schemas.microsoft.com/office/drawing/2014/main" id="{12036F1A-B4D2-FC9E-C682-7871A8C69F4E}"/>
              </a:ext>
            </a:extLst>
          </p:cNvPr>
          <p:cNvCxnSpPr>
            <a:cxnSpLocks/>
            <a:stCxn id="1346" idx="3"/>
            <a:endCxn id="1345" idx="7"/>
          </p:cNvCxnSpPr>
          <p:nvPr/>
        </p:nvCxnSpPr>
        <p:spPr>
          <a:xfrm flipH="1">
            <a:off x="1709089" y="2066266"/>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369" name="Straight Connector 1368">
            <a:extLst>
              <a:ext uri="{FF2B5EF4-FFF2-40B4-BE49-F238E27FC236}">
                <a16:creationId xmlns:a16="http://schemas.microsoft.com/office/drawing/2014/main" id="{3154D100-77E2-A1C3-1F7E-E37C6197F2DE}"/>
              </a:ext>
            </a:extLst>
          </p:cNvPr>
          <p:cNvCxnSpPr>
            <a:cxnSpLocks/>
            <a:stCxn id="1346" idx="5"/>
            <a:endCxn id="1347" idx="1"/>
          </p:cNvCxnSpPr>
          <p:nvPr/>
        </p:nvCxnSpPr>
        <p:spPr>
          <a:xfrm>
            <a:off x="2701547" y="2066266"/>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370" name="Straight Connector 1369">
            <a:extLst>
              <a:ext uri="{FF2B5EF4-FFF2-40B4-BE49-F238E27FC236}">
                <a16:creationId xmlns:a16="http://schemas.microsoft.com/office/drawing/2014/main" id="{272A0149-B58F-7E52-6BFF-7D4ACE25F967}"/>
              </a:ext>
            </a:extLst>
          </p:cNvPr>
          <p:cNvCxnSpPr>
            <a:cxnSpLocks/>
            <a:stCxn id="1121" idx="0"/>
            <a:endCxn id="1345" idx="5"/>
          </p:cNvCxnSpPr>
          <p:nvPr/>
        </p:nvCxnSpPr>
        <p:spPr>
          <a:xfrm flipH="1" flipV="1">
            <a:off x="1709089" y="2567375"/>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371" name="Straight Connector 1370">
            <a:extLst>
              <a:ext uri="{FF2B5EF4-FFF2-40B4-BE49-F238E27FC236}">
                <a16:creationId xmlns:a16="http://schemas.microsoft.com/office/drawing/2014/main" id="{77E96976-665F-FC28-FBE7-22347A356703}"/>
              </a:ext>
            </a:extLst>
          </p:cNvPr>
          <p:cNvCxnSpPr>
            <a:cxnSpLocks/>
            <a:stCxn id="1346" idx="0"/>
          </p:cNvCxnSpPr>
          <p:nvPr/>
        </p:nvCxnSpPr>
        <p:spPr>
          <a:xfrm flipV="1">
            <a:off x="2524340" y="1323876"/>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72" name="Straight Connector 1371">
            <a:extLst>
              <a:ext uri="{FF2B5EF4-FFF2-40B4-BE49-F238E27FC236}">
                <a16:creationId xmlns:a16="http://schemas.microsoft.com/office/drawing/2014/main" id="{BEE2DF04-1A2E-79B7-5961-D2777D470612}"/>
              </a:ext>
            </a:extLst>
          </p:cNvPr>
          <p:cNvCxnSpPr>
            <a:cxnSpLocks/>
            <a:stCxn id="1345" idx="3"/>
            <a:endCxn id="1128" idx="0"/>
          </p:cNvCxnSpPr>
          <p:nvPr/>
        </p:nvCxnSpPr>
        <p:spPr>
          <a:xfrm flipH="1">
            <a:off x="1039278" y="2567375"/>
            <a:ext cx="342878" cy="310241"/>
          </a:xfrm>
          <a:prstGeom prst="line">
            <a:avLst/>
          </a:prstGeom>
        </p:spPr>
        <p:style>
          <a:lnRef idx="2">
            <a:schemeClr val="dk1"/>
          </a:lnRef>
          <a:fillRef idx="0">
            <a:schemeClr val="dk1"/>
          </a:fillRef>
          <a:effectRef idx="1">
            <a:schemeClr val="dk1"/>
          </a:effectRef>
          <a:fontRef idx="minor">
            <a:schemeClr val="tx1"/>
          </a:fontRef>
        </p:style>
      </p:cxnSp>
      <p:cxnSp>
        <p:nvCxnSpPr>
          <p:cNvPr id="1373" name="Straight Connector 1372">
            <a:extLst>
              <a:ext uri="{FF2B5EF4-FFF2-40B4-BE49-F238E27FC236}">
                <a16:creationId xmlns:a16="http://schemas.microsoft.com/office/drawing/2014/main" id="{8B07E1CF-4822-5F86-76B8-D9B3C0797DD6}"/>
              </a:ext>
            </a:extLst>
          </p:cNvPr>
          <p:cNvCxnSpPr>
            <a:cxnSpLocks/>
            <a:stCxn id="1347" idx="5"/>
            <a:endCxn id="1127" idx="0"/>
          </p:cNvCxnSpPr>
          <p:nvPr/>
        </p:nvCxnSpPr>
        <p:spPr>
          <a:xfrm>
            <a:off x="3511415" y="2551683"/>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374" name="Straight Connector 1373">
            <a:extLst>
              <a:ext uri="{FF2B5EF4-FFF2-40B4-BE49-F238E27FC236}">
                <a16:creationId xmlns:a16="http://schemas.microsoft.com/office/drawing/2014/main" id="{BC9D4230-958E-2BE0-C8F5-2F7EE430DD6A}"/>
              </a:ext>
            </a:extLst>
          </p:cNvPr>
          <p:cNvCxnSpPr>
            <a:cxnSpLocks/>
            <a:stCxn id="1347" idx="3"/>
            <a:endCxn id="1126" idx="0"/>
          </p:cNvCxnSpPr>
          <p:nvPr/>
        </p:nvCxnSpPr>
        <p:spPr>
          <a:xfrm flipH="1">
            <a:off x="2939779" y="2551683"/>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375" name="Straight Connector 1374">
            <a:extLst>
              <a:ext uri="{FF2B5EF4-FFF2-40B4-BE49-F238E27FC236}">
                <a16:creationId xmlns:a16="http://schemas.microsoft.com/office/drawing/2014/main" id="{A86F58F1-8EFE-6972-F1DE-CBDB45F3B02E}"/>
              </a:ext>
            </a:extLst>
          </p:cNvPr>
          <p:cNvCxnSpPr>
            <a:cxnSpLocks/>
            <a:stCxn id="1121" idx="5"/>
            <a:endCxn id="1125" idx="0"/>
          </p:cNvCxnSpPr>
          <p:nvPr/>
        </p:nvCxnSpPr>
        <p:spPr>
          <a:xfrm>
            <a:off x="2081874" y="3221848"/>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C1F5CD75-8A70-547E-CEC3-81287E2D9F0A}"/>
              </a:ext>
            </a:extLst>
          </p:cNvPr>
          <p:cNvCxnSpPr>
            <a:cxnSpLocks/>
            <a:stCxn id="1121" idx="3"/>
            <a:endCxn id="1124" idx="0"/>
          </p:cNvCxnSpPr>
          <p:nvPr/>
        </p:nvCxnSpPr>
        <p:spPr>
          <a:xfrm flipH="1">
            <a:off x="1426843" y="3221848"/>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1" name="Flowchart: Connector 1120">
            <a:extLst>
              <a:ext uri="{FF2B5EF4-FFF2-40B4-BE49-F238E27FC236}">
                <a16:creationId xmlns:a16="http://schemas.microsoft.com/office/drawing/2014/main" id="{CAB7B9AA-9A4B-4073-E2EF-BBB9DB16EED0}"/>
              </a:ext>
            </a:extLst>
          </p:cNvPr>
          <p:cNvSpPr/>
          <p:nvPr/>
        </p:nvSpPr>
        <p:spPr>
          <a:xfrm>
            <a:off x="1670953" y="282091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4" name="Google Shape;868;p37">
            <a:extLst>
              <a:ext uri="{FF2B5EF4-FFF2-40B4-BE49-F238E27FC236}">
                <a16:creationId xmlns:a16="http://schemas.microsoft.com/office/drawing/2014/main" id="{D8FC1037-A6F2-50AB-D045-355A7C465EFE}"/>
              </a:ext>
            </a:extLst>
          </p:cNvPr>
          <p:cNvSpPr txBox="1">
            <a:spLocks/>
          </p:cNvSpPr>
          <p:nvPr/>
        </p:nvSpPr>
        <p:spPr>
          <a:xfrm>
            <a:off x="1210082" y="352341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5" name="Google Shape;868;p37">
            <a:extLst>
              <a:ext uri="{FF2B5EF4-FFF2-40B4-BE49-F238E27FC236}">
                <a16:creationId xmlns:a16="http://schemas.microsoft.com/office/drawing/2014/main" id="{0AB55D2C-25E4-ADCB-6D76-5697F48825F5}"/>
              </a:ext>
            </a:extLst>
          </p:cNvPr>
          <p:cNvSpPr txBox="1">
            <a:spLocks/>
          </p:cNvSpPr>
          <p:nvPr/>
        </p:nvSpPr>
        <p:spPr>
          <a:xfrm>
            <a:off x="2273731" y="3513150"/>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6" name="Google Shape;868;p37">
            <a:extLst>
              <a:ext uri="{FF2B5EF4-FFF2-40B4-BE49-F238E27FC236}">
                <a16:creationId xmlns:a16="http://schemas.microsoft.com/office/drawing/2014/main" id="{9EAC3313-EA56-2AA4-9816-66DD816B1FC3}"/>
              </a:ext>
            </a:extLst>
          </p:cNvPr>
          <p:cNvSpPr txBox="1">
            <a:spLocks/>
          </p:cNvSpPr>
          <p:nvPr/>
        </p:nvSpPr>
        <p:spPr>
          <a:xfrm>
            <a:off x="2723018" y="28459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7" name="Google Shape;868;p37">
            <a:extLst>
              <a:ext uri="{FF2B5EF4-FFF2-40B4-BE49-F238E27FC236}">
                <a16:creationId xmlns:a16="http://schemas.microsoft.com/office/drawing/2014/main" id="{DFD23FCD-093B-FC11-91C5-A1676E078DE8}"/>
              </a:ext>
            </a:extLst>
          </p:cNvPr>
          <p:cNvSpPr txBox="1">
            <a:spLocks/>
          </p:cNvSpPr>
          <p:nvPr/>
        </p:nvSpPr>
        <p:spPr>
          <a:xfrm>
            <a:off x="3518046" y="28536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8" name="Google Shape;868;p37">
            <a:extLst>
              <a:ext uri="{FF2B5EF4-FFF2-40B4-BE49-F238E27FC236}">
                <a16:creationId xmlns:a16="http://schemas.microsoft.com/office/drawing/2014/main" id="{9DA89674-55FE-7500-F372-3797924365E4}"/>
              </a:ext>
            </a:extLst>
          </p:cNvPr>
          <p:cNvSpPr txBox="1">
            <a:spLocks/>
          </p:cNvSpPr>
          <p:nvPr/>
        </p:nvSpPr>
        <p:spPr>
          <a:xfrm>
            <a:off x="822517" y="287761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4" name="Google Shape;868;p37">
            <a:extLst>
              <a:ext uri="{FF2B5EF4-FFF2-40B4-BE49-F238E27FC236}">
                <a16:creationId xmlns:a16="http://schemas.microsoft.com/office/drawing/2014/main" id="{6F7AFCAA-6824-3940-161F-5B228599177A}"/>
              </a:ext>
            </a:extLst>
          </p:cNvPr>
          <p:cNvSpPr txBox="1">
            <a:spLocks noGrp="1"/>
          </p:cNvSpPr>
          <p:nvPr>
            <p:ph type="subTitle" idx="1"/>
          </p:nvPr>
        </p:nvSpPr>
        <p:spPr>
          <a:xfrm>
            <a:off x="-4826472" y="6237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15" name="Google Shape;868;p37">
            <a:extLst>
              <a:ext uri="{FF2B5EF4-FFF2-40B4-BE49-F238E27FC236}">
                <a16:creationId xmlns:a16="http://schemas.microsoft.com/office/drawing/2014/main" id="{A3B4518F-D56E-8789-00E8-CA06D6F537CA}"/>
              </a:ext>
            </a:extLst>
          </p:cNvPr>
          <p:cNvSpPr txBox="1">
            <a:spLocks/>
          </p:cNvSpPr>
          <p:nvPr/>
        </p:nvSpPr>
        <p:spPr>
          <a:xfrm>
            <a:off x="10428835" y="564396"/>
            <a:ext cx="4267198" cy="557010"/>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Tree>
    <p:extLst>
      <p:ext uri="{BB962C8B-B14F-4D97-AF65-F5344CB8AC3E}">
        <p14:creationId xmlns:p14="http://schemas.microsoft.com/office/powerpoint/2010/main" val="308091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71999" y="1869513"/>
            <a:ext cx="3933763" cy="1448076"/>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Left-Rotation subtree tại node P </a:t>
              </a:r>
            </a:p>
            <a:p>
              <a:pPr indent="266700">
                <a:buAutoNum type="arabicPeriod"/>
              </a:pPr>
              <a:r>
                <a:rPr lang="vi-VN">
                  <a:solidFill>
                    <a:srgbClr val="000000"/>
                  </a:solidFill>
                  <a:latin typeface="Nunito" pitchFamily="2" charset="-93"/>
                </a:rPr>
                <a:t>Cây lúc này trở về trường hợp 2 và xử lý như đã đề cập ở trường hợp tương ứng.</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2" name="Google Shape;868;p37">
            <a:extLst>
              <a:ext uri="{FF2B5EF4-FFF2-40B4-BE49-F238E27FC236}">
                <a16:creationId xmlns:a16="http://schemas.microsoft.com/office/drawing/2014/main" id="{DC9CCD42-5506-E4C3-C370-33C05B3D5934}"/>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1146236" y="2597894"/>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2105521" y="210157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2911334"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1540879" y="249772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2533337" y="249772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1540879" y="299883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2356130" y="175533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833312" y="2998830"/>
            <a:ext cx="380634" cy="28625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3343205" y="298313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2771569" y="298313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913664" y="365330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1258633" y="365330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1502743" y="325236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1041872" y="395486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2105521" y="394460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2554808"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3349836"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616551"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Tree>
    <p:extLst>
      <p:ext uri="{BB962C8B-B14F-4D97-AF65-F5344CB8AC3E}">
        <p14:creationId xmlns:p14="http://schemas.microsoft.com/office/powerpoint/2010/main" val="416144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46</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1146236" y="2597894"/>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2105521" y="210157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2911334"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1540879" y="249772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2533337" y="249772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1540879" y="299883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2356130" y="175533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833312" y="2998830"/>
            <a:ext cx="380634" cy="28625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3343205" y="298313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2771569" y="298313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913664" y="365330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1258633" y="365330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1502743" y="325236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1041872" y="395486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2105521" y="394460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2554808"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3349836"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616551"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5" name="Arrow: Right 4">
            <a:extLst>
              <a:ext uri="{FF2B5EF4-FFF2-40B4-BE49-F238E27FC236}">
                <a16:creationId xmlns:a16="http://schemas.microsoft.com/office/drawing/2014/main" id="{919E5BD9-9516-862B-D722-4F38FAD695F1}"/>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lowchart: Connector 5">
            <a:extLst>
              <a:ext uri="{FF2B5EF4-FFF2-40B4-BE49-F238E27FC236}">
                <a16:creationId xmlns:a16="http://schemas.microsoft.com/office/drawing/2014/main" id="{271BA4DB-779E-873E-A4BE-E5EC9B7D209D}"/>
              </a:ext>
            </a:extLst>
          </p:cNvPr>
          <p:cNvSpPr/>
          <p:nvPr/>
        </p:nvSpPr>
        <p:spPr>
          <a:xfrm>
            <a:off x="5325884" y="30855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 name="Flowchart: Connector 7">
            <a:extLst>
              <a:ext uri="{FF2B5EF4-FFF2-40B4-BE49-F238E27FC236}">
                <a16:creationId xmlns:a16="http://schemas.microsoft.com/office/drawing/2014/main" id="{7053C14B-6FCA-EEB4-B051-2C77BA8DF76A}"/>
              </a:ext>
            </a:extLst>
          </p:cNvPr>
          <p:cNvSpPr/>
          <p:nvPr/>
        </p:nvSpPr>
        <p:spPr>
          <a:xfrm>
            <a:off x="6909224" y="193480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 name="Flowchart: Connector 9">
            <a:extLst>
              <a:ext uri="{FF2B5EF4-FFF2-40B4-BE49-F238E27FC236}">
                <a16:creationId xmlns:a16="http://schemas.microsoft.com/office/drawing/2014/main" id="{E08992E4-BD18-D1B7-DA4A-09CEFA12DD67}"/>
              </a:ext>
            </a:extLst>
          </p:cNvPr>
          <p:cNvSpPr/>
          <p:nvPr/>
        </p:nvSpPr>
        <p:spPr>
          <a:xfrm>
            <a:off x="7715037" y="241543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 name="Straight Connector 10">
            <a:extLst>
              <a:ext uri="{FF2B5EF4-FFF2-40B4-BE49-F238E27FC236}">
                <a16:creationId xmlns:a16="http://schemas.microsoft.com/office/drawing/2014/main" id="{1D02265C-BCC0-08CF-DDFC-9298D22BF86D}"/>
              </a:ext>
            </a:extLst>
          </p:cNvPr>
          <p:cNvCxnSpPr>
            <a:cxnSpLocks/>
            <a:stCxn id="8" idx="3"/>
            <a:endCxn id="1132" idx="0"/>
          </p:cNvCxnSpPr>
          <p:nvPr/>
        </p:nvCxnSpPr>
        <p:spPr>
          <a:xfrm flipH="1">
            <a:off x="6167620" y="2330951"/>
            <a:ext cx="815006" cy="15017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3987566-A0B4-6BC4-C0AE-3FB597FFAE42}"/>
              </a:ext>
            </a:extLst>
          </p:cNvPr>
          <p:cNvCxnSpPr>
            <a:cxnSpLocks/>
            <a:stCxn id="8" idx="5"/>
            <a:endCxn id="10" idx="1"/>
          </p:cNvCxnSpPr>
          <p:nvPr/>
        </p:nvCxnSpPr>
        <p:spPr>
          <a:xfrm>
            <a:off x="7337040" y="233095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48BBEC8-EDDC-9F71-46DC-FDB2B0A99956}"/>
              </a:ext>
            </a:extLst>
          </p:cNvPr>
          <p:cNvCxnSpPr>
            <a:cxnSpLocks/>
            <a:stCxn id="1136" idx="0"/>
            <a:endCxn id="6" idx="5"/>
          </p:cNvCxnSpPr>
          <p:nvPr/>
        </p:nvCxnSpPr>
        <p:spPr>
          <a:xfrm flipH="1" flipV="1">
            <a:off x="5720527" y="3486533"/>
            <a:ext cx="341809" cy="30156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B841440-09AD-3019-1D19-EC400892FBF0}"/>
              </a:ext>
            </a:extLst>
          </p:cNvPr>
          <p:cNvCxnSpPr>
            <a:cxnSpLocks/>
            <a:stCxn id="8" idx="0"/>
          </p:cNvCxnSpPr>
          <p:nvPr/>
        </p:nvCxnSpPr>
        <p:spPr>
          <a:xfrm flipV="1">
            <a:off x="7159833" y="158856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30D8FE2-2953-E5D9-D181-065C5208AF25}"/>
              </a:ext>
            </a:extLst>
          </p:cNvPr>
          <p:cNvCxnSpPr>
            <a:cxnSpLocks/>
            <a:stCxn id="6" idx="3"/>
            <a:endCxn id="1140" idx="0"/>
          </p:cNvCxnSpPr>
          <p:nvPr/>
        </p:nvCxnSpPr>
        <p:spPr>
          <a:xfrm flipH="1">
            <a:off x="5094165" y="3486533"/>
            <a:ext cx="299429" cy="28919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0477A74-8612-A470-E265-280B3BDFB4FE}"/>
              </a:ext>
            </a:extLst>
          </p:cNvPr>
          <p:cNvCxnSpPr>
            <a:cxnSpLocks/>
            <a:stCxn id="10" idx="5"/>
            <a:endCxn id="1139" idx="0"/>
          </p:cNvCxnSpPr>
          <p:nvPr/>
        </p:nvCxnSpPr>
        <p:spPr>
          <a:xfrm>
            <a:off x="8146908" y="281636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EC27597-8C5F-750F-97C9-E334BD60DE8E}"/>
              </a:ext>
            </a:extLst>
          </p:cNvPr>
          <p:cNvCxnSpPr>
            <a:cxnSpLocks/>
            <a:stCxn id="10" idx="3"/>
            <a:endCxn id="1138" idx="0"/>
          </p:cNvCxnSpPr>
          <p:nvPr/>
        </p:nvCxnSpPr>
        <p:spPr>
          <a:xfrm flipH="1">
            <a:off x="7575272" y="281636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471CB4-A09A-9D89-6E1B-9043000DB851}"/>
              </a:ext>
            </a:extLst>
          </p:cNvPr>
          <p:cNvCxnSpPr>
            <a:cxnSpLocks/>
            <a:stCxn id="1132" idx="5"/>
            <a:endCxn id="1137" idx="0"/>
          </p:cNvCxnSpPr>
          <p:nvPr/>
        </p:nvCxnSpPr>
        <p:spPr>
          <a:xfrm>
            <a:off x="6337829" y="2882061"/>
            <a:ext cx="342267" cy="242868"/>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5F750C55-AE75-4B44-B286-9B98195B6F61}"/>
              </a:ext>
            </a:extLst>
          </p:cNvPr>
          <p:cNvCxnSpPr>
            <a:cxnSpLocks/>
            <a:stCxn id="1132" idx="3"/>
            <a:endCxn id="6" idx="0"/>
          </p:cNvCxnSpPr>
          <p:nvPr/>
        </p:nvCxnSpPr>
        <p:spPr>
          <a:xfrm flipH="1">
            <a:off x="5557061" y="2882061"/>
            <a:ext cx="440350" cy="203536"/>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EC53D12F-0A88-279E-52BD-D55A8A4F1917}"/>
              </a:ext>
            </a:extLst>
          </p:cNvPr>
          <p:cNvSpPr/>
          <p:nvPr/>
        </p:nvSpPr>
        <p:spPr>
          <a:xfrm>
            <a:off x="5926908" y="2481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36" name="Google Shape;868;p37">
            <a:extLst>
              <a:ext uri="{FF2B5EF4-FFF2-40B4-BE49-F238E27FC236}">
                <a16:creationId xmlns:a16="http://schemas.microsoft.com/office/drawing/2014/main" id="{98D78DAA-5912-C066-583F-D30C92838296}"/>
              </a:ext>
            </a:extLst>
          </p:cNvPr>
          <p:cNvSpPr txBox="1">
            <a:spLocks/>
          </p:cNvSpPr>
          <p:nvPr/>
        </p:nvSpPr>
        <p:spPr>
          <a:xfrm>
            <a:off x="5845575" y="378809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7" name="Google Shape;868;p37">
            <a:extLst>
              <a:ext uri="{FF2B5EF4-FFF2-40B4-BE49-F238E27FC236}">
                <a16:creationId xmlns:a16="http://schemas.microsoft.com/office/drawing/2014/main" id="{413068C2-48A5-AEAA-A36A-E6ED3A284D2A}"/>
              </a:ext>
            </a:extLst>
          </p:cNvPr>
          <p:cNvSpPr txBox="1">
            <a:spLocks/>
          </p:cNvSpPr>
          <p:nvPr/>
        </p:nvSpPr>
        <p:spPr>
          <a:xfrm>
            <a:off x="6480945" y="312492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38" name="Google Shape;868;p37">
            <a:extLst>
              <a:ext uri="{FF2B5EF4-FFF2-40B4-BE49-F238E27FC236}">
                <a16:creationId xmlns:a16="http://schemas.microsoft.com/office/drawing/2014/main" id="{19B46A6C-A1FE-6985-6EB3-D352C65AC195}"/>
              </a:ext>
            </a:extLst>
          </p:cNvPr>
          <p:cNvSpPr txBox="1">
            <a:spLocks/>
          </p:cNvSpPr>
          <p:nvPr/>
        </p:nvSpPr>
        <p:spPr>
          <a:xfrm>
            <a:off x="7358511" y="31106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39" name="Google Shape;868;p37">
            <a:extLst>
              <a:ext uri="{FF2B5EF4-FFF2-40B4-BE49-F238E27FC236}">
                <a16:creationId xmlns:a16="http://schemas.microsoft.com/office/drawing/2014/main" id="{D5E742CE-1744-0272-42A0-17CF434DE155}"/>
              </a:ext>
            </a:extLst>
          </p:cNvPr>
          <p:cNvSpPr txBox="1">
            <a:spLocks/>
          </p:cNvSpPr>
          <p:nvPr/>
        </p:nvSpPr>
        <p:spPr>
          <a:xfrm>
            <a:off x="8153539" y="31183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0" name="Google Shape;868;p37">
            <a:extLst>
              <a:ext uri="{FF2B5EF4-FFF2-40B4-BE49-F238E27FC236}">
                <a16:creationId xmlns:a16="http://schemas.microsoft.com/office/drawing/2014/main" id="{04661287-0DE7-7F3A-0E7A-BD6592883852}"/>
              </a:ext>
            </a:extLst>
          </p:cNvPr>
          <p:cNvSpPr txBox="1">
            <a:spLocks/>
          </p:cNvSpPr>
          <p:nvPr/>
        </p:nvSpPr>
        <p:spPr>
          <a:xfrm>
            <a:off x="4877404" y="377572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73" name="Google Shape;868;p37">
            <a:extLst>
              <a:ext uri="{FF2B5EF4-FFF2-40B4-BE49-F238E27FC236}">
                <a16:creationId xmlns:a16="http://schemas.microsoft.com/office/drawing/2014/main" id="{3BBA752A-51F0-E2BD-DC45-C8C4313C050C}"/>
              </a:ext>
            </a:extLst>
          </p:cNvPr>
          <p:cNvSpPr txBox="1">
            <a:spLocks/>
          </p:cNvSpPr>
          <p:nvPr/>
        </p:nvSpPr>
        <p:spPr>
          <a:xfrm>
            <a:off x="4995746" y="4166406"/>
            <a:ext cx="3843454" cy="65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a:t>
            </a:r>
            <a:r>
              <a:rPr lang="vi-VN" sz="1200">
                <a:latin typeface="Nunito" pitchFamily="2" charset="-93"/>
              </a:rPr>
              <a:t>Cây lúc này trở về trường hợp 2  - Left Left case và áp dụng xử lý tương tự đã nêu ở trường hợp này.</a:t>
            </a:r>
          </a:p>
        </p:txBody>
      </p:sp>
      <p:sp>
        <p:nvSpPr>
          <p:cNvPr id="874" name="Google Shape;868;p37">
            <a:extLst>
              <a:ext uri="{FF2B5EF4-FFF2-40B4-BE49-F238E27FC236}">
                <a16:creationId xmlns:a16="http://schemas.microsoft.com/office/drawing/2014/main" id="{0F9B43E7-BA67-6F61-E0B5-01ED6EEA03EE}"/>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Tree>
    <p:extLst>
      <p:ext uri="{BB962C8B-B14F-4D97-AF65-F5344CB8AC3E}">
        <p14:creationId xmlns:p14="http://schemas.microsoft.com/office/powerpoint/2010/main" val="262878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47</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562710" y="2582202"/>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1258633" y="2017120"/>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1988816"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957353" y="2413269"/>
            <a:ext cx="374682" cy="23772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1686449" y="2413269"/>
            <a:ext cx="376464" cy="237723"/>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957353" y="2983138"/>
            <a:ext cx="203618" cy="23772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1509242" y="1670879"/>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427556" y="2983138"/>
            <a:ext cx="202864" cy="294235"/>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2420687" y="2983138"/>
            <a:ext cx="203310" cy="249664"/>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1916614" y="2983138"/>
            <a:ext cx="146299" cy="243808"/>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331180" y="3621797"/>
            <a:ext cx="211983" cy="24704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740592" y="3621797"/>
            <a:ext cx="250170" cy="247042"/>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920259" y="322086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523831" y="38688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1344012" y="386883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1699853"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2407236" y="323280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210795"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5" name="Arrow: Right 4">
            <a:extLst>
              <a:ext uri="{FF2B5EF4-FFF2-40B4-BE49-F238E27FC236}">
                <a16:creationId xmlns:a16="http://schemas.microsoft.com/office/drawing/2014/main" id="{919E5BD9-9516-862B-D722-4F38FAD695F1}"/>
              </a:ext>
            </a:extLst>
          </p:cNvPr>
          <p:cNvSpPr/>
          <p:nvPr/>
        </p:nvSpPr>
        <p:spPr>
          <a:xfrm>
            <a:off x="2787247" y="2402616"/>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lowchart: Connector 5">
            <a:extLst>
              <a:ext uri="{FF2B5EF4-FFF2-40B4-BE49-F238E27FC236}">
                <a16:creationId xmlns:a16="http://schemas.microsoft.com/office/drawing/2014/main" id="{271BA4DB-779E-873E-A4BE-E5EC9B7D209D}"/>
              </a:ext>
            </a:extLst>
          </p:cNvPr>
          <p:cNvSpPr/>
          <p:nvPr/>
        </p:nvSpPr>
        <p:spPr>
          <a:xfrm>
            <a:off x="3382693" y="3180465"/>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 name="Flowchart: Connector 7">
            <a:extLst>
              <a:ext uri="{FF2B5EF4-FFF2-40B4-BE49-F238E27FC236}">
                <a16:creationId xmlns:a16="http://schemas.microsoft.com/office/drawing/2014/main" id="{7053C14B-6FCA-EEB4-B051-2C77BA8DF76A}"/>
              </a:ext>
            </a:extLst>
          </p:cNvPr>
          <p:cNvSpPr/>
          <p:nvPr/>
        </p:nvSpPr>
        <p:spPr>
          <a:xfrm>
            <a:off x="4309914" y="193849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 name="Flowchart: Connector 9">
            <a:extLst>
              <a:ext uri="{FF2B5EF4-FFF2-40B4-BE49-F238E27FC236}">
                <a16:creationId xmlns:a16="http://schemas.microsoft.com/office/drawing/2014/main" id="{E08992E4-BD18-D1B7-DA4A-09CEFA12DD67}"/>
              </a:ext>
            </a:extLst>
          </p:cNvPr>
          <p:cNvSpPr/>
          <p:nvPr/>
        </p:nvSpPr>
        <p:spPr>
          <a:xfrm>
            <a:off x="4920027" y="2539148"/>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 name="Straight Connector 10">
            <a:extLst>
              <a:ext uri="{FF2B5EF4-FFF2-40B4-BE49-F238E27FC236}">
                <a16:creationId xmlns:a16="http://schemas.microsoft.com/office/drawing/2014/main" id="{1D02265C-BCC0-08CF-DDFC-9298D22BF86D}"/>
              </a:ext>
            </a:extLst>
          </p:cNvPr>
          <p:cNvCxnSpPr>
            <a:cxnSpLocks/>
            <a:stCxn id="8" idx="3"/>
            <a:endCxn id="1132" idx="0"/>
          </p:cNvCxnSpPr>
          <p:nvPr/>
        </p:nvCxnSpPr>
        <p:spPr>
          <a:xfrm flipH="1">
            <a:off x="4069202" y="2334647"/>
            <a:ext cx="314114" cy="21331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3987566-A0B4-6BC4-C0AE-3FB597FFAE42}"/>
              </a:ext>
            </a:extLst>
          </p:cNvPr>
          <p:cNvCxnSpPr>
            <a:cxnSpLocks/>
            <a:stCxn id="8" idx="5"/>
            <a:endCxn id="10" idx="1"/>
          </p:cNvCxnSpPr>
          <p:nvPr/>
        </p:nvCxnSpPr>
        <p:spPr>
          <a:xfrm>
            <a:off x="4737730" y="2334647"/>
            <a:ext cx="256394" cy="27329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48BBEC8-EDDC-9F71-46DC-FDB2B0A99956}"/>
              </a:ext>
            </a:extLst>
          </p:cNvPr>
          <p:cNvCxnSpPr>
            <a:cxnSpLocks/>
            <a:stCxn id="1136" idx="0"/>
            <a:endCxn id="6" idx="5"/>
          </p:cNvCxnSpPr>
          <p:nvPr/>
        </p:nvCxnSpPr>
        <p:spPr>
          <a:xfrm flipH="1" flipV="1">
            <a:off x="3777336" y="3581401"/>
            <a:ext cx="239464" cy="32199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B841440-09AD-3019-1D19-EC400892FBF0}"/>
              </a:ext>
            </a:extLst>
          </p:cNvPr>
          <p:cNvCxnSpPr>
            <a:cxnSpLocks/>
            <a:stCxn id="8" idx="0"/>
          </p:cNvCxnSpPr>
          <p:nvPr/>
        </p:nvCxnSpPr>
        <p:spPr>
          <a:xfrm flipV="1">
            <a:off x="4560523" y="159225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30D8FE2-2953-E5D9-D181-065C5208AF25}"/>
              </a:ext>
            </a:extLst>
          </p:cNvPr>
          <p:cNvCxnSpPr>
            <a:cxnSpLocks/>
            <a:stCxn id="6" idx="3"/>
            <a:endCxn id="1140" idx="0"/>
          </p:cNvCxnSpPr>
          <p:nvPr/>
        </p:nvCxnSpPr>
        <p:spPr>
          <a:xfrm flipH="1">
            <a:off x="3285249" y="3581401"/>
            <a:ext cx="165154" cy="32199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0477A74-8612-A470-E265-280B3BDFB4FE}"/>
              </a:ext>
            </a:extLst>
          </p:cNvPr>
          <p:cNvCxnSpPr>
            <a:cxnSpLocks/>
            <a:stCxn id="10" idx="5"/>
            <a:endCxn id="1139" idx="0"/>
          </p:cNvCxnSpPr>
          <p:nvPr/>
        </p:nvCxnSpPr>
        <p:spPr>
          <a:xfrm>
            <a:off x="5351898" y="2940084"/>
            <a:ext cx="173610" cy="28686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EC27597-8C5F-750F-97C9-E334BD60DE8E}"/>
              </a:ext>
            </a:extLst>
          </p:cNvPr>
          <p:cNvCxnSpPr>
            <a:cxnSpLocks/>
            <a:stCxn id="10" idx="3"/>
            <a:endCxn id="1138" idx="0"/>
          </p:cNvCxnSpPr>
          <p:nvPr/>
        </p:nvCxnSpPr>
        <p:spPr>
          <a:xfrm flipH="1">
            <a:off x="4949134" y="2940084"/>
            <a:ext cx="44990" cy="29033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471CB4-A09A-9D89-6E1B-9043000DB851}"/>
              </a:ext>
            </a:extLst>
          </p:cNvPr>
          <p:cNvCxnSpPr>
            <a:cxnSpLocks/>
            <a:stCxn id="1132" idx="5"/>
            <a:endCxn id="1137" idx="0"/>
          </p:cNvCxnSpPr>
          <p:nvPr/>
        </p:nvCxnSpPr>
        <p:spPr>
          <a:xfrm>
            <a:off x="4239411" y="2948901"/>
            <a:ext cx="139246" cy="268612"/>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5F750C55-AE75-4B44-B286-9B98195B6F61}"/>
              </a:ext>
            </a:extLst>
          </p:cNvPr>
          <p:cNvCxnSpPr>
            <a:cxnSpLocks/>
            <a:stCxn id="1132" idx="3"/>
            <a:endCxn id="6" idx="0"/>
          </p:cNvCxnSpPr>
          <p:nvPr/>
        </p:nvCxnSpPr>
        <p:spPr>
          <a:xfrm flipH="1">
            <a:off x="3613870" y="2948901"/>
            <a:ext cx="285123" cy="231564"/>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EC53D12F-0A88-279E-52BD-D55A8A4F1917}"/>
              </a:ext>
            </a:extLst>
          </p:cNvPr>
          <p:cNvSpPr/>
          <p:nvPr/>
        </p:nvSpPr>
        <p:spPr>
          <a:xfrm>
            <a:off x="3828490" y="254796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36" name="Google Shape;868;p37">
            <a:extLst>
              <a:ext uri="{FF2B5EF4-FFF2-40B4-BE49-F238E27FC236}">
                <a16:creationId xmlns:a16="http://schemas.microsoft.com/office/drawing/2014/main" id="{98D78DAA-5912-C066-583F-D30C92838296}"/>
              </a:ext>
            </a:extLst>
          </p:cNvPr>
          <p:cNvSpPr txBox="1">
            <a:spLocks/>
          </p:cNvSpPr>
          <p:nvPr/>
        </p:nvSpPr>
        <p:spPr>
          <a:xfrm>
            <a:off x="3800039" y="39033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7" name="Google Shape;868;p37">
            <a:extLst>
              <a:ext uri="{FF2B5EF4-FFF2-40B4-BE49-F238E27FC236}">
                <a16:creationId xmlns:a16="http://schemas.microsoft.com/office/drawing/2014/main" id="{413068C2-48A5-AEAA-A36A-E6ED3A284D2A}"/>
              </a:ext>
            </a:extLst>
          </p:cNvPr>
          <p:cNvSpPr txBox="1">
            <a:spLocks/>
          </p:cNvSpPr>
          <p:nvPr/>
        </p:nvSpPr>
        <p:spPr>
          <a:xfrm>
            <a:off x="4179506" y="32175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38" name="Google Shape;868;p37">
            <a:extLst>
              <a:ext uri="{FF2B5EF4-FFF2-40B4-BE49-F238E27FC236}">
                <a16:creationId xmlns:a16="http://schemas.microsoft.com/office/drawing/2014/main" id="{19B46A6C-A1FE-6985-6EB3-D352C65AC195}"/>
              </a:ext>
            </a:extLst>
          </p:cNvPr>
          <p:cNvSpPr txBox="1">
            <a:spLocks/>
          </p:cNvSpPr>
          <p:nvPr/>
        </p:nvSpPr>
        <p:spPr>
          <a:xfrm>
            <a:off x="4732373" y="323041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39" name="Google Shape;868;p37">
            <a:extLst>
              <a:ext uri="{FF2B5EF4-FFF2-40B4-BE49-F238E27FC236}">
                <a16:creationId xmlns:a16="http://schemas.microsoft.com/office/drawing/2014/main" id="{D5E742CE-1744-0272-42A0-17CF434DE155}"/>
              </a:ext>
            </a:extLst>
          </p:cNvPr>
          <p:cNvSpPr txBox="1">
            <a:spLocks/>
          </p:cNvSpPr>
          <p:nvPr/>
        </p:nvSpPr>
        <p:spPr>
          <a:xfrm>
            <a:off x="5308747"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0" name="Google Shape;868;p37">
            <a:extLst>
              <a:ext uri="{FF2B5EF4-FFF2-40B4-BE49-F238E27FC236}">
                <a16:creationId xmlns:a16="http://schemas.microsoft.com/office/drawing/2014/main" id="{04661287-0DE7-7F3A-0E7A-BD6592883852}"/>
              </a:ext>
            </a:extLst>
          </p:cNvPr>
          <p:cNvSpPr txBox="1">
            <a:spLocks/>
          </p:cNvSpPr>
          <p:nvPr/>
        </p:nvSpPr>
        <p:spPr>
          <a:xfrm>
            <a:off x="3068488" y="39033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94" name="Arrow: Right 893">
            <a:extLst>
              <a:ext uri="{FF2B5EF4-FFF2-40B4-BE49-F238E27FC236}">
                <a16:creationId xmlns:a16="http://schemas.microsoft.com/office/drawing/2014/main" id="{AB32509E-8A08-AEB5-1F65-DA2EC8936D4E}"/>
              </a:ext>
            </a:extLst>
          </p:cNvPr>
          <p:cNvSpPr/>
          <p:nvPr/>
        </p:nvSpPr>
        <p:spPr>
          <a:xfrm>
            <a:off x="5637317" y="2441306"/>
            <a:ext cx="614926"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5" name="Flowchart: Connector 894">
            <a:extLst>
              <a:ext uri="{FF2B5EF4-FFF2-40B4-BE49-F238E27FC236}">
                <a16:creationId xmlns:a16="http://schemas.microsoft.com/office/drawing/2014/main" id="{EB8E803A-CF6A-D8F3-77EA-0F44F6F0757E}"/>
              </a:ext>
            </a:extLst>
          </p:cNvPr>
          <p:cNvSpPr/>
          <p:nvPr/>
        </p:nvSpPr>
        <p:spPr>
          <a:xfrm>
            <a:off x="7162787" y="1900198"/>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X</a:t>
            </a:r>
          </a:p>
        </p:txBody>
      </p:sp>
      <p:sp>
        <p:nvSpPr>
          <p:cNvPr id="1152" name="Flowchart: Connector 1151">
            <a:extLst>
              <a:ext uri="{FF2B5EF4-FFF2-40B4-BE49-F238E27FC236}">
                <a16:creationId xmlns:a16="http://schemas.microsoft.com/office/drawing/2014/main" id="{66C86E5D-F29B-4813-563B-35B338026B3A}"/>
              </a:ext>
            </a:extLst>
          </p:cNvPr>
          <p:cNvSpPr/>
          <p:nvPr/>
        </p:nvSpPr>
        <p:spPr>
          <a:xfrm>
            <a:off x="7730661" y="2484783"/>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53" name="Flowchart: Connector 1152">
            <a:extLst>
              <a:ext uri="{FF2B5EF4-FFF2-40B4-BE49-F238E27FC236}">
                <a16:creationId xmlns:a16="http://schemas.microsoft.com/office/drawing/2014/main" id="{7371734D-91F1-685A-C8DC-0D9ECA051104}"/>
              </a:ext>
            </a:extLst>
          </p:cNvPr>
          <p:cNvSpPr/>
          <p:nvPr/>
        </p:nvSpPr>
        <p:spPr>
          <a:xfrm>
            <a:off x="8177661" y="3247456"/>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54" name="Straight Connector 1153">
            <a:extLst>
              <a:ext uri="{FF2B5EF4-FFF2-40B4-BE49-F238E27FC236}">
                <a16:creationId xmlns:a16="http://schemas.microsoft.com/office/drawing/2014/main" id="{CDA0000F-6644-96A4-1DE5-24E435695A16}"/>
              </a:ext>
            </a:extLst>
          </p:cNvPr>
          <p:cNvCxnSpPr>
            <a:cxnSpLocks/>
            <a:stCxn id="1152" idx="1"/>
            <a:endCxn id="895" idx="5"/>
          </p:cNvCxnSpPr>
          <p:nvPr/>
        </p:nvCxnSpPr>
        <p:spPr>
          <a:xfrm flipH="1" flipV="1">
            <a:off x="7557430" y="2301134"/>
            <a:ext cx="246633" cy="251618"/>
          </a:xfrm>
          <a:prstGeom prst="line">
            <a:avLst/>
          </a:prstGeom>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id="{1334F5BC-8EF5-5250-CC3C-8EDB7D7CE205}"/>
              </a:ext>
            </a:extLst>
          </p:cNvPr>
          <p:cNvCxnSpPr>
            <a:cxnSpLocks/>
            <a:stCxn id="1152" idx="5"/>
            <a:endCxn id="1153" idx="1"/>
          </p:cNvCxnSpPr>
          <p:nvPr/>
        </p:nvCxnSpPr>
        <p:spPr>
          <a:xfrm>
            <a:off x="8158477" y="2880932"/>
            <a:ext cx="92586" cy="434493"/>
          </a:xfrm>
          <a:prstGeom prst="line">
            <a:avLst/>
          </a:prstGeom>
        </p:spPr>
        <p:style>
          <a:lnRef idx="2">
            <a:schemeClr val="dk1"/>
          </a:lnRef>
          <a:fillRef idx="0">
            <a:schemeClr val="dk1"/>
          </a:fillRef>
          <a:effectRef idx="1">
            <a:schemeClr val="dk1"/>
          </a:effectRef>
          <a:fontRef idx="minor">
            <a:schemeClr val="tx1"/>
          </a:fontRef>
        </p:style>
      </p:cxnSp>
      <p:cxnSp>
        <p:nvCxnSpPr>
          <p:cNvPr id="1156" name="Straight Connector 1155">
            <a:extLst>
              <a:ext uri="{FF2B5EF4-FFF2-40B4-BE49-F238E27FC236}">
                <a16:creationId xmlns:a16="http://schemas.microsoft.com/office/drawing/2014/main" id="{BA4C635C-0707-3005-0DF6-586ABB509F53}"/>
              </a:ext>
            </a:extLst>
          </p:cNvPr>
          <p:cNvCxnSpPr>
            <a:cxnSpLocks/>
            <a:stCxn id="1166" idx="0"/>
            <a:endCxn id="1152" idx="3"/>
          </p:cNvCxnSpPr>
          <p:nvPr/>
        </p:nvCxnSpPr>
        <p:spPr>
          <a:xfrm flipV="1">
            <a:off x="7684833" y="2880932"/>
            <a:ext cx="119230" cy="336581"/>
          </a:xfrm>
          <a:prstGeom prst="line">
            <a:avLst/>
          </a:prstGeom>
        </p:spPr>
        <p:style>
          <a:lnRef idx="2">
            <a:schemeClr val="dk1"/>
          </a:lnRef>
          <a:fillRef idx="0">
            <a:schemeClr val="dk1"/>
          </a:fillRef>
          <a:effectRef idx="1">
            <a:schemeClr val="dk1"/>
          </a:effectRef>
          <a:fontRef idx="minor">
            <a:schemeClr val="tx1"/>
          </a:fontRef>
        </p:style>
      </p:cxnSp>
      <p:cxnSp>
        <p:nvCxnSpPr>
          <p:cNvPr id="1157" name="Straight Connector 1156">
            <a:extLst>
              <a:ext uri="{FF2B5EF4-FFF2-40B4-BE49-F238E27FC236}">
                <a16:creationId xmlns:a16="http://schemas.microsoft.com/office/drawing/2014/main" id="{7CF91733-E7AC-06F6-2E84-83AB1B603131}"/>
              </a:ext>
            </a:extLst>
          </p:cNvPr>
          <p:cNvCxnSpPr>
            <a:cxnSpLocks/>
            <a:stCxn id="895" idx="0"/>
          </p:cNvCxnSpPr>
          <p:nvPr/>
        </p:nvCxnSpPr>
        <p:spPr>
          <a:xfrm flipH="1" flipV="1">
            <a:off x="7393963" y="1610177"/>
            <a:ext cx="1" cy="290021"/>
          </a:xfrm>
          <a:prstGeom prst="line">
            <a:avLst/>
          </a:prstGeom>
        </p:spPr>
        <p:style>
          <a:lnRef idx="2">
            <a:schemeClr val="dk1"/>
          </a:lnRef>
          <a:fillRef idx="0">
            <a:schemeClr val="dk1"/>
          </a:fillRef>
          <a:effectRef idx="1">
            <a:schemeClr val="dk1"/>
          </a:effectRef>
          <a:fontRef idx="minor">
            <a:schemeClr val="tx1"/>
          </a:fontRef>
        </p:style>
      </p:cxnSp>
      <p:cxnSp>
        <p:nvCxnSpPr>
          <p:cNvPr id="1158" name="Straight Connector 1157">
            <a:extLst>
              <a:ext uri="{FF2B5EF4-FFF2-40B4-BE49-F238E27FC236}">
                <a16:creationId xmlns:a16="http://schemas.microsoft.com/office/drawing/2014/main" id="{D30C9FDD-0618-8358-9470-2B3D0A790678}"/>
              </a:ext>
            </a:extLst>
          </p:cNvPr>
          <p:cNvCxnSpPr>
            <a:cxnSpLocks/>
            <a:stCxn id="895" idx="3"/>
            <a:endCxn id="1163" idx="0"/>
          </p:cNvCxnSpPr>
          <p:nvPr/>
        </p:nvCxnSpPr>
        <p:spPr>
          <a:xfrm flipH="1">
            <a:off x="6733464" y="2301134"/>
            <a:ext cx="497033" cy="210831"/>
          </a:xfrm>
          <a:prstGeom prst="line">
            <a:avLst/>
          </a:prstGeom>
        </p:spPr>
        <p:style>
          <a:lnRef idx="2">
            <a:schemeClr val="dk1"/>
          </a:lnRef>
          <a:fillRef idx="0">
            <a:schemeClr val="dk1"/>
          </a:fillRef>
          <a:effectRef idx="1">
            <a:schemeClr val="dk1"/>
          </a:effectRef>
          <a:fontRef idx="minor">
            <a:schemeClr val="tx1"/>
          </a:fontRef>
        </p:style>
      </p:cxnSp>
      <p:cxnSp>
        <p:nvCxnSpPr>
          <p:cNvPr id="1159" name="Straight Connector 1158">
            <a:extLst>
              <a:ext uri="{FF2B5EF4-FFF2-40B4-BE49-F238E27FC236}">
                <a16:creationId xmlns:a16="http://schemas.microsoft.com/office/drawing/2014/main" id="{C033D00A-0771-C269-19D8-C9C4CE2B99C1}"/>
              </a:ext>
            </a:extLst>
          </p:cNvPr>
          <p:cNvCxnSpPr>
            <a:cxnSpLocks/>
            <a:stCxn id="1153" idx="5"/>
            <a:endCxn id="1168" idx="0"/>
          </p:cNvCxnSpPr>
          <p:nvPr/>
        </p:nvCxnSpPr>
        <p:spPr>
          <a:xfrm>
            <a:off x="8605477" y="3643605"/>
            <a:ext cx="198160" cy="225234"/>
          </a:xfrm>
          <a:prstGeom prst="line">
            <a:avLst/>
          </a:prstGeom>
        </p:spPr>
        <p:style>
          <a:lnRef idx="2">
            <a:schemeClr val="dk1"/>
          </a:lnRef>
          <a:fillRef idx="0">
            <a:schemeClr val="dk1"/>
          </a:fillRef>
          <a:effectRef idx="1">
            <a:schemeClr val="dk1"/>
          </a:effectRef>
          <a:fontRef idx="minor">
            <a:schemeClr val="tx1"/>
          </a:fontRef>
        </p:style>
      </p:cxnSp>
      <p:cxnSp>
        <p:nvCxnSpPr>
          <p:cNvPr id="1160" name="Straight Connector 1159">
            <a:extLst>
              <a:ext uri="{FF2B5EF4-FFF2-40B4-BE49-F238E27FC236}">
                <a16:creationId xmlns:a16="http://schemas.microsoft.com/office/drawing/2014/main" id="{C53DB5EC-D87B-580A-3734-9E6D076BBBA5}"/>
              </a:ext>
            </a:extLst>
          </p:cNvPr>
          <p:cNvCxnSpPr>
            <a:cxnSpLocks/>
            <a:stCxn id="1153" idx="3"/>
            <a:endCxn id="1167" idx="0"/>
          </p:cNvCxnSpPr>
          <p:nvPr/>
        </p:nvCxnSpPr>
        <p:spPr>
          <a:xfrm flipH="1">
            <a:off x="7981270" y="3643605"/>
            <a:ext cx="269793" cy="228072"/>
          </a:xfrm>
          <a:prstGeom prst="line">
            <a:avLst/>
          </a:prstGeom>
        </p:spPr>
        <p:style>
          <a:lnRef idx="2">
            <a:schemeClr val="dk1"/>
          </a:lnRef>
          <a:fillRef idx="0">
            <a:schemeClr val="dk1"/>
          </a:fillRef>
          <a:effectRef idx="1">
            <a:schemeClr val="dk1"/>
          </a:effectRef>
          <a:fontRef idx="minor">
            <a:schemeClr val="tx1"/>
          </a:fontRef>
        </p:style>
      </p:cxnSp>
      <p:cxnSp>
        <p:nvCxnSpPr>
          <p:cNvPr id="1161" name="Straight Connector 1160">
            <a:extLst>
              <a:ext uri="{FF2B5EF4-FFF2-40B4-BE49-F238E27FC236}">
                <a16:creationId xmlns:a16="http://schemas.microsoft.com/office/drawing/2014/main" id="{8BF17414-D6A4-E46A-833C-DC9BC55F454D}"/>
              </a:ext>
            </a:extLst>
          </p:cNvPr>
          <p:cNvCxnSpPr>
            <a:cxnSpLocks/>
            <a:stCxn id="1163" idx="5"/>
            <a:endCxn id="1165" idx="0"/>
          </p:cNvCxnSpPr>
          <p:nvPr/>
        </p:nvCxnSpPr>
        <p:spPr>
          <a:xfrm>
            <a:off x="6903673" y="2912901"/>
            <a:ext cx="142200" cy="323599"/>
          </a:xfrm>
          <a:prstGeom prst="line">
            <a:avLst/>
          </a:prstGeom>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id="{17B134D8-9067-6CC3-5C30-AC341F1C3234}"/>
              </a:ext>
            </a:extLst>
          </p:cNvPr>
          <p:cNvCxnSpPr>
            <a:cxnSpLocks/>
            <a:stCxn id="1163" idx="3"/>
            <a:endCxn id="1164" idx="0"/>
          </p:cNvCxnSpPr>
          <p:nvPr/>
        </p:nvCxnSpPr>
        <p:spPr>
          <a:xfrm flipH="1">
            <a:off x="6414130" y="2912901"/>
            <a:ext cx="149125" cy="314045"/>
          </a:xfrm>
          <a:prstGeom prst="line">
            <a:avLst/>
          </a:prstGeom>
        </p:spPr>
        <p:style>
          <a:lnRef idx="2">
            <a:schemeClr val="dk1"/>
          </a:lnRef>
          <a:fillRef idx="0">
            <a:schemeClr val="dk1"/>
          </a:fillRef>
          <a:effectRef idx="1">
            <a:schemeClr val="dk1"/>
          </a:effectRef>
          <a:fontRef idx="minor">
            <a:schemeClr val="tx1"/>
          </a:fontRef>
        </p:style>
      </p:cxnSp>
      <p:sp>
        <p:nvSpPr>
          <p:cNvPr id="1163" name="Flowchart: Connector 1162">
            <a:extLst>
              <a:ext uri="{FF2B5EF4-FFF2-40B4-BE49-F238E27FC236}">
                <a16:creationId xmlns:a16="http://schemas.microsoft.com/office/drawing/2014/main" id="{93A17A91-13B7-2C67-D600-70D41ECB123D}"/>
              </a:ext>
            </a:extLst>
          </p:cNvPr>
          <p:cNvSpPr/>
          <p:nvPr/>
        </p:nvSpPr>
        <p:spPr>
          <a:xfrm>
            <a:off x="6492752" y="251196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sp>
        <p:nvSpPr>
          <p:cNvPr id="1164" name="Google Shape;868;p37">
            <a:extLst>
              <a:ext uri="{FF2B5EF4-FFF2-40B4-BE49-F238E27FC236}">
                <a16:creationId xmlns:a16="http://schemas.microsoft.com/office/drawing/2014/main" id="{F155A517-988C-B263-8115-A5ECDFBCDC37}"/>
              </a:ext>
            </a:extLst>
          </p:cNvPr>
          <p:cNvSpPr txBox="1">
            <a:spLocks/>
          </p:cNvSpPr>
          <p:nvPr/>
        </p:nvSpPr>
        <p:spPr>
          <a:xfrm>
            <a:off x="6197369"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5" name="Google Shape;868;p37">
            <a:extLst>
              <a:ext uri="{FF2B5EF4-FFF2-40B4-BE49-F238E27FC236}">
                <a16:creationId xmlns:a16="http://schemas.microsoft.com/office/drawing/2014/main" id="{7AEF8C40-8A98-5876-0B6E-080C3C612567}"/>
              </a:ext>
            </a:extLst>
          </p:cNvPr>
          <p:cNvSpPr txBox="1">
            <a:spLocks/>
          </p:cNvSpPr>
          <p:nvPr/>
        </p:nvSpPr>
        <p:spPr>
          <a:xfrm>
            <a:off x="6829112" y="32365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66" name="Google Shape;868;p37">
            <a:extLst>
              <a:ext uri="{FF2B5EF4-FFF2-40B4-BE49-F238E27FC236}">
                <a16:creationId xmlns:a16="http://schemas.microsoft.com/office/drawing/2014/main" id="{F3D807C0-9680-9587-C0E4-4E0F60335A7E}"/>
              </a:ext>
            </a:extLst>
          </p:cNvPr>
          <p:cNvSpPr txBox="1">
            <a:spLocks/>
          </p:cNvSpPr>
          <p:nvPr/>
        </p:nvSpPr>
        <p:spPr>
          <a:xfrm>
            <a:off x="7485682" y="32175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67" name="Google Shape;868;p37">
            <a:extLst>
              <a:ext uri="{FF2B5EF4-FFF2-40B4-BE49-F238E27FC236}">
                <a16:creationId xmlns:a16="http://schemas.microsoft.com/office/drawing/2014/main" id="{5AE74268-A215-1C04-F1A3-23288369C2DB}"/>
              </a:ext>
            </a:extLst>
          </p:cNvPr>
          <p:cNvSpPr txBox="1">
            <a:spLocks/>
          </p:cNvSpPr>
          <p:nvPr/>
        </p:nvSpPr>
        <p:spPr>
          <a:xfrm>
            <a:off x="7764509" y="38716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68" name="Google Shape;868;p37">
            <a:extLst>
              <a:ext uri="{FF2B5EF4-FFF2-40B4-BE49-F238E27FC236}">
                <a16:creationId xmlns:a16="http://schemas.microsoft.com/office/drawing/2014/main" id="{BD77809E-B4DE-B871-73A9-CC80E9D65843}"/>
              </a:ext>
            </a:extLst>
          </p:cNvPr>
          <p:cNvSpPr txBox="1">
            <a:spLocks/>
          </p:cNvSpPr>
          <p:nvPr/>
        </p:nvSpPr>
        <p:spPr>
          <a:xfrm>
            <a:off x="8586876" y="38688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45" name="Google Shape;868;p37">
            <a:extLst>
              <a:ext uri="{FF2B5EF4-FFF2-40B4-BE49-F238E27FC236}">
                <a16:creationId xmlns:a16="http://schemas.microsoft.com/office/drawing/2014/main" id="{625D33AE-11FB-04A3-45D7-7A76EE4FE0BC}"/>
              </a:ext>
            </a:extLst>
          </p:cNvPr>
          <p:cNvSpPr txBox="1">
            <a:spLocks/>
          </p:cNvSpPr>
          <p:nvPr/>
        </p:nvSpPr>
        <p:spPr>
          <a:xfrm>
            <a:off x="4110176" y="4326014"/>
            <a:ext cx="900693"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1</a:t>
            </a:r>
            <a:endParaRPr lang="vi-VN" sz="1200">
              <a:latin typeface="Nunito" pitchFamily="2" charset="-93"/>
            </a:endParaRPr>
          </a:p>
        </p:txBody>
      </p:sp>
      <p:sp>
        <p:nvSpPr>
          <p:cNvPr id="1246" name="Google Shape;868;p37">
            <a:extLst>
              <a:ext uri="{FF2B5EF4-FFF2-40B4-BE49-F238E27FC236}">
                <a16:creationId xmlns:a16="http://schemas.microsoft.com/office/drawing/2014/main" id="{1799D8A6-8B20-81A3-C23E-D0DCE8062774}"/>
              </a:ext>
            </a:extLst>
          </p:cNvPr>
          <p:cNvSpPr txBox="1">
            <a:spLocks/>
          </p:cNvSpPr>
          <p:nvPr/>
        </p:nvSpPr>
        <p:spPr>
          <a:xfrm>
            <a:off x="7016781" y="4301335"/>
            <a:ext cx="859265"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2</a:t>
            </a:r>
            <a:endParaRPr lang="vi-VN" sz="1200">
              <a:latin typeface="Nunito" pitchFamily="2" charset="-93"/>
            </a:endParaRPr>
          </a:p>
        </p:txBody>
      </p:sp>
      <p:sp>
        <p:nvSpPr>
          <p:cNvPr id="1247" name="Google Shape;868;p37">
            <a:extLst>
              <a:ext uri="{FF2B5EF4-FFF2-40B4-BE49-F238E27FC236}">
                <a16:creationId xmlns:a16="http://schemas.microsoft.com/office/drawing/2014/main" id="{F26C6AAE-2A29-242B-6BED-36345FACA1C8}"/>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Tree>
    <p:extLst>
      <p:ext uri="{BB962C8B-B14F-4D97-AF65-F5344CB8AC3E}">
        <p14:creationId xmlns:p14="http://schemas.microsoft.com/office/powerpoint/2010/main" val="280012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48</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71999" y="1869513"/>
            <a:ext cx="4145279" cy="1448076"/>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Right-Rotation subtree tại node P</a:t>
              </a:r>
            </a:p>
            <a:p>
              <a:pPr indent="266700">
                <a:buAutoNum type="arabicPeriod"/>
              </a:pPr>
              <a:r>
                <a:rPr lang="vi-VN">
                  <a:solidFill>
                    <a:srgbClr val="000000"/>
                  </a:solidFill>
                  <a:latin typeface="Nunito" pitchFamily="2" charset="-93"/>
                </a:rPr>
                <a:t>Cây lúc này trở về trường hợp 2 và xử lý như đã đề cập ở trường hợp tương ứng.</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134" name="Flowchart: Connector 1133">
            <a:extLst>
              <a:ext uri="{FF2B5EF4-FFF2-40B4-BE49-F238E27FC236}">
                <a16:creationId xmlns:a16="http://schemas.microsoft.com/office/drawing/2014/main" id="{5626847F-72CC-F8A7-8A0D-97CFB07C19C5}"/>
              </a:ext>
            </a:extLst>
          </p:cNvPr>
          <p:cNvSpPr/>
          <p:nvPr/>
        </p:nvSpPr>
        <p:spPr>
          <a:xfrm>
            <a:off x="1072112" y="27223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35" name="Flowchart: Connector 1134">
            <a:extLst>
              <a:ext uri="{FF2B5EF4-FFF2-40B4-BE49-F238E27FC236}">
                <a16:creationId xmlns:a16="http://schemas.microsoft.com/office/drawing/2014/main" id="{9776020E-BCC0-FD1B-5B25-2D4B7B40E626}"/>
              </a:ext>
            </a:extLst>
          </p:cNvPr>
          <p:cNvSpPr/>
          <p:nvPr/>
        </p:nvSpPr>
        <p:spPr>
          <a:xfrm>
            <a:off x="2047284" y="206414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6" name="Flowchart: Connector 1135">
            <a:extLst>
              <a:ext uri="{FF2B5EF4-FFF2-40B4-BE49-F238E27FC236}">
                <a16:creationId xmlns:a16="http://schemas.microsoft.com/office/drawing/2014/main" id="{A8DDE589-134B-3C2A-78F2-E368BDCC94B2}"/>
              </a:ext>
            </a:extLst>
          </p:cNvPr>
          <p:cNvSpPr/>
          <p:nvPr/>
        </p:nvSpPr>
        <p:spPr>
          <a:xfrm>
            <a:off x="3064731" y="262853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37" name="Straight Connector 1136">
            <a:extLst>
              <a:ext uri="{FF2B5EF4-FFF2-40B4-BE49-F238E27FC236}">
                <a16:creationId xmlns:a16="http://schemas.microsoft.com/office/drawing/2014/main" id="{F6D4F36A-5A47-21DD-6076-AA228A455312}"/>
              </a:ext>
            </a:extLst>
          </p:cNvPr>
          <p:cNvCxnSpPr>
            <a:cxnSpLocks/>
            <a:stCxn id="1135" idx="3"/>
            <a:endCxn id="1134" idx="7"/>
          </p:cNvCxnSpPr>
          <p:nvPr/>
        </p:nvCxnSpPr>
        <p:spPr>
          <a:xfrm flipH="1">
            <a:off x="1466755" y="2460290"/>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315CF528-A30D-1E13-D40D-1A1DDFD811D8}"/>
              </a:ext>
            </a:extLst>
          </p:cNvPr>
          <p:cNvCxnSpPr>
            <a:cxnSpLocks/>
            <a:stCxn id="1135" idx="5"/>
            <a:endCxn id="1136" idx="1"/>
          </p:cNvCxnSpPr>
          <p:nvPr/>
        </p:nvCxnSpPr>
        <p:spPr>
          <a:xfrm>
            <a:off x="2475100" y="2460290"/>
            <a:ext cx="663728" cy="237039"/>
          </a:xfrm>
          <a:prstGeom prst="line">
            <a:avLst/>
          </a:prstGeom>
        </p:spPr>
        <p:style>
          <a:lnRef idx="2">
            <a:schemeClr val="dk1"/>
          </a:lnRef>
          <a:fillRef idx="0">
            <a:schemeClr val="dk1"/>
          </a:fillRef>
          <a:effectRef idx="1">
            <a:schemeClr val="dk1"/>
          </a:effectRef>
          <a:fontRef idx="minor">
            <a:schemeClr val="tx1"/>
          </a:fontRef>
        </p:style>
      </p:cxnSp>
      <p:cxnSp>
        <p:nvCxnSpPr>
          <p:cNvPr id="1139" name="Straight Connector 1138">
            <a:extLst>
              <a:ext uri="{FF2B5EF4-FFF2-40B4-BE49-F238E27FC236}">
                <a16:creationId xmlns:a16="http://schemas.microsoft.com/office/drawing/2014/main" id="{3B50A6DF-F226-D055-61ED-102146F45FC4}"/>
              </a:ext>
            </a:extLst>
          </p:cNvPr>
          <p:cNvCxnSpPr>
            <a:cxnSpLocks/>
            <a:stCxn id="1146" idx="0"/>
            <a:endCxn id="1134" idx="5"/>
          </p:cNvCxnSpPr>
          <p:nvPr/>
        </p:nvCxnSpPr>
        <p:spPr>
          <a:xfrm flipH="1" flipV="1">
            <a:off x="1466755" y="3123246"/>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1140" name="Straight Connector 1139">
            <a:extLst>
              <a:ext uri="{FF2B5EF4-FFF2-40B4-BE49-F238E27FC236}">
                <a16:creationId xmlns:a16="http://schemas.microsoft.com/office/drawing/2014/main" id="{1340CA69-BBC2-A727-C58B-614B1D7E4458}"/>
              </a:ext>
            </a:extLst>
          </p:cNvPr>
          <p:cNvCxnSpPr>
            <a:cxnSpLocks/>
            <a:stCxn id="1134" idx="3"/>
            <a:endCxn id="1145" idx="0"/>
          </p:cNvCxnSpPr>
          <p:nvPr/>
        </p:nvCxnSpPr>
        <p:spPr>
          <a:xfrm flipH="1">
            <a:off x="845869" y="3123246"/>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BB349CB0-9C01-0299-5C9C-3892F23364C4}"/>
              </a:ext>
            </a:extLst>
          </p:cNvPr>
          <p:cNvCxnSpPr>
            <a:cxnSpLocks/>
            <a:stCxn id="1136" idx="5"/>
            <a:endCxn id="1149" idx="0"/>
          </p:cNvCxnSpPr>
          <p:nvPr/>
        </p:nvCxnSpPr>
        <p:spPr>
          <a:xfrm>
            <a:off x="3496602" y="3029475"/>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3BA51266-D5CE-1942-C5CB-D1E9EE822D86}"/>
              </a:ext>
            </a:extLst>
          </p:cNvPr>
          <p:cNvCxnSpPr>
            <a:cxnSpLocks/>
            <a:stCxn id="1136" idx="3"/>
            <a:endCxn id="1150" idx="0"/>
          </p:cNvCxnSpPr>
          <p:nvPr/>
        </p:nvCxnSpPr>
        <p:spPr>
          <a:xfrm flipH="1">
            <a:off x="2718711" y="3029475"/>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E7791706-34EA-F161-B8A7-D22A2E229EF2}"/>
              </a:ext>
            </a:extLst>
          </p:cNvPr>
          <p:cNvCxnSpPr>
            <a:cxnSpLocks/>
            <a:stCxn id="1150" idx="5"/>
            <a:endCxn id="1147" idx="0"/>
          </p:cNvCxnSpPr>
          <p:nvPr/>
        </p:nvCxnSpPr>
        <p:spPr>
          <a:xfrm>
            <a:off x="2888920" y="3746451"/>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144" name="Straight Connector 1143">
            <a:extLst>
              <a:ext uri="{FF2B5EF4-FFF2-40B4-BE49-F238E27FC236}">
                <a16:creationId xmlns:a16="http://schemas.microsoft.com/office/drawing/2014/main" id="{AFBBE22E-49C4-9925-4D00-CE5B2F3E2A98}"/>
              </a:ext>
            </a:extLst>
          </p:cNvPr>
          <p:cNvCxnSpPr>
            <a:cxnSpLocks/>
            <a:stCxn id="1150" idx="3"/>
            <a:endCxn id="1148" idx="0"/>
          </p:cNvCxnSpPr>
          <p:nvPr/>
        </p:nvCxnSpPr>
        <p:spPr>
          <a:xfrm flipH="1">
            <a:off x="2349815" y="3746451"/>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145" name="Google Shape;868;p37">
            <a:extLst>
              <a:ext uri="{FF2B5EF4-FFF2-40B4-BE49-F238E27FC236}">
                <a16:creationId xmlns:a16="http://schemas.microsoft.com/office/drawing/2014/main" id="{10DCEEDE-E879-325A-F08D-AF845BCB545F}"/>
              </a:ext>
            </a:extLst>
          </p:cNvPr>
          <p:cNvSpPr txBox="1">
            <a:spLocks/>
          </p:cNvSpPr>
          <p:nvPr/>
        </p:nvSpPr>
        <p:spPr>
          <a:xfrm>
            <a:off x="629108"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6" name="Google Shape;868;p37">
            <a:extLst>
              <a:ext uri="{FF2B5EF4-FFF2-40B4-BE49-F238E27FC236}">
                <a16:creationId xmlns:a16="http://schemas.microsoft.com/office/drawing/2014/main" id="{EA25295C-BA09-9C58-3E94-DD7F1E2403C2}"/>
              </a:ext>
            </a:extLst>
          </p:cNvPr>
          <p:cNvSpPr txBox="1">
            <a:spLocks/>
          </p:cNvSpPr>
          <p:nvPr/>
        </p:nvSpPr>
        <p:spPr>
          <a:xfrm>
            <a:off x="1462166"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7" name="Google Shape;868;p37">
            <a:extLst>
              <a:ext uri="{FF2B5EF4-FFF2-40B4-BE49-F238E27FC236}">
                <a16:creationId xmlns:a16="http://schemas.microsoft.com/office/drawing/2014/main" id="{A7E65A6A-12A7-FA55-79C4-C4A120D43D28}"/>
              </a:ext>
            </a:extLst>
          </p:cNvPr>
          <p:cNvSpPr txBox="1">
            <a:spLocks/>
          </p:cNvSpPr>
          <p:nvPr/>
        </p:nvSpPr>
        <p:spPr>
          <a:xfrm>
            <a:off x="2865580" y="40177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8" name="Google Shape;868;p37">
            <a:extLst>
              <a:ext uri="{FF2B5EF4-FFF2-40B4-BE49-F238E27FC236}">
                <a16:creationId xmlns:a16="http://schemas.microsoft.com/office/drawing/2014/main" id="{6621EA3E-BDB7-6E52-2CF8-AD09D11B40E3}"/>
              </a:ext>
            </a:extLst>
          </p:cNvPr>
          <p:cNvSpPr txBox="1">
            <a:spLocks/>
          </p:cNvSpPr>
          <p:nvPr/>
        </p:nvSpPr>
        <p:spPr>
          <a:xfrm>
            <a:off x="2133054" y="400745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9" name="Google Shape;868;p37">
            <a:extLst>
              <a:ext uri="{FF2B5EF4-FFF2-40B4-BE49-F238E27FC236}">
                <a16:creationId xmlns:a16="http://schemas.microsoft.com/office/drawing/2014/main" id="{D4E2C158-DB8A-86B5-BFDE-F724539AF011}"/>
              </a:ext>
            </a:extLst>
          </p:cNvPr>
          <p:cNvSpPr txBox="1">
            <a:spLocks/>
          </p:cNvSpPr>
          <p:nvPr/>
        </p:nvSpPr>
        <p:spPr>
          <a:xfrm>
            <a:off x="3740893" y="324414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50" name="Flowchart: Connector 1149">
            <a:extLst>
              <a:ext uri="{FF2B5EF4-FFF2-40B4-BE49-F238E27FC236}">
                <a16:creationId xmlns:a16="http://schemas.microsoft.com/office/drawing/2014/main" id="{3BB4175B-C9E0-899A-BDB7-7AD07F09AD51}"/>
              </a:ext>
            </a:extLst>
          </p:cNvPr>
          <p:cNvSpPr/>
          <p:nvPr/>
        </p:nvSpPr>
        <p:spPr>
          <a:xfrm>
            <a:off x="2477999" y="334551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151" name="Straight Connector 1150">
            <a:extLst>
              <a:ext uri="{FF2B5EF4-FFF2-40B4-BE49-F238E27FC236}">
                <a16:creationId xmlns:a16="http://schemas.microsoft.com/office/drawing/2014/main" id="{B4CD10C0-3133-5EA8-84D8-1A9B9E82A23A}"/>
              </a:ext>
            </a:extLst>
          </p:cNvPr>
          <p:cNvCxnSpPr>
            <a:cxnSpLocks/>
            <a:stCxn id="1135" idx="0"/>
          </p:cNvCxnSpPr>
          <p:nvPr/>
        </p:nvCxnSpPr>
        <p:spPr>
          <a:xfrm flipV="1">
            <a:off x="2297893" y="1748138"/>
            <a:ext cx="0" cy="316003"/>
          </a:xfrm>
          <a:prstGeom prst="line">
            <a:avLst/>
          </a:prstGeom>
        </p:spPr>
        <p:style>
          <a:lnRef idx="2">
            <a:schemeClr val="dk1"/>
          </a:lnRef>
          <a:fillRef idx="0">
            <a:schemeClr val="dk1"/>
          </a:fillRef>
          <a:effectRef idx="1">
            <a:schemeClr val="dk1"/>
          </a:effectRef>
          <a:fontRef idx="minor">
            <a:schemeClr val="tx1"/>
          </a:fontRef>
        </p:style>
      </p:cxnSp>
      <p:sp>
        <p:nvSpPr>
          <p:cNvPr id="874" name="Google Shape;868;p37">
            <a:extLst>
              <a:ext uri="{FF2B5EF4-FFF2-40B4-BE49-F238E27FC236}">
                <a16:creationId xmlns:a16="http://schemas.microsoft.com/office/drawing/2014/main" id="{71CCD596-D02A-CD38-00E3-889104EA6559}"/>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388507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49</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5" name="Arrow: Right 4">
            <a:extLst>
              <a:ext uri="{FF2B5EF4-FFF2-40B4-BE49-F238E27FC236}">
                <a16:creationId xmlns:a16="http://schemas.microsoft.com/office/drawing/2014/main" id="{919E5BD9-9516-862B-D722-4F38FAD695F1}"/>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3" name="Google Shape;868;p37">
            <a:extLst>
              <a:ext uri="{FF2B5EF4-FFF2-40B4-BE49-F238E27FC236}">
                <a16:creationId xmlns:a16="http://schemas.microsoft.com/office/drawing/2014/main" id="{3BBA752A-51F0-E2BD-DC45-C8C4313C050C}"/>
              </a:ext>
            </a:extLst>
          </p:cNvPr>
          <p:cNvSpPr txBox="1">
            <a:spLocks/>
          </p:cNvSpPr>
          <p:nvPr/>
        </p:nvSpPr>
        <p:spPr>
          <a:xfrm>
            <a:off x="4995746" y="4166406"/>
            <a:ext cx="3843454" cy="65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a:t>
            </a:r>
            <a:r>
              <a:rPr lang="vi-VN" sz="1200">
                <a:latin typeface="Nunito" pitchFamily="2" charset="-93"/>
              </a:rPr>
              <a:t>Cây lúc này trở về trường hợp 2  - Right Right case và áp dụng xử lý tương tự đã nêu ở trường hợp này.</a:t>
            </a:r>
          </a:p>
        </p:txBody>
      </p:sp>
      <p:sp>
        <p:nvSpPr>
          <p:cNvPr id="3" name="Flowchart: Connector 2">
            <a:extLst>
              <a:ext uri="{FF2B5EF4-FFF2-40B4-BE49-F238E27FC236}">
                <a16:creationId xmlns:a16="http://schemas.microsoft.com/office/drawing/2014/main" id="{2CC76C72-EF03-4262-6DA3-978A2BCB39E0}"/>
              </a:ext>
            </a:extLst>
          </p:cNvPr>
          <p:cNvSpPr/>
          <p:nvPr/>
        </p:nvSpPr>
        <p:spPr>
          <a:xfrm>
            <a:off x="1072112" y="27223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4" name="Flowchart: Connector 3">
            <a:extLst>
              <a:ext uri="{FF2B5EF4-FFF2-40B4-BE49-F238E27FC236}">
                <a16:creationId xmlns:a16="http://schemas.microsoft.com/office/drawing/2014/main" id="{78E78F96-83C3-0E6E-00A2-A325421C7DBF}"/>
              </a:ext>
            </a:extLst>
          </p:cNvPr>
          <p:cNvSpPr/>
          <p:nvPr/>
        </p:nvSpPr>
        <p:spPr>
          <a:xfrm>
            <a:off x="2047284" y="206414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0" name="Flowchart: Connector 19">
            <a:extLst>
              <a:ext uri="{FF2B5EF4-FFF2-40B4-BE49-F238E27FC236}">
                <a16:creationId xmlns:a16="http://schemas.microsoft.com/office/drawing/2014/main" id="{00A8D00C-DDA9-14F4-225B-724C8B93EBDA}"/>
              </a:ext>
            </a:extLst>
          </p:cNvPr>
          <p:cNvSpPr/>
          <p:nvPr/>
        </p:nvSpPr>
        <p:spPr>
          <a:xfrm>
            <a:off x="3064731" y="262853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1" name="Straight Connector 20">
            <a:extLst>
              <a:ext uri="{FF2B5EF4-FFF2-40B4-BE49-F238E27FC236}">
                <a16:creationId xmlns:a16="http://schemas.microsoft.com/office/drawing/2014/main" id="{9CEC234D-F2EF-DAF0-C49B-12B205FD7789}"/>
              </a:ext>
            </a:extLst>
          </p:cNvPr>
          <p:cNvCxnSpPr>
            <a:cxnSpLocks/>
            <a:stCxn id="4" idx="3"/>
            <a:endCxn id="3" idx="7"/>
          </p:cNvCxnSpPr>
          <p:nvPr/>
        </p:nvCxnSpPr>
        <p:spPr>
          <a:xfrm flipH="1">
            <a:off x="1466755" y="2460290"/>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8459CAB6-0F05-0065-4C2A-835AA8A58F7D}"/>
              </a:ext>
            </a:extLst>
          </p:cNvPr>
          <p:cNvCxnSpPr>
            <a:cxnSpLocks/>
            <a:stCxn id="4" idx="5"/>
            <a:endCxn id="20" idx="1"/>
          </p:cNvCxnSpPr>
          <p:nvPr/>
        </p:nvCxnSpPr>
        <p:spPr>
          <a:xfrm>
            <a:off x="2475100" y="2460290"/>
            <a:ext cx="663728" cy="237039"/>
          </a:xfrm>
          <a:prstGeom prst="line">
            <a:avLst/>
          </a:prstGeom>
        </p:spPr>
        <p:style>
          <a:lnRef idx="2">
            <a:schemeClr val="dk1"/>
          </a:lnRef>
          <a:fillRef idx="0">
            <a:schemeClr val="dk1"/>
          </a:fillRef>
          <a:effectRef idx="1">
            <a:schemeClr val="dk1"/>
          </a:effectRef>
          <a:fontRef idx="minor">
            <a:schemeClr val="tx1"/>
          </a:fontRef>
        </p:style>
      </p:cxnSp>
      <p:cxnSp>
        <p:nvCxnSpPr>
          <p:cNvPr id="1125" name="Straight Connector 1124">
            <a:extLst>
              <a:ext uri="{FF2B5EF4-FFF2-40B4-BE49-F238E27FC236}">
                <a16:creationId xmlns:a16="http://schemas.microsoft.com/office/drawing/2014/main" id="{C9C196C2-B395-1F58-2F0C-408D3037DCBB}"/>
              </a:ext>
            </a:extLst>
          </p:cNvPr>
          <p:cNvCxnSpPr>
            <a:cxnSpLocks/>
            <a:stCxn id="1145" idx="0"/>
            <a:endCxn id="3" idx="5"/>
          </p:cNvCxnSpPr>
          <p:nvPr/>
        </p:nvCxnSpPr>
        <p:spPr>
          <a:xfrm flipH="1" flipV="1">
            <a:off x="1466755" y="3123246"/>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7F70B36-6B83-174E-61B5-2A5541323DAB}"/>
              </a:ext>
            </a:extLst>
          </p:cNvPr>
          <p:cNvCxnSpPr>
            <a:cxnSpLocks/>
            <a:stCxn id="3" idx="3"/>
            <a:endCxn id="1144" idx="0"/>
          </p:cNvCxnSpPr>
          <p:nvPr/>
        </p:nvCxnSpPr>
        <p:spPr>
          <a:xfrm flipH="1">
            <a:off x="845869" y="3123246"/>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828C09A5-B1FC-9E92-6C86-0B6E6A859C26}"/>
              </a:ext>
            </a:extLst>
          </p:cNvPr>
          <p:cNvCxnSpPr>
            <a:cxnSpLocks/>
            <a:stCxn id="20" idx="5"/>
            <a:endCxn id="1148" idx="0"/>
          </p:cNvCxnSpPr>
          <p:nvPr/>
        </p:nvCxnSpPr>
        <p:spPr>
          <a:xfrm>
            <a:off x="3496602" y="3029475"/>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55BF7241-9457-4F28-6F5F-FF63F9464A16}"/>
              </a:ext>
            </a:extLst>
          </p:cNvPr>
          <p:cNvCxnSpPr>
            <a:cxnSpLocks/>
            <a:stCxn id="20" idx="3"/>
            <a:endCxn id="1149" idx="0"/>
          </p:cNvCxnSpPr>
          <p:nvPr/>
        </p:nvCxnSpPr>
        <p:spPr>
          <a:xfrm flipH="1">
            <a:off x="2718711" y="3029475"/>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6841DBFD-B895-F161-E342-E3902B4FF349}"/>
              </a:ext>
            </a:extLst>
          </p:cNvPr>
          <p:cNvCxnSpPr>
            <a:cxnSpLocks/>
            <a:stCxn id="1149" idx="5"/>
            <a:endCxn id="1146" idx="0"/>
          </p:cNvCxnSpPr>
          <p:nvPr/>
        </p:nvCxnSpPr>
        <p:spPr>
          <a:xfrm>
            <a:off x="2888920" y="3746451"/>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76DD0BF9-9160-23E4-833C-1C0DD19ACCC8}"/>
              </a:ext>
            </a:extLst>
          </p:cNvPr>
          <p:cNvCxnSpPr>
            <a:cxnSpLocks/>
            <a:stCxn id="1149" idx="3"/>
            <a:endCxn id="1147" idx="0"/>
          </p:cNvCxnSpPr>
          <p:nvPr/>
        </p:nvCxnSpPr>
        <p:spPr>
          <a:xfrm flipH="1">
            <a:off x="2349815" y="3746451"/>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21C51309-AF04-B22B-2A36-63660F632B7E}"/>
              </a:ext>
            </a:extLst>
          </p:cNvPr>
          <p:cNvSpPr txBox="1">
            <a:spLocks/>
          </p:cNvSpPr>
          <p:nvPr/>
        </p:nvSpPr>
        <p:spPr>
          <a:xfrm>
            <a:off x="629108"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1FD4D2ED-55B9-D4E7-0F96-A914EB8E5617}"/>
              </a:ext>
            </a:extLst>
          </p:cNvPr>
          <p:cNvSpPr txBox="1">
            <a:spLocks/>
          </p:cNvSpPr>
          <p:nvPr/>
        </p:nvSpPr>
        <p:spPr>
          <a:xfrm>
            <a:off x="1462166"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8F588653-B663-2307-0C59-9953459060C6}"/>
              </a:ext>
            </a:extLst>
          </p:cNvPr>
          <p:cNvSpPr txBox="1">
            <a:spLocks/>
          </p:cNvSpPr>
          <p:nvPr/>
        </p:nvSpPr>
        <p:spPr>
          <a:xfrm>
            <a:off x="2865580" y="40177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53963FB8-EB90-67E6-8BFC-EA783C83AB26}"/>
              </a:ext>
            </a:extLst>
          </p:cNvPr>
          <p:cNvSpPr txBox="1">
            <a:spLocks/>
          </p:cNvSpPr>
          <p:nvPr/>
        </p:nvSpPr>
        <p:spPr>
          <a:xfrm>
            <a:off x="2133054" y="400745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Google Shape;868;p37">
            <a:extLst>
              <a:ext uri="{FF2B5EF4-FFF2-40B4-BE49-F238E27FC236}">
                <a16:creationId xmlns:a16="http://schemas.microsoft.com/office/drawing/2014/main" id="{6D9C0F47-F9CF-9D62-8E28-23F8FBA813DC}"/>
              </a:ext>
            </a:extLst>
          </p:cNvPr>
          <p:cNvSpPr txBox="1">
            <a:spLocks/>
          </p:cNvSpPr>
          <p:nvPr/>
        </p:nvSpPr>
        <p:spPr>
          <a:xfrm>
            <a:off x="3740893" y="324414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9" name="Flowchart: Connector 1148">
            <a:extLst>
              <a:ext uri="{FF2B5EF4-FFF2-40B4-BE49-F238E27FC236}">
                <a16:creationId xmlns:a16="http://schemas.microsoft.com/office/drawing/2014/main" id="{E3B7416D-605E-3BEB-D4FD-2A5E7928E23B}"/>
              </a:ext>
            </a:extLst>
          </p:cNvPr>
          <p:cNvSpPr/>
          <p:nvPr/>
        </p:nvSpPr>
        <p:spPr>
          <a:xfrm>
            <a:off x="2477999" y="334551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150" name="Straight Connector 1149">
            <a:extLst>
              <a:ext uri="{FF2B5EF4-FFF2-40B4-BE49-F238E27FC236}">
                <a16:creationId xmlns:a16="http://schemas.microsoft.com/office/drawing/2014/main" id="{8246CE9B-3B31-EEEC-4458-E862C86D4322}"/>
              </a:ext>
            </a:extLst>
          </p:cNvPr>
          <p:cNvCxnSpPr>
            <a:cxnSpLocks/>
            <a:stCxn id="4" idx="0"/>
          </p:cNvCxnSpPr>
          <p:nvPr/>
        </p:nvCxnSpPr>
        <p:spPr>
          <a:xfrm flipV="1">
            <a:off x="2297893" y="1748138"/>
            <a:ext cx="0" cy="316003"/>
          </a:xfrm>
          <a:prstGeom prst="line">
            <a:avLst/>
          </a:prstGeom>
        </p:spPr>
        <p:style>
          <a:lnRef idx="2">
            <a:schemeClr val="dk1"/>
          </a:lnRef>
          <a:fillRef idx="0">
            <a:schemeClr val="dk1"/>
          </a:fillRef>
          <a:effectRef idx="1">
            <a:schemeClr val="dk1"/>
          </a:effectRef>
          <a:fontRef idx="minor">
            <a:schemeClr val="tx1"/>
          </a:fontRef>
        </p:style>
      </p:cxnSp>
      <p:sp>
        <p:nvSpPr>
          <p:cNvPr id="1151" name="Flowchart: Connector 1150">
            <a:extLst>
              <a:ext uri="{FF2B5EF4-FFF2-40B4-BE49-F238E27FC236}">
                <a16:creationId xmlns:a16="http://schemas.microsoft.com/office/drawing/2014/main" id="{5D393A5C-1530-E24D-84ED-4DF114126127}"/>
              </a:ext>
            </a:extLst>
          </p:cNvPr>
          <p:cNvSpPr/>
          <p:nvPr/>
        </p:nvSpPr>
        <p:spPr>
          <a:xfrm>
            <a:off x="5516121" y="2492691"/>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864" name="Flowchart: Connector 863">
            <a:extLst>
              <a:ext uri="{FF2B5EF4-FFF2-40B4-BE49-F238E27FC236}">
                <a16:creationId xmlns:a16="http://schemas.microsoft.com/office/drawing/2014/main" id="{11B078E3-551A-19C8-E36C-A7BFB0271EC2}"/>
              </a:ext>
            </a:extLst>
          </p:cNvPr>
          <p:cNvSpPr/>
          <p:nvPr/>
        </p:nvSpPr>
        <p:spPr>
          <a:xfrm>
            <a:off x="6491293" y="183452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65" name="Flowchart: Connector 864">
            <a:extLst>
              <a:ext uri="{FF2B5EF4-FFF2-40B4-BE49-F238E27FC236}">
                <a16:creationId xmlns:a16="http://schemas.microsoft.com/office/drawing/2014/main" id="{DB5503F6-96D9-6E5B-0180-028EC220CE68}"/>
              </a:ext>
            </a:extLst>
          </p:cNvPr>
          <p:cNvSpPr/>
          <p:nvPr/>
        </p:nvSpPr>
        <p:spPr>
          <a:xfrm>
            <a:off x="7903508" y="3038387"/>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866" name="Straight Connector 865">
            <a:extLst>
              <a:ext uri="{FF2B5EF4-FFF2-40B4-BE49-F238E27FC236}">
                <a16:creationId xmlns:a16="http://schemas.microsoft.com/office/drawing/2014/main" id="{4926580A-4C5A-DD3A-0A0E-425DA206FCFD}"/>
              </a:ext>
            </a:extLst>
          </p:cNvPr>
          <p:cNvCxnSpPr>
            <a:cxnSpLocks/>
            <a:stCxn id="864" idx="3"/>
            <a:endCxn id="1151" idx="7"/>
          </p:cNvCxnSpPr>
          <p:nvPr/>
        </p:nvCxnSpPr>
        <p:spPr>
          <a:xfrm flipH="1">
            <a:off x="5910764" y="2230671"/>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BEFA8317-1C8A-6D90-5861-BEF09C7CB3A3}"/>
              </a:ext>
            </a:extLst>
          </p:cNvPr>
          <p:cNvCxnSpPr>
            <a:cxnSpLocks/>
            <a:stCxn id="864" idx="5"/>
            <a:endCxn id="881" idx="1"/>
          </p:cNvCxnSpPr>
          <p:nvPr/>
        </p:nvCxnSpPr>
        <p:spPr>
          <a:xfrm>
            <a:off x="6919109" y="2230671"/>
            <a:ext cx="412562" cy="349498"/>
          </a:xfrm>
          <a:prstGeom prst="line">
            <a:avLst/>
          </a:prstGeom>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B3AF272-AA9A-8715-66C9-CAA04CE95D26}"/>
              </a:ext>
            </a:extLst>
          </p:cNvPr>
          <p:cNvCxnSpPr>
            <a:cxnSpLocks/>
            <a:stCxn id="877" idx="0"/>
            <a:endCxn id="1151" idx="5"/>
          </p:cNvCxnSpPr>
          <p:nvPr/>
        </p:nvCxnSpPr>
        <p:spPr>
          <a:xfrm flipH="1" flipV="1">
            <a:off x="5910764" y="2893627"/>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00C255A4-BE34-4096-8BA6-9713C862C94D}"/>
              </a:ext>
            </a:extLst>
          </p:cNvPr>
          <p:cNvCxnSpPr>
            <a:cxnSpLocks/>
            <a:stCxn id="1151" idx="3"/>
            <a:endCxn id="876" idx="0"/>
          </p:cNvCxnSpPr>
          <p:nvPr/>
        </p:nvCxnSpPr>
        <p:spPr>
          <a:xfrm flipH="1">
            <a:off x="5289878" y="2893627"/>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0C1F2A66-1698-2602-4E03-D9769B204BD5}"/>
              </a:ext>
            </a:extLst>
          </p:cNvPr>
          <p:cNvCxnSpPr>
            <a:cxnSpLocks/>
            <a:stCxn id="865" idx="5"/>
            <a:endCxn id="880" idx="0"/>
          </p:cNvCxnSpPr>
          <p:nvPr/>
        </p:nvCxnSpPr>
        <p:spPr>
          <a:xfrm>
            <a:off x="8335379" y="3439323"/>
            <a:ext cx="256523" cy="322799"/>
          </a:xfrm>
          <a:prstGeom prst="line">
            <a:avLst/>
          </a:prstGeom>
        </p:spPr>
        <p:style>
          <a:lnRef idx="2">
            <a:schemeClr val="dk1"/>
          </a:lnRef>
          <a:fillRef idx="0">
            <a:schemeClr val="dk1"/>
          </a:fillRef>
          <a:effectRef idx="1">
            <a:schemeClr val="dk1"/>
          </a:effectRef>
          <a:fontRef idx="minor">
            <a:schemeClr val="tx1"/>
          </a:fontRef>
        </p:style>
      </p:cxnSp>
      <p:cxnSp>
        <p:nvCxnSpPr>
          <p:cNvPr id="872" name="Straight Connector 871">
            <a:extLst>
              <a:ext uri="{FF2B5EF4-FFF2-40B4-BE49-F238E27FC236}">
                <a16:creationId xmlns:a16="http://schemas.microsoft.com/office/drawing/2014/main" id="{FE899598-19B9-A3FE-C895-C6A8ECB24DD8}"/>
              </a:ext>
            </a:extLst>
          </p:cNvPr>
          <p:cNvCxnSpPr>
            <a:cxnSpLocks/>
            <a:stCxn id="865" idx="1"/>
            <a:endCxn id="881" idx="5"/>
          </p:cNvCxnSpPr>
          <p:nvPr/>
        </p:nvCxnSpPr>
        <p:spPr>
          <a:xfrm flipH="1" flipV="1">
            <a:off x="7672089" y="2912315"/>
            <a:ext cx="305516" cy="194862"/>
          </a:xfrm>
          <a:prstGeom prst="line">
            <a:avLst/>
          </a:prstGeom>
        </p:spPr>
        <p:style>
          <a:lnRef idx="2">
            <a:schemeClr val="dk1"/>
          </a:lnRef>
          <a:fillRef idx="0">
            <a:schemeClr val="dk1"/>
          </a:fillRef>
          <a:effectRef idx="1">
            <a:schemeClr val="dk1"/>
          </a:effectRef>
          <a:fontRef idx="minor">
            <a:schemeClr val="tx1"/>
          </a:fontRef>
        </p:style>
      </p:cxnSp>
      <p:cxnSp>
        <p:nvCxnSpPr>
          <p:cNvPr id="874" name="Straight Connector 873">
            <a:extLst>
              <a:ext uri="{FF2B5EF4-FFF2-40B4-BE49-F238E27FC236}">
                <a16:creationId xmlns:a16="http://schemas.microsoft.com/office/drawing/2014/main" id="{F95B7711-1F28-EF5B-57A4-484E8F31E0FE}"/>
              </a:ext>
            </a:extLst>
          </p:cNvPr>
          <p:cNvCxnSpPr>
            <a:cxnSpLocks/>
            <a:stCxn id="865" idx="3"/>
            <a:endCxn id="878" idx="0"/>
          </p:cNvCxnSpPr>
          <p:nvPr/>
        </p:nvCxnSpPr>
        <p:spPr>
          <a:xfrm flipH="1">
            <a:off x="7846785" y="3439323"/>
            <a:ext cx="130820" cy="325168"/>
          </a:xfrm>
          <a:prstGeom prst="line">
            <a:avLst/>
          </a:prstGeom>
        </p:spPr>
        <p:style>
          <a:lnRef idx="2">
            <a:schemeClr val="dk1"/>
          </a:lnRef>
          <a:fillRef idx="0">
            <a:schemeClr val="dk1"/>
          </a:fillRef>
          <a:effectRef idx="1">
            <a:schemeClr val="dk1"/>
          </a:effectRef>
          <a:fontRef idx="minor">
            <a:schemeClr val="tx1"/>
          </a:fontRef>
        </p:style>
      </p:cxnSp>
      <p:cxnSp>
        <p:nvCxnSpPr>
          <p:cNvPr id="875" name="Straight Connector 874">
            <a:extLst>
              <a:ext uri="{FF2B5EF4-FFF2-40B4-BE49-F238E27FC236}">
                <a16:creationId xmlns:a16="http://schemas.microsoft.com/office/drawing/2014/main" id="{1AC836FF-5CEB-03BA-5F9B-259F2B605CA9}"/>
              </a:ext>
            </a:extLst>
          </p:cNvPr>
          <p:cNvCxnSpPr>
            <a:cxnSpLocks/>
            <a:stCxn id="881" idx="3"/>
            <a:endCxn id="879" idx="0"/>
          </p:cNvCxnSpPr>
          <p:nvPr/>
        </p:nvCxnSpPr>
        <p:spPr>
          <a:xfrm flipH="1">
            <a:off x="7086249" y="2912315"/>
            <a:ext cx="245422" cy="263779"/>
          </a:xfrm>
          <a:prstGeom prst="line">
            <a:avLst/>
          </a:prstGeom>
        </p:spPr>
        <p:style>
          <a:lnRef idx="2">
            <a:schemeClr val="dk1"/>
          </a:lnRef>
          <a:fillRef idx="0">
            <a:schemeClr val="dk1"/>
          </a:fillRef>
          <a:effectRef idx="1">
            <a:schemeClr val="dk1"/>
          </a:effectRef>
          <a:fontRef idx="minor">
            <a:schemeClr val="tx1"/>
          </a:fontRef>
        </p:style>
      </p:cxnSp>
      <p:sp>
        <p:nvSpPr>
          <p:cNvPr id="876" name="Google Shape;868;p37">
            <a:extLst>
              <a:ext uri="{FF2B5EF4-FFF2-40B4-BE49-F238E27FC236}">
                <a16:creationId xmlns:a16="http://schemas.microsoft.com/office/drawing/2014/main" id="{2C1A771D-CABE-C12F-317A-C3ED092617B2}"/>
              </a:ext>
            </a:extLst>
          </p:cNvPr>
          <p:cNvSpPr txBox="1">
            <a:spLocks/>
          </p:cNvSpPr>
          <p:nvPr/>
        </p:nvSpPr>
        <p:spPr>
          <a:xfrm>
            <a:off x="5073117" y="31813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77" name="Google Shape;868;p37">
            <a:extLst>
              <a:ext uri="{FF2B5EF4-FFF2-40B4-BE49-F238E27FC236}">
                <a16:creationId xmlns:a16="http://schemas.microsoft.com/office/drawing/2014/main" id="{54CFAF6B-4EF8-9561-DE25-269659A89009}"/>
              </a:ext>
            </a:extLst>
          </p:cNvPr>
          <p:cNvSpPr txBox="1">
            <a:spLocks/>
          </p:cNvSpPr>
          <p:nvPr/>
        </p:nvSpPr>
        <p:spPr>
          <a:xfrm>
            <a:off x="5906175" y="31813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78" name="Google Shape;868;p37">
            <a:extLst>
              <a:ext uri="{FF2B5EF4-FFF2-40B4-BE49-F238E27FC236}">
                <a16:creationId xmlns:a16="http://schemas.microsoft.com/office/drawing/2014/main" id="{D01DF06A-7DBF-4F9B-F168-9A1DCB90FB2C}"/>
              </a:ext>
            </a:extLst>
          </p:cNvPr>
          <p:cNvSpPr txBox="1">
            <a:spLocks/>
          </p:cNvSpPr>
          <p:nvPr/>
        </p:nvSpPr>
        <p:spPr>
          <a:xfrm>
            <a:off x="7647634" y="37644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79" name="Google Shape;868;p37">
            <a:extLst>
              <a:ext uri="{FF2B5EF4-FFF2-40B4-BE49-F238E27FC236}">
                <a16:creationId xmlns:a16="http://schemas.microsoft.com/office/drawing/2014/main" id="{61709E89-6496-B014-22DA-178F8163E10E}"/>
              </a:ext>
            </a:extLst>
          </p:cNvPr>
          <p:cNvSpPr txBox="1">
            <a:spLocks/>
          </p:cNvSpPr>
          <p:nvPr/>
        </p:nvSpPr>
        <p:spPr>
          <a:xfrm>
            <a:off x="6869488" y="317609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80" name="Google Shape;868;p37">
            <a:extLst>
              <a:ext uri="{FF2B5EF4-FFF2-40B4-BE49-F238E27FC236}">
                <a16:creationId xmlns:a16="http://schemas.microsoft.com/office/drawing/2014/main" id="{B3C50708-3271-542B-8C1A-F2C98865B8E1}"/>
              </a:ext>
            </a:extLst>
          </p:cNvPr>
          <p:cNvSpPr txBox="1">
            <a:spLocks/>
          </p:cNvSpPr>
          <p:nvPr/>
        </p:nvSpPr>
        <p:spPr>
          <a:xfrm>
            <a:off x="8375141" y="37621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81" name="Flowchart: Connector 880">
            <a:extLst>
              <a:ext uri="{FF2B5EF4-FFF2-40B4-BE49-F238E27FC236}">
                <a16:creationId xmlns:a16="http://schemas.microsoft.com/office/drawing/2014/main" id="{AF0825F9-7C2C-7B7A-CFAC-6C14780C7B4D}"/>
              </a:ext>
            </a:extLst>
          </p:cNvPr>
          <p:cNvSpPr/>
          <p:nvPr/>
        </p:nvSpPr>
        <p:spPr>
          <a:xfrm>
            <a:off x="7261168" y="251137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882" name="Straight Connector 881">
            <a:extLst>
              <a:ext uri="{FF2B5EF4-FFF2-40B4-BE49-F238E27FC236}">
                <a16:creationId xmlns:a16="http://schemas.microsoft.com/office/drawing/2014/main" id="{F23AD1BA-F616-5ABF-0BB8-831D785FCE01}"/>
              </a:ext>
            </a:extLst>
          </p:cNvPr>
          <p:cNvCxnSpPr>
            <a:cxnSpLocks/>
            <a:stCxn id="864" idx="0"/>
          </p:cNvCxnSpPr>
          <p:nvPr/>
        </p:nvCxnSpPr>
        <p:spPr>
          <a:xfrm flipV="1">
            <a:off x="6741902" y="1583473"/>
            <a:ext cx="0" cy="251049"/>
          </a:xfrm>
          <a:prstGeom prst="line">
            <a:avLst/>
          </a:prstGeom>
        </p:spPr>
        <p:style>
          <a:lnRef idx="2">
            <a:schemeClr val="dk1"/>
          </a:lnRef>
          <a:fillRef idx="0">
            <a:schemeClr val="dk1"/>
          </a:fillRef>
          <a:effectRef idx="1">
            <a:schemeClr val="dk1"/>
          </a:effectRef>
          <a:fontRef idx="minor">
            <a:schemeClr val="tx1"/>
          </a:fontRef>
        </p:style>
      </p:cxnSp>
      <p:sp>
        <p:nvSpPr>
          <p:cNvPr id="1180" name="Google Shape;868;p37">
            <a:extLst>
              <a:ext uri="{FF2B5EF4-FFF2-40B4-BE49-F238E27FC236}">
                <a16:creationId xmlns:a16="http://schemas.microsoft.com/office/drawing/2014/main" id="{1DAAEBAA-A388-2007-70C5-7A4A47B439EE}"/>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258843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529970" y="1561496"/>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hlinkClick r:id="rId3" action="ppaction://hlinksldjump"/>
              </a:rPr>
              <a:t>Binary Search Tree</a:t>
            </a:r>
            <a:endParaRPr sz="3000">
              <a:hlinkClick r:id="rId3" action="ppaction://hlinksldjump"/>
            </a:endParaRPr>
          </a:p>
        </p:txBody>
      </p:sp>
      <p:sp>
        <p:nvSpPr>
          <p:cNvPr id="758" name="Google Shape;758;p36"/>
          <p:cNvSpPr txBox="1">
            <a:spLocks noGrp="1"/>
          </p:cNvSpPr>
          <p:nvPr>
            <p:ph type="title" idx="2"/>
          </p:nvPr>
        </p:nvSpPr>
        <p:spPr>
          <a:xfrm>
            <a:off x="527473" y="1648227"/>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hlinkClick r:id="rId3" action="ppaction://hlinksldjump"/>
              </a:rPr>
              <a:t>1.1</a:t>
            </a:r>
            <a:endParaRPr sz="3000">
              <a:hlinkClick r:id="rId3" action="ppaction://hlinksldjump"/>
            </a:endParaRPr>
          </a:p>
        </p:txBody>
      </p:sp>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5</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441696" y="2732898"/>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3000" u="sng"/>
              <a:t>Self-Balanced Binary Search Tree</a:t>
            </a:r>
          </a:p>
        </p:txBody>
      </p:sp>
      <p:sp>
        <p:nvSpPr>
          <p:cNvPr id="9" name="Google Shape;758;p36">
            <a:hlinkClick r:id="rId4" action="ppaction://hlinksldjump"/>
            <a:extLst>
              <a:ext uri="{FF2B5EF4-FFF2-40B4-BE49-F238E27FC236}">
                <a16:creationId xmlns:a16="http://schemas.microsoft.com/office/drawing/2014/main" id="{090BC79D-149E-AD2C-CAC4-F41DAF79D691}"/>
              </a:ext>
            </a:extLst>
          </p:cNvPr>
          <p:cNvSpPr txBox="1">
            <a:spLocks/>
          </p:cNvSpPr>
          <p:nvPr/>
        </p:nvSpPr>
        <p:spPr>
          <a:xfrm>
            <a:off x="527473" y="2819629"/>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3000" u="sng">
                <a:solidFill>
                  <a:schemeClr val="bg1">
                    <a:lumMod val="25000"/>
                  </a:schemeClr>
                </a:solidFill>
              </a:rPr>
              <a:t>1.2</a:t>
            </a:r>
            <a:endParaRPr lang="en" sz="3000" u="sng">
              <a:solidFill>
                <a:schemeClr val="bg1">
                  <a:lumMod val="25000"/>
                </a:schemeClr>
              </a:solidFill>
            </a:endParaRPr>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363335" y="461950"/>
            <a:ext cx="2417327"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3000"/>
              <a:t>GIỚI THIỆU</a:t>
            </a:r>
          </a:p>
        </p:txBody>
      </p:sp>
    </p:spTree>
    <p:extLst>
      <p:ext uri="{BB962C8B-B14F-4D97-AF65-F5344CB8AC3E}">
        <p14:creationId xmlns:p14="http://schemas.microsoft.com/office/powerpoint/2010/main" val="237205098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50</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5" name="Arrow: Right 4">
            <a:extLst>
              <a:ext uri="{FF2B5EF4-FFF2-40B4-BE49-F238E27FC236}">
                <a16:creationId xmlns:a16="http://schemas.microsoft.com/office/drawing/2014/main" id="{919E5BD9-9516-862B-D722-4F38FAD695F1}"/>
              </a:ext>
            </a:extLst>
          </p:cNvPr>
          <p:cNvSpPr/>
          <p:nvPr/>
        </p:nvSpPr>
        <p:spPr>
          <a:xfrm>
            <a:off x="2618717" y="2518858"/>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4" name="Arrow: Right 893">
            <a:extLst>
              <a:ext uri="{FF2B5EF4-FFF2-40B4-BE49-F238E27FC236}">
                <a16:creationId xmlns:a16="http://schemas.microsoft.com/office/drawing/2014/main" id="{AB32509E-8A08-AEB5-1F65-DA2EC8936D4E}"/>
              </a:ext>
            </a:extLst>
          </p:cNvPr>
          <p:cNvSpPr/>
          <p:nvPr/>
        </p:nvSpPr>
        <p:spPr>
          <a:xfrm>
            <a:off x="5637317" y="2441306"/>
            <a:ext cx="614926"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5" name="Google Shape;868;p37">
            <a:extLst>
              <a:ext uri="{FF2B5EF4-FFF2-40B4-BE49-F238E27FC236}">
                <a16:creationId xmlns:a16="http://schemas.microsoft.com/office/drawing/2014/main" id="{625D33AE-11FB-04A3-45D7-7A76EE4FE0BC}"/>
              </a:ext>
            </a:extLst>
          </p:cNvPr>
          <p:cNvSpPr txBox="1">
            <a:spLocks/>
          </p:cNvSpPr>
          <p:nvPr/>
        </p:nvSpPr>
        <p:spPr>
          <a:xfrm>
            <a:off x="4110176" y="4326014"/>
            <a:ext cx="900693"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1</a:t>
            </a:r>
            <a:endParaRPr lang="vi-VN" sz="1200">
              <a:latin typeface="Nunito" pitchFamily="2" charset="-93"/>
            </a:endParaRPr>
          </a:p>
        </p:txBody>
      </p:sp>
      <p:sp>
        <p:nvSpPr>
          <p:cNvPr id="1246" name="Google Shape;868;p37">
            <a:extLst>
              <a:ext uri="{FF2B5EF4-FFF2-40B4-BE49-F238E27FC236}">
                <a16:creationId xmlns:a16="http://schemas.microsoft.com/office/drawing/2014/main" id="{1799D8A6-8B20-81A3-C23E-D0DCE8062774}"/>
              </a:ext>
            </a:extLst>
          </p:cNvPr>
          <p:cNvSpPr txBox="1">
            <a:spLocks/>
          </p:cNvSpPr>
          <p:nvPr/>
        </p:nvSpPr>
        <p:spPr>
          <a:xfrm>
            <a:off x="7016781" y="4301335"/>
            <a:ext cx="859265"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2</a:t>
            </a:r>
            <a:endParaRPr lang="vi-VN" sz="1200">
              <a:latin typeface="Nunito" pitchFamily="2" charset="-93"/>
            </a:endParaRPr>
          </a:p>
        </p:txBody>
      </p:sp>
      <p:sp>
        <p:nvSpPr>
          <p:cNvPr id="3" name="Flowchart: Connector 2">
            <a:extLst>
              <a:ext uri="{FF2B5EF4-FFF2-40B4-BE49-F238E27FC236}">
                <a16:creationId xmlns:a16="http://schemas.microsoft.com/office/drawing/2014/main" id="{9BDDD31F-3C75-5A76-F683-50FFCA6EE6DF}"/>
              </a:ext>
            </a:extLst>
          </p:cNvPr>
          <p:cNvSpPr/>
          <p:nvPr/>
        </p:nvSpPr>
        <p:spPr>
          <a:xfrm>
            <a:off x="468983" y="2667082"/>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4" name="Flowchart: Connector 3">
            <a:extLst>
              <a:ext uri="{FF2B5EF4-FFF2-40B4-BE49-F238E27FC236}">
                <a16:creationId xmlns:a16="http://schemas.microsoft.com/office/drawing/2014/main" id="{B1527E99-8F65-FAB0-8720-2DABBFEC4127}"/>
              </a:ext>
            </a:extLst>
          </p:cNvPr>
          <p:cNvSpPr/>
          <p:nvPr/>
        </p:nvSpPr>
        <p:spPr>
          <a:xfrm>
            <a:off x="1120843" y="1924117"/>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0" name="Flowchart: Connector 19">
            <a:extLst>
              <a:ext uri="{FF2B5EF4-FFF2-40B4-BE49-F238E27FC236}">
                <a16:creationId xmlns:a16="http://schemas.microsoft.com/office/drawing/2014/main" id="{7DE06716-293A-ED9E-48CB-942D47282EF5}"/>
              </a:ext>
            </a:extLst>
          </p:cNvPr>
          <p:cNvSpPr/>
          <p:nvPr/>
        </p:nvSpPr>
        <p:spPr>
          <a:xfrm>
            <a:off x="1823606" y="2553823"/>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1" name="Straight Connector 20">
            <a:extLst>
              <a:ext uri="{FF2B5EF4-FFF2-40B4-BE49-F238E27FC236}">
                <a16:creationId xmlns:a16="http://schemas.microsoft.com/office/drawing/2014/main" id="{8903D7C4-40C5-8350-D63B-058D972AD8FF}"/>
              </a:ext>
            </a:extLst>
          </p:cNvPr>
          <p:cNvCxnSpPr>
            <a:cxnSpLocks/>
            <a:stCxn id="4" idx="3"/>
            <a:endCxn id="3" idx="7"/>
          </p:cNvCxnSpPr>
          <p:nvPr/>
        </p:nvCxnSpPr>
        <p:spPr>
          <a:xfrm flipH="1">
            <a:off x="863626" y="2320266"/>
            <a:ext cx="330619" cy="415606"/>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483E8675-D45F-5AD5-FCC0-D42FCF87FBB7}"/>
              </a:ext>
            </a:extLst>
          </p:cNvPr>
          <p:cNvCxnSpPr>
            <a:cxnSpLocks/>
            <a:stCxn id="4" idx="5"/>
            <a:endCxn id="20" idx="1"/>
          </p:cNvCxnSpPr>
          <p:nvPr/>
        </p:nvCxnSpPr>
        <p:spPr>
          <a:xfrm>
            <a:off x="1548659" y="2320266"/>
            <a:ext cx="349044" cy="302347"/>
          </a:xfrm>
          <a:prstGeom prst="line">
            <a:avLst/>
          </a:prstGeom>
        </p:spPr>
        <p:style>
          <a:lnRef idx="2">
            <a:schemeClr val="dk1"/>
          </a:lnRef>
          <a:fillRef idx="0">
            <a:schemeClr val="dk1"/>
          </a:fillRef>
          <a:effectRef idx="1">
            <a:schemeClr val="dk1"/>
          </a:effectRef>
          <a:fontRef idx="minor">
            <a:schemeClr val="tx1"/>
          </a:fontRef>
        </p:style>
      </p:cxnSp>
      <p:cxnSp>
        <p:nvCxnSpPr>
          <p:cNvPr id="1125" name="Straight Connector 1124">
            <a:extLst>
              <a:ext uri="{FF2B5EF4-FFF2-40B4-BE49-F238E27FC236}">
                <a16:creationId xmlns:a16="http://schemas.microsoft.com/office/drawing/2014/main" id="{48C28E3B-61F7-C9E9-0959-E914278ECCD1}"/>
              </a:ext>
            </a:extLst>
          </p:cNvPr>
          <p:cNvCxnSpPr>
            <a:cxnSpLocks/>
            <a:stCxn id="1145" idx="0"/>
            <a:endCxn id="3" idx="5"/>
          </p:cNvCxnSpPr>
          <p:nvPr/>
        </p:nvCxnSpPr>
        <p:spPr>
          <a:xfrm flipH="1" flipV="1">
            <a:off x="863626" y="3068018"/>
            <a:ext cx="85010" cy="198553"/>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A8C0E18-B308-8E89-D332-A9B7E704744C}"/>
              </a:ext>
            </a:extLst>
          </p:cNvPr>
          <p:cNvCxnSpPr>
            <a:cxnSpLocks/>
            <a:stCxn id="3" idx="3"/>
            <a:endCxn id="1144" idx="0"/>
          </p:cNvCxnSpPr>
          <p:nvPr/>
        </p:nvCxnSpPr>
        <p:spPr>
          <a:xfrm flipH="1">
            <a:off x="452316" y="3068018"/>
            <a:ext cx="84377" cy="198553"/>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13E9339F-5406-1215-1612-AA1AE93140DF}"/>
              </a:ext>
            </a:extLst>
          </p:cNvPr>
          <p:cNvCxnSpPr>
            <a:cxnSpLocks/>
            <a:stCxn id="20" idx="5"/>
            <a:endCxn id="1223" idx="0"/>
          </p:cNvCxnSpPr>
          <p:nvPr/>
        </p:nvCxnSpPr>
        <p:spPr>
          <a:xfrm>
            <a:off x="2255477" y="2954759"/>
            <a:ext cx="299581" cy="322614"/>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C7DEB8BE-4F37-F29A-1938-BB717949FEB8}"/>
              </a:ext>
            </a:extLst>
          </p:cNvPr>
          <p:cNvCxnSpPr>
            <a:cxnSpLocks/>
            <a:stCxn id="20" idx="3"/>
            <a:endCxn id="1148" idx="0"/>
          </p:cNvCxnSpPr>
          <p:nvPr/>
        </p:nvCxnSpPr>
        <p:spPr>
          <a:xfrm flipH="1">
            <a:off x="1713824" y="2954759"/>
            <a:ext cx="183879" cy="293581"/>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FCC67406-C3D0-AFDE-940A-388F22D254F6}"/>
              </a:ext>
            </a:extLst>
          </p:cNvPr>
          <p:cNvCxnSpPr>
            <a:cxnSpLocks/>
            <a:stCxn id="1148" idx="5"/>
            <a:endCxn id="1146" idx="0"/>
          </p:cNvCxnSpPr>
          <p:nvPr/>
        </p:nvCxnSpPr>
        <p:spPr>
          <a:xfrm>
            <a:off x="1884033" y="3649276"/>
            <a:ext cx="186126" cy="314975"/>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00D11064-3AEE-71C8-62B0-473DD4651D26}"/>
              </a:ext>
            </a:extLst>
          </p:cNvPr>
          <p:cNvCxnSpPr>
            <a:cxnSpLocks/>
            <a:stCxn id="1148" idx="3"/>
            <a:endCxn id="1147" idx="0"/>
          </p:cNvCxnSpPr>
          <p:nvPr/>
        </p:nvCxnSpPr>
        <p:spPr>
          <a:xfrm flipH="1">
            <a:off x="1323303" y="3649276"/>
            <a:ext cx="220312" cy="272454"/>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02F65ABE-92CB-AFF4-A322-E089246E9194}"/>
              </a:ext>
            </a:extLst>
          </p:cNvPr>
          <p:cNvSpPr txBox="1">
            <a:spLocks/>
          </p:cNvSpPr>
          <p:nvPr/>
        </p:nvSpPr>
        <p:spPr>
          <a:xfrm>
            <a:off x="235555" y="326657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C864C02F-44C3-CF0E-E9AF-6FEDEE51C0C9}"/>
              </a:ext>
            </a:extLst>
          </p:cNvPr>
          <p:cNvSpPr txBox="1">
            <a:spLocks/>
          </p:cNvSpPr>
          <p:nvPr/>
        </p:nvSpPr>
        <p:spPr>
          <a:xfrm>
            <a:off x="731875" y="326657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75400B9D-2716-5401-7135-3F4CFA883B5D}"/>
              </a:ext>
            </a:extLst>
          </p:cNvPr>
          <p:cNvSpPr txBox="1">
            <a:spLocks/>
          </p:cNvSpPr>
          <p:nvPr/>
        </p:nvSpPr>
        <p:spPr>
          <a:xfrm>
            <a:off x="1871008" y="396425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9C90DB83-03D8-4A96-4CE6-7B10247FD75B}"/>
              </a:ext>
            </a:extLst>
          </p:cNvPr>
          <p:cNvSpPr txBox="1">
            <a:spLocks/>
          </p:cNvSpPr>
          <p:nvPr/>
        </p:nvSpPr>
        <p:spPr>
          <a:xfrm>
            <a:off x="1106542" y="39217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Flowchart: Connector 1147">
            <a:extLst>
              <a:ext uri="{FF2B5EF4-FFF2-40B4-BE49-F238E27FC236}">
                <a16:creationId xmlns:a16="http://schemas.microsoft.com/office/drawing/2014/main" id="{D444BA6B-2F62-3C1A-291A-13822C9D535D}"/>
              </a:ext>
            </a:extLst>
          </p:cNvPr>
          <p:cNvSpPr/>
          <p:nvPr/>
        </p:nvSpPr>
        <p:spPr>
          <a:xfrm>
            <a:off x="1473112" y="3248340"/>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223" name="Google Shape;868;p37">
            <a:extLst>
              <a:ext uri="{FF2B5EF4-FFF2-40B4-BE49-F238E27FC236}">
                <a16:creationId xmlns:a16="http://schemas.microsoft.com/office/drawing/2014/main" id="{558CE5DD-F385-3846-4429-BB172582944C}"/>
              </a:ext>
            </a:extLst>
          </p:cNvPr>
          <p:cNvSpPr txBox="1">
            <a:spLocks/>
          </p:cNvSpPr>
          <p:nvPr/>
        </p:nvSpPr>
        <p:spPr>
          <a:xfrm>
            <a:off x="2338297"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cxnSp>
        <p:nvCxnSpPr>
          <p:cNvPr id="1229" name="Straight Connector 1228">
            <a:extLst>
              <a:ext uri="{FF2B5EF4-FFF2-40B4-BE49-F238E27FC236}">
                <a16:creationId xmlns:a16="http://schemas.microsoft.com/office/drawing/2014/main" id="{FC5308EC-9193-B817-6206-F2FAE029C43D}"/>
              </a:ext>
            </a:extLst>
          </p:cNvPr>
          <p:cNvCxnSpPr>
            <a:cxnSpLocks/>
            <a:stCxn id="4" idx="0"/>
          </p:cNvCxnSpPr>
          <p:nvPr/>
        </p:nvCxnSpPr>
        <p:spPr>
          <a:xfrm flipV="1">
            <a:off x="1371452" y="1723078"/>
            <a:ext cx="0" cy="201039"/>
          </a:xfrm>
          <a:prstGeom prst="line">
            <a:avLst/>
          </a:prstGeom>
        </p:spPr>
        <p:style>
          <a:lnRef idx="2">
            <a:schemeClr val="dk1"/>
          </a:lnRef>
          <a:fillRef idx="0">
            <a:schemeClr val="dk1"/>
          </a:fillRef>
          <a:effectRef idx="1">
            <a:schemeClr val="dk1"/>
          </a:effectRef>
          <a:fontRef idx="minor">
            <a:schemeClr val="tx1"/>
          </a:fontRef>
        </p:style>
      </p:cxnSp>
      <p:sp>
        <p:nvSpPr>
          <p:cNvPr id="1234" name="Flowchart: Connector 1233">
            <a:extLst>
              <a:ext uri="{FF2B5EF4-FFF2-40B4-BE49-F238E27FC236}">
                <a16:creationId xmlns:a16="http://schemas.microsoft.com/office/drawing/2014/main" id="{3D255595-CA13-0CEF-D435-2B44C3385992}"/>
              </a:ext>
            </a:extLst>
          </p:cNvPr>
          <p:cNvSpPr/>
          <p:nvPr/>
        </p:nvSpPr>
        <p:spPr>
          <a:xfrm>
            <a:off x="3429407" y="2722778"/>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235" name="Flowchart: Connector 1234">
            <a:extLst>
              <a:ext uri="{FF2B5EF4-FFF2-40B4-BE49-F238E27FC236}">
                <a16:creationId xmlns:a16="http://schemas.microsoft.com/office/drawing/2014/main" id="{99E34BAE-9FBD-31C6-F888-564327433B3D}"/>
              </a:ext>
            </a:extLst>
          </p:cNvPr>
          <p:cNvSpPr/>
          <p:nvPr/>
        </p:nvSpPr>
        <p:spPr>
          <a:xfrm>
            <a:off x="4053879" y="189337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236" name="Flowchart: Connector 1235">
            <a:extLst>
              <a:ext uri="{FF2B5EF4-FFF2-40B4-BE49-F238E27FC236}">
                <a16:creationId xmlns:a16="http://schemas.microsoft.com/office/drawing/2014/main" id="{50C5F452-BAAF-94ED-1CCA-779D6437CBB5}"/>
              </a:ext>
            </a:extLst>
          </p:cNvPr>
          <p:cNvSpPr/>
          <p:nvPr/>
        </p:nvSpPr>
        <p:spPr>
          <a:xfrm>
            <a:off x="5114536" y="3173117"/>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237" name="Straight Connector 1236">
            <a:extLst>
              <a:ext uri="{FF2B5EF4-FFF2-40B4-BE49-F238E27FC236}">
                <a16:creationId xmlns:a16="http://schemas.microsoft.com/office/drawing/2014/main" id="{C4DB73FF-FDED-FCB1-B992-0279A2492A1A}"/>
              </a:ext>
            </a:extLst>
          </p:cNvPr>
          <p:cNvCxnSpPr>
            <a:cxnSpLocks/>
            <a:stCxn id="1235" idx="3"/>
            <a:endCxn id="1234" idx="7"/>
          </p:cNvCxnSpPr>
          <p:nvPr/>
        </p:nvCxnSpPr>
        <p:spPr>
          <a:xfrm flipH="1">
            <a:off x="3824050" y="2289520"/>
            <a:ext cx="303231" cy="502048"/>
          </a:xfrm>
          <a:prstGeom prst="line">
            <a:avLst/>
          </a:prstGeom>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0DC8F25C-5F10-46BE-B3BA-E2EE1DFF3470}"/>
              </a:ext>
            </a:extLst>
          </p:cNvPr>
          <p:cNvCxnSpPr>
            <a:cxnSpLocks/>
            <a:stCxn id="1235" idx="5"/>
            <a:endCxn id="869" idx="1"/>
          </p:cNvCxnSpPr>
          <p:nvPr/>
        </p:nvCxnSpPr>
        <p:spPr>
          <a:xfrm>
            <a:off x="4481695" y="2289520"/>
            <a:ext cx="210013" cy="309968"/>
          </a:xfrm>
          <a:prstGeom prst="line">
            <a:avLst/>
          </a:prstGeom>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9A6E9BEA-C4EA-F8C6-5D93-78498E355924}"/>
              </a:ext>
            </a:extLst>
          </p:cNvPr>
          <p:cNvCxnSpPr>
            <a:cxnSpLocks/>
            <a:stCxn id="864" idx="0"/>
            <a:endCxn id="1234" idx="5"/>
          </p:cNvCxnSpPr>
          <p:nvPr/>
        </p:nvCxnSpPr>
        <p:spPr>
          <a:xfrm flipH="1" flipV="1">
            <a:off x="3824050" y="3123714"/>
            <a:ext cx="85269" cy="221732"/>
          </a:xfrm>
          <a:prstGeom prst="line">
            <a:avLst/>
          </a:prstGeom>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C2310061-4279-E9BB-F815-A2FA99A9F6E5}"/>
              </a:ext>
            </a:extLst>
          </p:cNvPr>
          <p:cNvCxnSpPr>
            <a:cxnSpLocks/>
            <a:stCxn id="1234" idx="3"/>
            <a:endCxn id="1247" idx="0"/>
          </p:cNvCxnSpPr>
          <p:nvPr/>
        </p:nvCxnSpPr>
        <p:spPr>
          <a:xfrm flipH="1">
            <a:off x="3353548" y="3123714"/>
            <a:ext cx="143569" cy="220516"/>
          </a:xfrm>
          <a:prstGeom prst="line">
            <a:avLst/>
          </a:prstGeom>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31932587-1569-5BF8-28E8-01EEF62DD3D6}"/>
              </a:ext>
            </a:extLst>
          </p:cNvPr>
          <p:cNvCxnSpPr>
            <a:cxnSpLocks/>
            <a:stCxn id="1236" idx="5"/>
            <a:endCxn id="867" idx="0"/>
          </p:cNvCxnSpPr>
          <p:nvPr/>
        </p:nvCxnSpPr>
        <p:spPr>
          <a:xfrm>
            <a:off x="5546407" y="3574053"/>
            <a:ext cx="142213" cy="291354"/>
          </a:xfrm>
          <a:prstGeom prst="line">
            <a:avLst/>
          </a:prstGeom>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617FEEA-61FB-EBC1-7075-D77A375CBD7A}"/>
              </a:ext>
            </a:extLst>
          </p:cNvPr>
          <p:cNvCxnSpPr>
            <a:cxnSpLocks/>
            <a:stCxn id="1236" idx="1"/>
            <a:endCxn id="869" idx="5"/>
          </p:cNvCxnSpPr>
          <p:nvPr/>
        </p:nvCxnSpPr>
        <p:spPr>
          <a:xfrm flipH="1" flipV="1">
            <a:off x="5032126" y="2931634"/>
            <a:ext cx="156507" cy="310273"/>
          </a:xfrm>
          <a:prstGeom prst="line">
            <a:avLst/>
          </a:prstGeom>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60065C1A-A374-9D33-8946-93A39C654917}"/>
              </a:ext>
            </a:extLst>
          </p:cNvPr>
          <p:cNvCxnSpPr>
            <a:cxnSpLocks/>
            <a:stCxn id="1236" idx="3"/>
            <a:endCxn id="865" idx="0"/>
          </p:cNvCxnSpPr>
          <p:nvPr/>
        </p:nvCxnSpPr>
        <p:spPr>
          <a:xfrm flipH="1">
            <a:off x="4974671" y="3574053"/>
            <a:ext cx="213962" cy="257888"/>
          </a:xfrm>
          <a:prstGeom prst="line">
            <a:avLst/>
          </a:prstGeom>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487BFBC4-64EC-D6D7-B9CA-0B4983CF4F8E}"/>
              </a:ext>
            </a:extLst>
          </p:cNvPr>
          <p:cNvCxnSpPr>
            <a:cxnSpLocks/>
            <a:stCxn id="869" idx="3"/>
            <a:endCxn id="866" idx="0"/>
          </p:cNvCxnSpPr>
          <p:nvPr/>
        </p:nvCxnSpPr>
        <p:spPr>
          <a:xfrm flipH="1">
            <a:off x="4536695" y="2931634"/>
            <a:ext cx="155013" cy="419824"/>
          </a:xfrm>
          <a:prstGeom prst="line">
            <a:avLst/>
          </a:prstGeom>
        </p:spPr>
        <p:style>
          <a:lnRef idx="2">
            <a:schemeClr val="dk1"/>
          </a:lnRef>
          <a:fillRef idx="0">
            <a:schemeClr val="dk1"/>
          </a:fillRef>
          <a:effectRef idx="1">
            <a:schemeClr val="dk1"/>
          </a:effectRef>
          <a:fontRef idx="minor">
            <a:schemeClr val="tx1"/>
          </a:fontRef>
        </p:style>
      </p:cxnSp>
      <p:sp>
        <p:nvSpPr>
          <p:cNvPr id="1247" name="Google Shape;868;p37">
            <a:extLst>
              <a:ext uri="{FF2B5EF4-FFF2-40B4-BE49-F238E27FC236}">
                <a16:creationId xmlns:a16="http://schemas.microsoft.com/office/drawing/2014/main" id="{CB411DE4-9074-734B-F61A-052C1BC4CC6E}"/>
              </a:ext>
            </a:extLst>
          </p:cNvPr>
          <p:cNvSpPr txBox="1">
            <a:spLocks/>
          </p:cNvSpPr>
          <p:nvPr/>
        </p:nvSpPr>
        <p:spPr>
          <a:xfrm>
            <a:off x="3136787" y="33442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64" name="Google Shape;868;p37">
            <a:extLst>
              <a:ext uri="{FF2B5EF4-FFF2-40B4-BE49-F238E27FC236}">
                <a16:creationId xmlns:a16="http://schemas.microsoft.com/office/drawing/2014/main" id="{FE098DE6-78D5-FAE1-4777-2511A5B2C906}"/>
              </a:ext>
            </a:extLst>
          </p:cNvPr>
          <p:cNvSpPr txBox="1">
            <a:spLocks/>
          </p:cNvSpPr>
          <p:nvPr/>
        </p:nvSpPr>
        <p:spPr>
          <a:xfrm>
            <a:off x="3692558" y="33454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65" name="Google Shape;868;p37">
            <a:extLst>
              <a:ext uri="{FF2B5EF4-FFF2-40B4-BE49-F238E27FC236}">
                <a16:creationId xmlns:a16="http://schemas.microsoft.com/office/drawing/2014/main" id="{FDD00897-B1DF-DBC0-3EF5-1794450448B4}"/>
              </a:ext>
            </a:extLst>
          </p:cNvPr>
          <p:cNvSpPr txBox="1">
            <a:spLocks/>
          </p:cNvSpPr>
          <p:nvPr/>
        </p:nvSpPr>
        <p:spPr>
          <a:xfrm>
            <a:off x="4775520" y="383194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66" name="Google Shape;868;p37">
            <a:extLst>
              <a:ext uri="{FF2B5EF4-FFF2-40B4-BE49-F238E27FC236}">
                <a16:creationId xmlns:a16="http://schemas.microsoft.com/office/drawing/2014/main" id="{70D230E2-D595-6F4A-61EE-EE53D69C1C74}"/>
              </a:ext>
            </a:extLst>
          </p:cNvPr>
          <p:cNvSpPr txBox="1">
            <a:spLocks/>
          </p:cNvSpPr>
          <p:nvPr/>
        </p:nvSpPr>
        <p:spPr>
          <a:xfrm>
            <a:off x="4319934" y="33514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67" name="Google Shape;868;p37">
            <a:extLst>
              <a:ext uri="{FF2B5EF4-FFF2-40B4-BE49-F238E27FC236}">
                <a16:creationId xmlns:a16="http://schemas.microsoft.com/office/drawing/2014/main" id="{D519E4FD-7C91-A4D7-FB55-0520E17F31D8}"/>
              </a:ext>
            </a:extLst>
          </p:cNvPr>
          <p:cNvSpPr txBox="1">
            <a:spLocks/>
          </p:cNvSpPr>
          <p:nvPr/>
        </p:nvSpPr>
        <p:spPr>
          <a:xfrm>
            <a:off x="5471859" y="38654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69" name="Flowchart: Connector 868">
            <a:extLst>
              <a:ext uri="{FF2B5EF4-FFF2-40B4-BE49-F238E27FC236}">
                <a16:creationId xmlns:a16="http://schemas.microsoft.com/office/drawing/2014/main" id="{EBEA1BDA-EF63-5EE0-1CBC-AD0F26E6EE21}"/>
              </a:ext>
            </a:extLst>
          </p:cNvPr>
          <p:cNvSpPr/>
          <p:nvPr/>
        </p:nvSpPr>
        <p:spPr>
          <a:xfrm>
            <a:off x="4621205" y="2530698"/>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870" name="Straight Connector 869">
            <a:extLst>
              <a:ext uri="{FF2B5EF4-FFF2-40B4-BE49-F238E27FC236}">
                <a16:creationId xmlns:a16="http://schemas.microsoft.com/office/drawing/2014/main" id="{1018C7BC-4C00-5066-B3E3-37DBAF63BB84}"/>
              </a:ext>
            </a:extLst>
          </p:cNvPr>
          <p:cNvCxnSpPr>
            <a:cxnSpLocks/>
            <a:stCxn id="1235" idx="0"/>
          </p:cNvCxnSpPr>
          <p:nvPr/>
        </p:nvCxnSpPr>
        <p:spPr>
          <a:xfrm flipV="1">
            <a:off x="4304488" y="1642322"/>
            <a:ext cx="0" cy="251049"/>
          </a:xfrm>
          <a:prstGeom prst="line">
            <a:avLst/>
          </a:prstGeom>
        </p:spPr>
        <p:style>
          <a:lnRef idx="2">
            <a:schemeClr val="dk1"/>
          </a:lnRef>
          <a:fillRef idx="0">
            <a:schemeClr val="dk1"/>
          </a:fillRef>
          <a:effectRef idx="1">
            <a:schemeClr val="dk1"/>
          </a:effectRef>
          <a:fontRef idx="minor">
            <a:schemeClr val="tx1"/>
          </a:fontRef>
        </p:style>
      </p:cxnSp>
      <p:sp>
        <p:nvSpPr>
          <p:cNvPr id="1277" name="Flowchart: Connector 1276">
            <a:extLst>
              <a:ext uri="{FF2B5EF4-FFF2-40B4-BE49-F238E27FC236}">
                <a16:creationId xmlns:a16="http://schemas.microsoft.com/office/drawing/2014/main" id="{2A853DE3-D5EC-6423-1B90-26D515A7ABFF}"/>
              </a:ext>
            </a:extLst>
          </p:cNvPr>
          <p:cNvSpPr/>
          <p:nvPr/>
        </p:nvSpPr>
        <p:spPr>
          <a:xfrm>
            <a:off x="6370875" y="305113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278" name="Flowchart: Connector 1277">
            <a:extLst>
              <a:ext uri="{FF2B5EF4-FFF2-40B4-BE49-F238E27FC236}">
                <a16:creationId xmlns:a16="http://schemas.microsoft.com/office/drawing/2014/main" id="{7BE996A3-F7A6-7E9C-8617-0386FE04EC94}"/>
              </a:ext>
            </a:extLst>
          </p:cNvPr>
          <p:cNvSpPr/>
          <p:nvPr/>
        </p:nvSpPr>
        <p:spPr>
          <a:xfrm>
            <a:off x="6840196" y="249996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279" name="Flowchart: Connector 1278">
            <a:extLst>
              <a:ext uri="{FF2B5EF4-FFF2-40B4-BE49-F238E27FC236}">
                <a16:creationId xmlns:a16="http://schemas.microsoft.com/office/drawing/2014/main" id="{199D36D5-D45D-7BF4-5B56-B2204E651A0E}"/>
              </a:ext>
            </a:extLst>
          </p:cNvPr>
          <p:cNvSpPr/>
          <p:nvPr/>
        </p:nvSpPr>
        <p:spPr>
          <a:xfrm>
            <a:off x="8044918" y="2320266"/>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280" name="Straight Connector 1279">
            <a:extLst>
              <a:ext uri="{FF2B5EF4-FFF2-40B4-BE49-F238E27FC236}">
                <a16:creationId xmlns:a16="http://schemas.microsoft.com/office/drawing/2014/main" id="{844DAFA7-EC14-67D6-9D91-3260B5144727}"/>
              </a:ext>
            </a:extLst>
          </p:cNvPr>
          <p:cNvCxnSpPr>
            <a:cxnSpLocks/>
            <a:stCxn id="1278" idx="3"/>
            <a:endCxn id="1277" idx="7"/>
          </p:cNvCxnSpPr>
          <p:nvPr/>
        </p:nvCxnSpPr>
        <p:spPr>
          <a:xfrm flipH="1">
            <a:off x="6765518" y="2896113"/>
            <a:ext cx="148080" cy="223807"/>
          </a:xfrm>
          <a:prstGeom prst="line">
            <a:avLst/>
          </a:prstGeom>
        </p:spPr>
        <p:style>
          <a:lnRef idx="2">
            <a:schemeClr val="dk1"/>
          </a:lnRef>
          <a:fillRef idx="0">
            <a:schemeClr val="dk1"/>
          </a:fillRef>
          <a:effectRef idx="1">
            <a:schemeClr val="dk1"/>
          </a:effectRef>
          <a:fontRef idx="minor">
            <a:schemeClr val="tx1"/>
          </a:fontRef>
        </p:style>
      </p:cxnSp>
      <p:cxnSp>
        <p:nvCxnSpPr>
          <p:cNvPr id="1281" name="Straight Connector 1280">
            <a:extLst>
              <a:ext uri="{FF2B5EF4-FFF2-40B4-BE49-F238E27FC236}">
                <a16:creationId xmlns:a16="http://schemas.microsoft.com/office/drawing/2014/main" id="{090FD283-BF5D-8D67-C86A-FCE216CA82D3}"/>
              </a:ext>
            </a:extLst>
          </p:cNvPr>
          <p:cNvCxnSpPr>
            <a:cxnSpLocks/>
            <a:stCxn id="1278" idx="7"/>
            <a:endCxn id="1293" idx="3"/>
          </p:cNvCxnSpPr>
          <p:nvPr/>
        </p:nvCxnSpPr>
        <p:spPr>
          <a:xfrm flipV="1">
            <a:off x="7268012" y="2134783"/>
            <a:ext cx="205195" cy="433150"/>
          </a:xfrm>
          <a:prstGeom prst="line">
            <a:avLst/>
          </a:prstGeom>
        </p:spPr>
        <p:style>
          <a:lnRef idx="2">
            <a:schemeClr val="dk1"/>
          </a:lnRef>
          <a:fillRef idx="0">
            <a:schemeClr val="dk1"/>
          </a:fillRef>
          <a:effectRef idx="1">
            <a:schemeClr val="dk1"/>
          </a:effectRef>
          <a:fontRef idx="minor">
            <a:schemeClr val="tx1"/>
          </a:fontRef>
        </p:style>
      </p:cxnSp>
      <p:cxnSp>
        <p:nvCxnSpPr>
          <p:cNvPr id="1282" name="Straight Connector 1281">
            <a:extLst>
              <a:ext uri="{FF2B5EF4-FFF2-40B4-BE49-F238E27FC236}">
                <a16:creationId xmlns:a16="http://schemas.microsoft.com/office/drawing/2014/main" id="{FF0A3D50-565B-BA4E-0B39-1132F9030173}"/>
              </a:ext>
            </a:extLst>
          </p:cNvPr>
          <p:cNvCxnSpPr>
            <a:cxnSpLocks/>
            <a:stCxn id="1289" idx="0"/>
            <a:endCxn id="1277" idx="5"/>
          </p:cNvCxnSpPr>
          <p:nvPr/>
        </p:nvCxnSpPr>
        <p:spPr>
          <a:xfrm flipH="1" flipV="1">
            <a:off x="6765518" y="3452066"/>
            <a:ext cx="238186" cy="377115"/>
          </a:xfrm>
          <a:prstGeom prst="line">
            <a:avLst/>
          </a:prstGeom>
        </p:spPr>
        <p:style>
          <a:lnRef idx="2">
            <a:schemeClr val="dk1"/>
          </a:lnRef>
          <a:fillRef idx="0">
            <a:schemeClr val="dk1"/>
          </a:fillRef>
          <a:effectRef idx="1">
            <a:schemeClr val="dk1"/>
          </a:effectRef>
          <a:fontRef idx="minor">
            <a:schemeClr val="tx1"/>
          </a:fontRef>
        </p:style>
      </p:cxnSp>
      <p:cxnSp>
        <p:nvCxnSpPr>
          <p:cNvPr id="1283" name="Straight Connector 1282">
            <a:extLst>
              <a:ext uri="{FF2B5EF4-FFF2-40B4-BE49-F238E27FC236}">
                <a16:creationId xmlns:a16="http://schemas.microsoft.com/office/drawing/2014/main" id="{242ECD2C-8B69-6432-7BA8-D9BCB32FE98D}"/>
              </a:ext>
            </a:extLst>
          </p:cNvPr>
          <p:cNvCxnSpPr>
            <a:cxnSpLocks/>
            <a:stCxn id="1277" idx="3"/>
            <a:endCxn id="1288" idx="0"/>
          </p:cNvCxnSpPr>
          <p:nvPr/>
        </p:nvCxnSpPr>
        <p:spPr>
          <a:xfrm flipH="1">
            <a:off x="6306304" y="3452066"/>
            <a:ext cx="132281" cy="379875"/>
          </a:xfrm>
          <a:prstGeom prst="line">
            <a:avLst/>
          </a:prstGeom>
        </p:spPr>
        <p:style>
          <a:lnRef idx="2">
            <a:schemeClr val="dk1"/>
          </a:lnRef>
          <a:fillRef idx="0">
            <a:schemeClr val="dk1"/>
          </a:fillRef>
          <a:effectRef idx="1">
            <a:schemeClr val="dk1"/>
          </a:effectRef>
          <a:fontRef idx="minor">
            <a:schemeClr val="tx1"/>
          </a:fontRef>
        </p:style>
      </p:cxnSp>
      <p:cxnSp>
        <p:nvCxnSpPr>
          <p:cNvPr id="1284" name="Straight Connector 1283">
            <a:extLst>
              <a:ext uri="{FF2B5EF4-FFF2-40B4-BE49-F238E27FC236}">
                <a16:creationId xmlns:a16="http://schemas.microsoft.com/office/drawing/2014/main" id="{8A6DE0AB-8BC8-5A06-7D92-3D2528FF5B75}"/>
              </a:ext>
            </a:extLst>
          </p:cNvPr>
          <p:cNvCxnSpPr>
            <a:cxnSpLocks/>
            <a:stCxn id="1279" idx="5"/>
            <a:endCxn id="1292" idx="0"/>
          </p:cNvCxnSpPr>
          <p:nvPr/>
        </p:nvCxnSpPr>
        <p:spPr>
          <a:xfrm>
            <a:off x="8476789" y="2721202"/>
            <a:ext cx="214895" cy="260764"/>
          </a:xfrm>
          <a:prstGeom prst="line">
            <a:avLst/>
          </a:prstGeom>
        </p:spPr>
        <p:style>
          <a:lnRef idx="2">
            <a:schemeClr val="dk1"/>
          </a:lnRef>
          <a:fillRef idx="0">
            <a:schemeClr val="dk1"/>
          </a:fillRef>
          <a:effectRef idx="1">
            <a:schemeClr val="dk1"/>
          </a:effectRef>
          <a:fontRef idx="minor">
            <a:schemeClr val="tx1"/>
          </a:fontRef>
        </p:style>
      </p:cxnSp>
      <p:cxnSp>
        <p:nvCxnSpPr>
          <p:cNvPr id="1285" name="Straight Connector 1284">
            <a:extLst>
              <a:ext uri="{FF2B5EF4-FFF2-40B4-BE49-F238E27FC236}">
                <a16:creationId xmlns:a16="http://schemas.microsoft.com/office/drawing/2014/main" id="{08FC505A-E165-46A6-A4C0-AEAACAE533B8}"/>
              </a:ext>
            </a:extLst>
          </p:cNvPr>
          <p:cNvCxnSpPr>
            <a:cxnSpLocks/>
            <a:stCxn id="1279" idx="1"/>
            <a:endCxn id="1293" idx="5"/>
          </p:cNvCxnSpPr>
          <p:nvPr/>
        </p:nvCxnSpPr>
        <p:spPr>
          <a:xfrm flipH="1" flipV="1">
            <a:off x="7813625" y="2134783"/>
            <a:ext cx="305390" cy="254273"/>
          </a:xfrm>
          <a:prstGeom prst="line">
            <a:avLst/>
          </a:prstGeom>
        </p:spPr>
        <p:style>
          <a:lnRef idx="2">
            <a:schemeClr val="dk1"/>
          </a:lnRef>
          <a:fillRef idx="0">
            <a:schemeClr val="dk1"/>
          </a:fillRef>
          <a:effectRef idx="1">
            <a:schemeClr val="dk1"/>
          </a:effectRef>
          <a:fontRef idx="minor">
            <a:schemeClr val="tx1"/>
          </a:fontRef>
        </p:style>
      </p:cxnSp>
      <p:cxnSp>
        <p:nvCxnSpPr>
          <p:cNvPr id="1286" name="Straight Connector 1285">
            <a:extLst>
              <a:ext uri="{FF2B5EF4-FFF2-40B4-BE49-F238E27FC236}">
                <a16:creationId xmlns:a16="http://schemas.microsoft.com/office/drawing/2014/main" id="{AE7E3BC3-0AB6-9897-C046-8A26A5B4BC67}"/>
              </a:ext>
            </a:extLst>
          </p:cNvPr>
          <p:cNvCxnSpPr>
            <a:cxnSpLocks/>
            <a:stCxn id="1279" idx="3"/>
            <a:endCxn id="1290" idx="0"/>
          </p:cNvCxnSpPr>
          <p:nvPr/>
        </p:nvCxnSpPr>
        <p:spPr>
          <a:xfrm flipH="1">
            <a:off x="8024733" y="2721202"/>
            <a:ext cx="94282" cy="243950"/>
          </a:xfrm>
          <a:prstGeom prst="line">
            <a:avLst/>
          </a:prstGeom>
        </p:spPr>
        <p:style>
          <a:lnRef idx="2">
            <a:schemeClr val="dk1"/>
          </a:lnRef>
          <a:fillRef idx="0">
            <a:schemeClr val="dk1"/>
          </a:fillRef>
          <a:effectRef idx="1">
            <a:schemeClr val="dk1"/>
          </a:effectRef>
          <a:fontRef idx="minor">
            <a:schemeClr val="tx1"/>
          </a:fontRef>
        </p:style>
      </p:cxnSp>
      <p:cxnSp>
        <p:nvCxnSpPr>
          <p:cNvPr id="1287" name="Straight Connector 1286">
            <a:extLst>
              <a:ext uri="{FF2B5EF4-FFF2-40B4-BE49-F238E27FC236}">
                <a16:creationId xmlns:a16="http://schemas.microsoft.com/office/drawing/2014/main" id="{2A890785-CBD5-CD88-6E04-49A92657F9D1}"/>
              </a:ext>
            </a:extLst>
          </p:cNvPr>
          <p:cNvCxnSpPr>
            <a:cxnSpLocks/>
            <a:stCxn id="1278" idx="5"/>
            <a:endCxn id="1291" idx="0"/>
          </p:cNvCxnSpPr>
          <p:nvPr/>
        </p:nvCxnSpPr>
        <p:spPr>
          <a:xfrm>
            <a:off x="7268012" y="2896113"/>
            <a:ext cx="185432" cy="187738"/>
          </a:xfrm>
          <a:prstGeom prst="line">
            <a:avLst/>
          </a:prstGeom>
        </p:spPr>
        <p:style>
          <a:lnRef idx="2">
            <a:schemeClr val="dk1"/>
          </a:lnRef>
          <a:fillRef idx="0">
            <a:schemeClr val="dk1"/>
          </a:fillRef>
          <a:effectRef idx="1">
            <a:schemeClr val="dk1"/>
          </a:effectRef>
          <a:fontRef idx="minor">
            <a:schemeClr val="tx1"/>
          </a:fontRef>
        </p:style>
      </p:cxnSp>
      <p:sp>
        <p:nvSpPr>
          <p:cNvPr id="1288" name="Google Shape;868;p37">
            <a:extLst>
              <a:ext uri="{FF2B5EF4-FFF2-40B4-BE49-F238E27FC236}">
                <a16:creationId xmlns:a16="http://schemas.microsoft.com/office/drawing/2014/main" id="{DEE06486-B197-7E6E-4C9D-169814A06D6E}"/>
              </a:ext>
            </a:extLst>
          </p:cNvPr>
          <p:cNvSpPr txBox="1">
            <a:spLocks/>
          </p:cNvSpPr>
          <p:nvPr/>
        </p:nvSpPr>
        <p:spPr>
          <a:xfrm>
            <a:off x="6089543" y="383194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289" name="Google Shape;868;p37">
            <a:extLst>
              <a:ext uri="{FF2B5EF4-FFF2-40B4-BE49-F238E27FC236}">
                <a16:creationId xmlns:a16="http://schemas.microsoft.com/office/drawing/2014/main" id="{D25355C9-891F-1EFA-349C-90FE81FA4B33}"/>
              </a:ext>
            </a:extLst>
          </p:cNvPr>
          <p:cNvSpPr txBox="1">
            <a:spLocks/>
          </p:cNvSpPr>
          <p:nvPr/>
        </p:nvSpPr>
        <p:spPr>
          <a:xfrm>
            <a:off x="6786943" y="382918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290" name="Google Shape;868;p37">
            <a:extLst>
              <a:ext uri="{FF2B5EF4-FFF2-40B4-BE49-F238E27FC236}">
                <a16:creationId xmlns:a16="http://schemas.microsoft.com/office/drawing/2014/main" id="{0519FD51-09A5-CF5D-C06F-01E2C2B0E2B0}"/>
              </a:ext>
            </a:extLst>
          </p:cNvPr>
          <p:cNvSpPr txBox="1">
            <a:spLocks/>
          </p:cNvSpPr>
          <p:nvPr/>
        </p:nvSpPr>
        <p:spPr>
          <a:xfrm>
            <a:off x="7825582" y="2965152"/>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291" name="Google Shape;868;p37">
            <a:extLst>
              <a:ext uri="{FF2B5EF4-FFF2-40B4-BE49-F238E27FC236}">
                <a16:creationId xmlns:a16="http://schemas.microsoft.com/office/drawing/2014/main" id="{54E3979A-2E67-12E7-3DC1-6BDE4C71E93F}"/>
              </a:ext>
            </a:extLst>
          </p:cNvPr>
          <p:cNvSpPr txBox="1">
            <a:spLocks/>
          </p:cNvSpPr>
          <p:nvPr/>
        </p:nvSpPr>
        <p:spPr>
          <a:xfrm>
            <a:off x="7236683" y="308385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292" name="Google Shape;868;p37">
            <a:extLst>
              <a:ext uri="{FF2B5EF4-FFF2-40B4-BE49-F238E27FC236}">
                <a16:creationId xmlns:a16="http://schemas.microsoft.com/office/drawing/2014/main" id="{50D7286D-22BD-1FEB-828B-DAAEC9740CB9}"/>
              </a:ext>
            </a:extLst>
          </p:cNvPr>
          <p:cNvSpPr txBox="1">
            <a:spLocks/>
          </p:cNvSpPr>
          <p:nvPr/>
        </p:nvSpPr>
        <p:spPr>
          <a:xfrm>
            <a:off x="8474923" y="298196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93" name="Flowchart: Connector 1292">
            <a:extLst>
              <a:ext uri="{FF2B5EF4-FFF2-40B4-BE49-F238E27FC236}">
                <a16:creationId xmlns:a16="http://schemas.microsoft.com/office/drawing/2014/main" id="{03732A59-8585-E2D3-5FF0-2129F8B47B2C}"/>
              </a:ext>
            </a:extLst>
          </p:cNvPr>
          <p:cNvSpPr/>
          <p:nvPr/>
        </p:nvSpPr>
        <p:spPr>
          <a:xfrm>
            <a:off x="7402704" y="1733847"/>
            <a:ext cx="481424"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294" name="Straight Connector 1293">
            <a:extLst>
              <a:ext uri="{FF2B5EF4-FFF2-40B4-BE49-F238E27FC236}">
                <a16:creationId xmlns:a16="http://schemas.microsoft.com/office/drawing/2014/main" id="{2E2CE8AA-8C7B-08AC-383D-6D44E5993735}"/>
              </a:ext>
            </a:extLst>
          </p:cNvPr>
          <p:cNvCxnSpPr>
            <a:cxnSpLocks/>
            <a:stCxn id="1293" idx="0"/>
          </p:cNvCxnSpPr>
          <p:nvPr/>
        </p:nvCxnSpPr>
        <p:spPr>
          <a:xfrm flipV="1">
            <a:off x="7643416" y="1469721"/>
            <a:ext cx="0" cy="264126"/>
          </a:xfrm>
          <a:prstGeom prst="line">
            <a:avLst/>
          </a:prstGeom>
        </p:spPr>
        <p:style>
          <a:lnRef idx="2">
            <a:schemeClr val="dk1"/>
          </a:lnRef>
          <a:fillRef idx="0">
            <a:schemeClr val="dk1"/>
          </a:fillRef>
          <a:effectRef idx="1">
            <a:schemeClr val="dk1"/>
          </a:effectRef>
          <a:fontRef idx="minor">
            <a:schemeClr val="tx1"/>
          </a:fontRef>
        </p:style>
      </p:cxnSp>
      <p:sp>
        <p:nvSpPr>
          <p:cNvPr id="1381" name="Google Shape;868;p37">
            <a:extLst>
              <a:ext uri="{FF2B5EF4-FFF2-40B4-BE49-F238E27FC236}">
                <a16:creationId xmlns:a16="http://schemas.microsoft.com/office/drawing/2014/main" id="{EE0E3310-A374-65BB-1775-0B85A5EAFCC0}"/>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406769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 INSERT</a:t>
            </a:r>
            <a:endParaRPr/>
          </a:p>
        </p:txBody>
      </p:sp>
      <p:sp>
        <p:nvSpPr>
          <p:cNvPr id="868" name="Google Shape;868;p37"/>
          <p:cNvSpPr txBox="1">
            <a:spLocks noGrp="1"/>
          </p:cNvSpPr>
          <p:nvPr>
            <p:ph type="subTitle" idx="1"/>
          </p:nvPr>
        </p:nvSpPr>
        <p:spPr>
          <a:xfrm>
            <a:off x="300111" y="1851927"/>
            <a:ext cx="8543778" cy="203538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
            </a:pPr>
            <a:r>
              <a:rPr lang="vi-VN" sz="1600">
                <a:latin typeface="Nunito" pitchFamily="2" charset="-93"/>
              </a:rPr>
              <a:t>Bước 1: Thực hiện (Insert) thêm node được thêm vào như cây nhị phân tìm kiếm và đánh dấu node được thêm vào có màu đỏ. </a:t>
            </a:r>
          </a:p>
          <a:p>
            <a:pPr marL="285750" lvl="0" indent="-285750" algn="l" rtl="0">
              <a:lnSpc>
                <a:spcPct val="150000"/>
              </a:lnSpc>
              <a:spcBef>
                <a:spcPts val="0"/>
              </a:spcBef>
              <a:spcAft>
                <a:spcPts val="0"/>
              </a:spcAft>
              <a:buFont typeface="Wingdings" panose="05000000000000000000" pitchFamily="2" charset="2"/>
              <a:buChar char="§"/>
            </a:pPr>
            <a:r>
              <a:rPr lang="vi-VN" sz="1600">
                <a:latin typeface="Nunito" pitchFamily="2" charset="-93"/>
              </a:rPr>
              <a:t>Bước 2: Thực hiện Recolor, Rotate cây khi cây vi phạm quy tắc CTDL cây Đỏ-Đen. Thực hiện xem xét </a:t>
            </a:r>
            <a:r>
              <a:rPr lang="vi-VN" sz="1600" b="1">
                <a:latin typeface="Nunito" pitchFamily="2" charset="-93"/>
              </a:rPr>
              <a:t>màu node X’s Uncle </a:t>
            </a:r>
            <a:r>
              <a:rPr lang="vi-VN" sz="1600">
                <a:latin typeface="Nunito" pitchFamily="2" charset="-93"/>
              </a:rPr>
              <a:t>để áp dụng Rotate – Recolor Case phù hợp (X là node được thêm mới).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5413" y="233410"/>
            <a:ext cx="153998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51</a:t>
            </a:r>
          </a:p>
        </p:txBody>
      </p:sp>
      <p:sp>
        <p:nvSpPr>
          <p:cNvPr id="4" name="Rectangle 3">
            <a:extLst>
              <a:ext uri="{FF2B5EF4-FFF2-40B4-BE49-F238E27FC236}">
                <a16:creationId xmlns:a16="http://schemas.microsoft.com/office/drawing/2014/main" id="{5984786B-BE56-BF4F-EAD4-054A9819D229}"/>
              </a:ext>
            </a:extLst>
          </p:cNvPr>
          <p:cNvSpPr/>
          <p:nvPr/>
        </p:nvSpPr>
        <p:spPr>
          <a:xfrm>
            <a:off x="300111" y="1464384"/>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Thuật toán</a:t>
            </a:r>
          </a:p>
        </p:txBody>
      </p:sp>
    </p:spTree>
    <p:extLst>
      <p:ext uri="{BB962C8B-B14F-4D97-AF65-F5344CB8AC3E}">
        <p14:creationId xmlns:p14="http://schemas.microsoft.com/office/powerpoint/2010/main" val="305416865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 INSERT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5413" y="233410"/>
            <a:ext cx="153998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52</a:t>
            </a:r>
          </a:p>
        </p:txBody>
      </p:sp>
      <p:sp>
        <p:nvSpPr>
          <p:cNvPr id="5" name="Google Shape;868;p37">
            <a:extLst>
              <a:ext uri="{FF2B5EF4-FFF2-40B4-BE49-F238E27FC236}">
                <a16:creationId xmlns:a16="http://schemas.microsoft.com/office/drawing/2014/main" id="{BF211562-7DE0-E343-ABAD-882CE3C17298}"/>
              </a:ext>
            </a:extLst>
          </p:cNvPr>
          <p:cNvSpPr txBox="1">
            <a:spLocks/>
          </p:cNvSpPr>
          <p:nvPr/>
        </p:nvSpPr>
        <p:spPr>
          <a:xfrm>
            <a:off x="300111" y="2302491"/>
            <a:ext cx="8543778" cy="1362309"/>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Khi thêm 1 node trong cây, ta cần chú ý trường hợp 2 node đỏ liền kề nhau và node đỏ có thể làm node gốc.</a:t>
            </a:r>
          </a:p>
        </p:txBody>
      </p:sp>
      <p:sp>
        <p:nvSpPr>
          <p:cNvPr id="6" name="Rectangle 5">
            <a:extLst>
              <a:ext uri="{FF2B5EF4-FFF2-40B4-BE49-F238E27FC236}">
                <a16:creationId xmlns:a16="http://schemas.microsoft.com/office/drawing/2014/main" id="{835D113D-245E-89DE-6C67-0EB08BC54350}"/>
              </a:ext>
            </a:extLst>
          </p:cNvPr>
          <p:cNvSpPr/>
          <p:nvPr/>
        </p:nvSpPr>
        <p:spPr>
          <a:xfrm>
            <a:off x="300111" y="1868643"/>
            <a:ext cx="2216728" cy="404284"/>
          </a:xfrm>
          <a:prstGeom prst="rect">
            <a:avLst/>
          </a:prstGeom>
          <a:solidFill>
            <a:schemeClr val="tx2">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Chú ý</a:t>
            </a:r>
          </a:p>
        </p:txBody>
      </p:sp>
    </p:spTree>
    <p:extLst>
      <p:ext uri="{BB962C8B-B14F-4D97-AF65-F5344CB8AC3E}">
        <p14:creationId xmlns:p14="http://schemas.microsoft.com/office/powerpoint/2010/main" val="326613861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1898873" y="2186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8" name="Rectangle 17">
            <a:extLst>
              <a:ext uri="{FF2B5EF4-FFF2-40B4-BE49-F238E27FC236}">
                <a16:creationId xmlns:a16="http://schemas.microsoft.com/office/drawing/2014/main" id="{5E119D6C-9065-B249-5CE9-BB7EB95CE030}"/>
              </a:ext>
            </a:extLst>
          </p:cNvPr>
          <p:cNvSpPr/>
          <p:nvPr/>
        </p:nvSpPr>
        <p:spPr>
          <a:xfrm>
            <a:off x="969932"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2488178"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1357860" y="2675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2389635" y="2675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8" name="Google Shape;868;p37">
            <a:extLst>
              <a:ext uri="{FF2B5EF4-FFF2-40B4-BE49-F238E27FC236}">
                <a16:creationId xmlns:a16="http://schemas.microsoft.com/office/drawing/2014/main" id="{03550595-155A-254A-6758-184CD5C85C42}"/>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17" name="Straight Connector 16">
            <a:extLst>
              <a:ext uri="{FF2B5EF4-FFF2-40B4-BE49-F238E27FC236}">
                <a16:creationId xmlns:a16="http://schemas.microsoft.com/office/drawing/2014/main" id="{10F28B4B-2DD4-4DE2-2F3E-E4D0ACA9B1E0}"/>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0301D496-2699-A763-C5D5-4B9AE978C8E9}"/>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23" name="Rectangle 22">
            <a:extLst>
              <a:ext uri="{FF2B5EF4-FFF2-40B4-BE49-F238E27FC236}">
                <a16:creationId xmlns:a16="http://schemas.microsoft.com/office/drawing/2014/main" id="{A7A65450-306D-CC40-40E0-575D40545058}"/>
              </a:ext>
            </a:extLst>
          </p:cNvPr>
          <p:cNvSpPr/>
          <p:nvPr/>
        </p:nvSpPr>
        <p:spPr>
          <a:xfrm>
            <a:off x="883519"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3" name="TextBox 2">
            <a:extLst>
              <a:ext uri="{FF2B5EF4-FFF2-40B4-BE49-F238E27FC236}">
                <a16:creationId xmlns:a16="http://schemas.microsoft.com/office/drawing/2014/main" id="{FA482F00-8D9D-788F-5F35-FB4340E6A8D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53</a:t>
            </a:r>
          </a:p>
        </p:txBody>
      </p:sp>
    </p:spTree>
    <p:extLst>
      <p:ext uri="{BB962C8B-B14F-4D97-AF65-F5344CB8AC3E}">
        <p14:creationId xmlns:p14="http://schemas.microsoft.com/office/powerpoint/2010/main" val="3766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1942150" y="2186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1013209"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2531455"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1401137" y="2675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2432912" y="2675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467065" y="2158878"/>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538124" y="301153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 name="Rectangle 10">
            <a:extLst>
              <a:ext uri="{FF2B5EF4-FFF2-40B4-BE49-F238E27FC236}">
                <a16:creationId xmlns:a16="http://schemas.microsoft.com/office/drawing/2014/main" id="{1506C0DA-7327-E866-268F-7E90BDA26A99}"/>
              </a:ext>
            </a:extLst>
          </p:cNvPr>
          <p:cNvSpPr/>
          <p:nvPr/>
        </p:nvSpPr>
        <p:spPr>
          <a:xfrm>
            <a:off x="7056370" y="301153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926052" y="264770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11" idx="0"/>
          </p:cNvCxnSpPr>
          <p:nvPr/>
        </p:nvCxnSpPr>
        <p:spPr>
          <a:xfrm>
            <a:off x="6957827" y="264770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26796"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8" name="TextBox 7">
            <a:extLst>
              <a:ext uri="{FF2B5EF4-FFF2-40B4-BE49-F238E27FC236}">
                <a16:creationId xmlns:a16="http://schemas.microsoft.com/office/drawing/2014/main" id="{1070D7E0-2A1E-461F-A6DD-89B4D494090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54</a:t>
            </a:r>
          </a:p>
        </p:txBody>
      </p:sp>
    </p:spTree>
    <p:extLst>
      <p:ext uri="{BB962C8B-B14F-4D97-AF65-F5344CB8AC3E}">
        <p14:creationId xmlns:p14="http://schemas.microsoft.com/office/powerpoint/2010/main" val="180127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7248626" y="2308116"/>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644803" y="3227605"/>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7843456" y="3227605"/>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7032731" y="2784063"/>
            <a:ext cx="300096" cy="44354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7739388" y="2784063"/>
            <a:ext cx="491996" cy="443542"/>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242640" y="1573249"/>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350448" y="24437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738376" y="2062079"/>
            <a:ext cx="588465" cy="38169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6" idx="1"/>
          </p:cNvCxnSpPr>
          <p:nvPr/>
        </p:nvCxnSpPr>
        <p:spPr>
          <a:xfrm>
            <a:off x="6733402" y="2062079"/>
            <a:ext cx="599425" cy="32769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76853" y="4217922"/>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1895391" y="215252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53" name="Rectangle 52">
            <a:extLst>
              <a:ext uri="{FF2B5EF4-FFF2-40B4-BE49-F238E27FC236}">
                <a16:creationId xmlns:a16="http://schemas.microsoft.com/office/drawing/2014/main" id="{048B1445-E8A4-BFA8-94B8-CAE492CF1E0A}"/>
              </a:ext>
            </a:extLst>
          </p:cNvPr>
          <p:cNvSpPr/>
          <p:nvPr/>
        </p:nvSpPr>
        <p:spPr>
          <a:xfrm>
            <a:off x="1063266" y="3034084"/>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2581512" y="3034084"/>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1451194" y="2641355"/>
            <a:ext cx="528398" cy="39272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2386153" y="2641355"/>
            <a:ext cx="583287" cy="392729"/>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BE29DAA7-2F87-8A39-28F8-0636B792118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55</a:t>
            </a:r>
          </a:p>
        </p:txBody>
      </p:sp>
    </p:spTree>
    <p:extLst>
      <p:ext uri="{BB962C8B-B14F-4D97-AF65-F5344CB8AC3E}">
        <p14:creationId xmlns:p14="http://schemas.microsoft.com/office/powerpoint/2010/main" val="23829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500"/>
                                        <p:tgtEl>
                                          <p:spTgt spid="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par>
                                <p:cTn id="14" presetID="16" presetClass="entr" presetSubtype="2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par>
                                <p:cTn id="17" presetID="16" presetClass="entr" presetSubtype="21"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7073286" y="1565036"/>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486988" y="2288186"/>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6874916" y="2040983"/>
            <a:ext cx="282571" cy="24720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7564048" y="2040983"/>
            <a:ext cx="232602" cy="294104"/>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325802" y="839797"/>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449502" y="1748333"/>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837430" y="1328627"/>
            <a:ext cx="572573" cy="41970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6" idx="1"/>
          </p:cNvCxnSpPr>
          <p:nvPr/>
        </p:nvCxnSpPr>
        <p:spPr>
          <a:xfrm>
            <a:off x="6816564" y="1328627"/>
            <a:ext cx="340923" cy="31806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559519"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8" name="Flowchart: Connector 7">
            <a:extLst>
              <a:ext uri="{FF2B5EF4-FFF2-40B4-BE49-F238E27FC236}">
                <a16:creationId xmlns:a16="http://schemas.microsoft.com/office/drawing/2014/main" id="{11A2C3C3-C57A-6342-6484-33AA098A6006}"/>
              </a:ext>
            </a:extLst>
          </p:cNvPr>
          <p:cNvSpPr/>
          <p:nvPr/>
        </p:nvSpPr>
        <p:spPr>
          <a:xfrm>
            <a:off x="7712449" y="225121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154800" y="3049697"/>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170356" y="304707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542728" y="2740047"/>
            <a:ext cx="253922" cy="30965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8203211" y="2740047"/>
            <a:ext cx="355073" cy="307024"/>
          </a:xfrm>
          <a:prstGeom prst="line">
            <a:avLst/>
          </a:prstGeom>
        </p:spPr>
        <p:style>
          <a:lnRef idx="2">
            <a:schemeClr val="dk1"/>
          </a:lnRef>
          <a:fillRef idx="0">
            <a:schemeClr val="dk1"/>
          </a:fillRef>
          <a:effectRef idx="1">
            <a:schemeClr val="dk1"/>
          </a:effectRef>
          <a:fontRef idx="minor">
            <a:schemeClr val="tx1"/>
          </a:fontRef>
        </p:style>
      </p:cxnSp>
      <p:grpSp>
        <p:nvGrpSpPr>
          <p:cNvPr id="49" name="Group 48">
            <a:extLst>
              <a:ext uri="{FF2B5EF4-FFF2-40B4-BE49-F238E27FC236}">
                <a16:creationId xmlns:a16="http://schemas.microsoft.com/office/drawing/2014/main" id="{E593B553-A95B-AACA-392B-1C13FFFA9FA0}"/>
              </a:ext>
            </a:extLst>
          </p:cNvPr>
          <p:cNvGrpSpPr/>
          <p:nvPr/>
        </p:nvGrpSpPr>
        <p:grpSpPr>
          <a:xfrm>
            <a:off x="2361392" y="2784770"/>
            <a:ext cx="4165806" cy="723934"/>
            <a:chOff x="2233291" y="2234890"/>
            <a:chExt cx="3933763" cy="723934"/>
          </a:xfrm>
        </p:grpSpPr>
        <p:sp>
          <p:nvSpPr>
            <p:cNvPr id="47" name="Rectangle: Rounded Corners 46">
              <a:extLst>
                <a:ext uri="{FF2B5EF4-FFF2-40B4-BE49-F238E27FC236}">
                  <a16:creationId xmlns:a16="http://schemas.microsoft.com/office/drawing/2014/main" id="{40621C14-B152-5F32-51A7-88F958996A3E}"/>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3 – 3.2. Right Right Case</a:t>
              </a:r>
            </a:p>
          </p:txBody>
        </p:sp>
        <p:sp>
          <p:nvSpPr>
            <p:cNvPr id="48" name="Rectangle 47">
              <a:extLst>
                <a:ext uri="{FF2B5EF4-FFF2-40B4-BE49-F238E27FC236}">
                  <a16:creationId xmlns:a16="http://schemas.microsoft.com/office/drawing/2014/main" id="{C0095CEE-0FB7-A480-9264-86361FEDB5EC}"/>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51" name="Straight Arrow Connector 50">
            <a:extLst>
              <a:ext uri="{FF2B5EF4-FFF2-40B4-BE49-F238E27FC236}">
                <a16:creationId xmlns:a16="http://schemas.microsoft.com/office/drawing/2014/main" id="{D7705EBC-23AD-168B-837A-0A47B6011300}"/>
              </a:ext>
            </a:extLst>
          </p:cNvPr>
          <p:cNvCxnSpPr>
            <a:cxnSpLocks/>
          </p:cNvCxnSpPr>
          <p:nvPr/>
        </p:nvCxnSpPr>
        <p:spPr>
          <a:xfrm flipV="1">
            <a:off x="6077349" y="2404918"/>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6D8EE4-A39E-5803-B964-B74C89FB13A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56</a:t>
            </a:r>
          </a:p>
        </p:txBody>
      </p:sp>
    </p:spTree>
    <p:extLst>
      <p:ext uri="{BB962C8B-B14F-4D97-AF65-F5344CB8AC3E}">
        <p14:creationId xmlns:p14="http://schemas.microsoft.com/office/powerpoint/2010/main" val="315056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692340" y="153666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102812" y="328164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18" idx="0"/>
          </p:cNvCxnSpPr>
          <p:nvPr/>
        </p:nvCxnSpPr>
        <p:spPr>
          <a:xfrm>
            <a:off x="6229012" y="2893599"/>
            <a:ext cx="154379" cy="388047"/>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7183102" y="2012610"/>
            <a:ext cx="425854" cy="47279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738250" y="240476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921628" y="3281490"/>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202207" y="2893599"/>
            <a:ext cx="620244" cy="38789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6229012" y="2012610"/>
            <a:ext cx="547529" cy="47602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53362" y="651298"/>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849005"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1816170" y="214582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1038429"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2556675"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1322136" y="2634654"/>
            <a:ext cx="578235" cy="40432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2306932" y="2634654"/>
            <a:ext cx="533450" cy="404327"/>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524755" y="24015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77709" y="3281489"/>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99718" y="3281489"/>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58288" y="2890360"/>
            <a:ext cx="250668" cy="39112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8015517" y="2890360"/>
            <a:ext cx="364781" cy="391129"/>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92FC0BCD-43DC-9EB0-A621-A956B54DE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57</a:t>
            </a:r>
          </a:p>
        </p:txBody>
      </p:sp>
    </p:spTree>
    <p:extLst>
      <p:ext uri="{BB962C8B-B14F-4D97-AF65-F5344CB8AC3E}">
        <p14:creationId xmlns:p14="http://schemas.microsoft.com/office/powerpoint/2010/main" val="3647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500"/>
                                        <p:tgtEl>
                                          <p:spTgt spid="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par>
                                <p:cTn id="14" presetID="16" presetClass="entr" presetSubtype="2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par>
                                <p:cTn id="17" presetID="16" presetClass="entr" presetSubtype="21"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466422" y="107694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5941242" y="2251944"/>
            <a:ext cx="209584" cy="33686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6957184" y="1552887"/>
            <a:ext cx="591301" cy="294097"/>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450480" y="1763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811254" y="27854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091833" y="2251944"/>
            <a:ext cx="442848" cy="53355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5941242" y="1552887"/>
            <a:ext cx="609381" cy="29409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76853" y="4158008"/>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5863344" y="25888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5327314"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6243102"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5611021" y="3077634"/>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6354106" y="3077634"/>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464284" y="1763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47548" y="28155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69557" y="28155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28127" y="2251944"/>
            <a:ext cx="220358" cy="5636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7955046" y="2251944"/>
            <a:ext cx="395091" cy="563600"/>
          </a:xfrm>
          <a:prstGeom prst="line">
            <a:avLst/>
          </a:prstGeom>
        </p:spPr>
        <p:style>
          <a:lnRef idx="2">
            <a:schemeClr val="dk1"/>
          </a:lnRef>
          <a:fillRef idx="0">
            <a:schemeClr val="dk1"/>
          </a:fillRef>
          <a:effectRef idx="1">
            <a:schemeClr val="dk1"/>
          </a:effectRef>
          <a:fontRef idx="minor">
            <a:schemeClr val="tx1"/>
          </a:fontRef>
        </p:style>
      </p:cxnSp>
      <p:grpSp>
        <p:nvGrpSpPr>
          <p:cNvPr id="34" name="Group 33">
            <a:extLst>
              <a:ext uri="{FF2B5EF4-FFF2-40B4-BE49-F238E27FC236}">
                <a16:creationId xmlns:a16="http://schemas.microsoft.com/office/drawing/2014/main" id="{7A92F790-4BB4-0A1C-8D92-51BF150F9590}"/>
              </a:ext>
            </a:extLst>
          </p:cNvPr>
          <p:cNvGrpSpPr/>
          <p:nvPr/>
        </p:nvGrpSpPr>
        <p:grpSpPr>
          <a:xfrm>
            <a:off x="452568" y="2321667"/>
            <a:ext cx="4108092" cy="723934"/>
            <a:chOff x="2233291" y="2234890"/>
            <a:chExt cx="3933763" cy="723934"/>
          </a:xfrm>
        </p:grpSpPr>
        <p:sp>
          <p:nvSpPr>
            <p:cNvPr id="35" name="Rectangle: Rounded Corners 34">
              <a:extLst>
                <a:ext uri="{FF2B5EF4-FFF2-40B4-BE49-F238E27FC236}">
                  <a16:creationId xmlns:a16="http://schemas.microsoft.com/office/drawing/2014/main" id="{FD7A4860-2035-3539-DDFE-98C32DB1FBE5}"/>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2 – 2.1. Left Right Case</a:t>
              </a:r>
            </a:p>
          </p:txBody>
        </p:sp>
        <p:sp>
          <p:nvSpPr>
            <p:cNvPr id="36" name="Rectangle 35">
              <a:extLst>
                <a:ext uri="{FF2B5EF4-FFF2-40B4-BE49-F238E27FC236}">
                  <a16:creationId xmlns:a16="http://schemas.microsoft.com/office/drawing/2014/main" id="{F034FF29-6DCF-5943-4807-2DFB7E0D2EF0}"/>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45" name="Straight Arrow Connector 44">
            <a:extLst>
              <a:ext uri="{FF2B5EF4-FFF2-40B4-BE49-F238E27FC236}">
                <a16:creationId xmlns:a16="http://schemas.microsoft.com/office/drawing/2014/main" id="{B2B9EAA5-EBE1-4663-A62B-B7C384286B4F}"/>
              </a:ext>
            </a:extLst>
          </p:cNvPr>
          <p:cNvCxnSpPr>
            <a:cxnSpLocks/>
          </p:cNvCxnSpPr>
          <p:nvPr/>
        </p:nvCxnSpPr>
        <p:spPr>
          <a:xfrm flipV="1">
            <a:off x="4444140" y="3111671"/>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13F209-5603-B138-54D3-9076190140AB}"/>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58</a:t>
            </a:r>
          </a:p>
        </p:txBody>
      </p:sp>
    </p:spTree>
    <p:extLst>
      <p:ext uri="{BB962C8B-B14F-4D97-AF65-F5344CB8AC3E}">
        <p14:creationId xmlns:p14="http://schemas.microsoft.com/office/powerpoint/2010/main" val="166442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391826" y="10750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5876557" y="2284673"/>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6882588" y="15509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385795" y="17958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811254" y="27854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091833" y="2284673"/>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5876557" y="1550964"/>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800816"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5863344" y="25888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5327314"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6243102"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5611021" y="3077634"/>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6354106" y="3077634"/>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471711" y="17944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47548" y="28155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69557" y="28155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28127" y="22833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7962473" y="22833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47" name="Flowchart: Connector 46">
            <a:extLst>
              <a:ext uri="{FF2B5EF4-FFF2-40B4-BE49-F238E27FC236}">
                <a16:creationId xmlns:a16="http://schemas.microsoft.com/office/drawing/2014/main" id="{C05D7AA3-BF4F-8906-7636-0C73C8DBA62A}"/>
              </a:ext>
            </a:extLst>
          </p:cNvPr>
          <p:cNvSpPr/>
          <p:nvPr/>
        </p:nvSpPr>
        <p:spPr>
          <a:xfrm>
            <a:off x="1816170" y="214582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48" name="Rectangle 47">
            <a:extLst>
              <a:ext uri="{FF2B5EF4-FFF2-40B4-BE49-F238E27FC236}">
                <a16:creationId xmlns:a16="http://schemas.microsoft.com/office/drawing/2014/main" id="{F8F00941-061E-246F-C093-D9C0737FD702}"/>
              </a:ext>
            </a:extLst>
          </p:cNvPr>
          <p:cNvSpPr/>
          <p:nvPr/>
        </p:nvSpPr>
        <p:spPr>
          <a:xfrm>
            <a:off x="1038429"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9" name="Rectangle 48">
            <a:extLst>
              <a:ext uri="{FF2B5EF4-FFF2-40B4-BE49-F238E27FC236}">
                <a16:creationId xmlns:a16="http://schemas.microsoft.com/office/drawing/2014/main" id="{4CCF4238-4800-647B-4DCE-1353F2A9B7A4}"/>
              </a:ext>
            </a:extLst>
          </p:cNvPr>
          <p:cNvSpPr/>
          <p:nvPr/>
        </p:nvSpPr>
        <p:spPr>
          <a:xfrm>
            <a:off x="2556675"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0" name="Straight Connector 49">
            <a:extLst>
              <a:ext uri="{FF2B5EF4-FFF2-40B4-BE49-F238E27FC236}">
                <a16:creationId xmlns:a16="http://schemas.microsoft.com/office/drawing/2014/main" id="{A902C426-2601-3B1C-BEE1-6D74E2522A66}"/>
              </a:ext>
            </a:extLst>
          </p:cNvPr>
          <p:cNvCxnSpPr>
            <a:cxnSpLocks/>
            <a:stCxn id="47" idx="3"/>
            <a:endCxn id="48" idx="0"/>
          </p:cNvCxnSpPr>
          <p:nvPr/>
        </p:nvCxnSpPr>
        <p:spPr>
          <a:xfrm flipH="1">
            <a:off x="1322136" y="2634654"/>
            <a:ext cx="578235" cy="404327"/>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5BE1B36E-6F8E-636B-9513-4A85A1807F40}"/>
              </a:ext>
            </a:extLst>
          </p:cNvPr>
          <p:cNvCxnSpPr>
            <a:cxnSpLocks/>
            <a:stCxn id="47" idx="5"/>
            <a:endCxn id="49" idx="0"/>
          </p:cNvCxnSpPr>
          <p:nvPr/>
        </p:nvCxnSpPr>
        <p:spPr>
          <a:xfrm>
            <a:off x="2306932" y="2634654"/>
            <a:ext cx="533450" cy="404327"/>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80BC35B6-F677-F3CD-8F73-0110EEA4F05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59</a:t>
            </a:r>
          </a:p>
        </p:txBody>
      </p:sp>
    </p:spTree>
    <p:extLst>
      <p:ext uri="{BB962C8B-B14F-4D97-AF65-F5344CB8AC3E}">
        <p14:creationId xmlns:p14="http://schemas.microsoft.com/office/powerpoint/2010/main" val="78613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arn(inVertical)">
                                      <p:cBhvr>
                                        <p:cTn id="10" dur="500"/>
                                        <p:tgtEl>
                                          <p:spTgt spid="4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arn(inVertical)">
                                      <p:cBhvr>
                                        <p:cTn id="13" dur="500"/>
                                        <p:tgtEl>
                                          <p:spTgt spid="49"/>
                                        </p:tgtEl>
                                      </p:cBhvr>
                                    </p:animEffect>
                                  </p:childTnLst>
                                </p:cTn>
                              </p:par>
                              <p:par>
                                <p:cTn id="14" presetID="16" presetClass="entr" presetSubtype="21"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par>
                                <p:cTn id="17" presetID="16" presetClass="entr" presetSubtype="2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inVertical)">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180908" y="1518854"/>
            <a:ext cx="3845328" cy="3327045"/>
          </a:xfrm>
          <a:prstGeom prst="rect">
            <a:avLst/>
          </a:prstGeom>
        </p:spPr>
      </p:pic>
      <p:sp>
        <p:nvSpPr>
          <p:cNvPr id="8" name="Google Shape;868;p37">
            <a:extLst>
              <a:ext uri="{FF2B5EF4-FFF2-40B4-BE49-F238E27FC236}">
                <a16:creationId xmlns:a16="http://schemas.microsoft.com/office/drawing/2014/main" id="{5443E5CB-C7CD-B6C5-C9BA-878A190200BA}"/>
              </a:ext>
            </a:extLst>
          </p:cNvPr>
          <p:cNvSpPr txBox="1">
            <a:spLocks noGrp="1"/>
          </p:cNvSpPr>
          <p:nvPr>
            <p:ph type="subTitle" idx="1"/>
          </p:nvPr>
        </p:nvSpPr>
        <p:spPr>
          <a:xfrm>
            <a:off x="293714" y="1545937"/>
            <a:ext cx="5263023" cy="205162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sz="1600">
                <a:latin typeface="Nunito" pitchFamily="2" charset="-93"/>
              </a:rPr>
              <a:t>CTDL tổ chức dạng cây nhị phân đảm bảo quy tắc:</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có giá trị nhỏ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phải có giá trị lớn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và bên phải đều là cây nhị phân tìm kiếm</a:t>
            </a:r>
          </a:p>
          <a:p>
            <a:pPr marL="0" lvl="0" indent="0" algn="l" rtl="0">
              <a:spcBef>
                <a:spcPts val="0"/>
              </a:spcBef>
              <a:spcAft>
                <a:spcPts val="0"/>
              </a:spcAft>
              <a:buNone/>
            </a:pPr>
            <a:endParaRPr lang="vi-VN"/>
          </a:p>
        </p:txBody>
      </p:sp>
      <p:sp>
        <p:nvSpPr>
          <p:cNvPr id="4" name="TextBox 3">
            <a:extLst>
              <a:ext uri="{FF2B5EF4-FFF2-40B4-BE49-F238E27FC236}">
                <a16:creationId xmlns:a16="http://schemas.microsoft.com/office/drawing/2014/main" id="{F28FA338-0549-139D-D8F4-9BAC90ECB4EC}"/>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6</a:t>
            </a:r>
          </a:p>
        </p:txBody>
      </p:sp>
      <p:sp>
        <p:nvSpPr>
          <p:cNvPr id="5" name="Google Shape;536;p33">
            <a:extLst>
              <a:ext uri="{FF2B5EF4-FFF2-40B4-BE49-F238E27FC236}">
                <a16:creationId xmlns:a16="http://schemas.microsoft.com/office/drawing/2014/main" id="{76469ACA-D72A-4F7E-22DE-52A4AECEAEC0}"/>
              </a:ext>
            </a:extLst>
          </p:cNvPr>
          <p:cNvSpPr txBox="1">
            <a:spLocks/>
          </p:cNvSpPr>
          <p:nvPr/>
        </p:nvSpPr>
        <p:spPr>
          <a:xfrm>
            <a:off x="293714" y="4845899"/>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6807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3713797" y="2162273"/>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3223035" y="16734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2648494" y="26630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2929073" y="2162273"/>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3713797" y="1428564"/>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10517" y="4753007"/>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3700584" y="24664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25" idx="7"/>
          </p:cNvCxnSpPr>
          <p:nvPr/>
        </p:nvCxnSpPr>
        <p:spPr>
          <a:xfrm flipH="1">
            <a:off x="3641760" y="2955234"/>
            <a:ext cx="143025" cy="22641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191346" y="2955234"/>
            <a:ext cx="244776" cy="326065"/>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3150998" y="309778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726996"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708134"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25" idx="3"/>
            <a:endCxn id="26" idx="0"/>
          </p:cNvCxnSpPr>
          <p:nvPr/>
        </p:nvCxnSpPr>
        <p:spPr>
          <a:xfrm flipH="1">
            <a:off x="3010703" y="3586612"/>
            <a:ext cx="224496" cy="26838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25" idx="5"/>
            <a:endCxn id="27" idx="0"/>
          </p:cNvCxnSpPr>
          <p:nvPr/>
        </p:nvCxnSpPr>
        <p:spPr>
          <a:xfrm>
            <a:off x="3641760" y="3586612"/>
            <a:ext cx="350081" cy="268383"/>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152415" y="32812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grpSp>
        <p:nvGrpSpPr>
          <p:cNvPr id="68" name="Group 67">
            <a:extLst>
              <a:ext uri="{FF2B5EF4-FFF2-40B4-BE49-F238E27FC236}">
                <a16:creationId xmlns:a16="http://schemas.microsoft.com/office/drawing/2014/main" id="{63CF47BA-4E3F-3D5A-8BD8-05ADB4E5FD72}"/>
              </a:ext>
            </a:extLst>
          </p:cNvPr>
          <p:cNvGrpSpPr/>
          <p:nvPr/>
        </p:nvGrpSpPr>
        <p:grpSpPr>
          <a:xfrm>
            <a:off x="4841284" y="3879707"/>
            <a:ext cx="4165806" cy="723934"/>
            <a:chOff x="2233291" y="2234890"/>
            <a:chExt cx="3933763" cy="723934"/>
          </a:xfrm>
        </p:grpSpPr>
        <p:sp>
          <p:nvSpPr>
            <p:cNvPr id="69" name="Rectangle: Rounded Corners 68">
              <a:extLst>
                <a:ext uri="{FF2B5EF4-FFF2-40B4-BE49-F238E27FC236}">
                  <a16:creationId xmlns:a16="http://schemas.microsoft.com/office/drawing/2014/main" id="{0D6D90B8-6DEE-CFD8-BE7B-E5AA634706EE}"/>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4 – 4.2. Right Left Case</a:t>
              </a:r>
            </a:p>
          </p:txBody>
        </p:sp>
        <p:sp>
          <p:nvSpPr>
            <p:cNvPr id="70" name="Rectangle 69">
              <a:extLst>
                <a:ext uri="{FF2B5EF4-FFF2-40B4-BE49-F238E27FC236}">
                  <a16:creationId xmlns:a16="http://schemas.microsoft.com/office/drawing/2014/main" id="{89C8AAEA-45FE-2928-7796-7E24E22D3985}"/>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103" name="Straight Arrow Connector 102">
            <a:extLst>
              <a:ext uri="{FF2B5EF4-FFF2-40B4-BE49-F238E27FC236}">
                <a16:creationId xmlns:a16="http://schemas.microsoft.com/office/drawing/2014/main" id="{EB353C61-248B-1464-79B2-394725A8CD19}"/>
              </a:ext>
            </a:extLst>
          </p:cNvPr>
          <p:cNvCxnSpPr>
            <a:cxnSpLocks/>
          </p:cNvCxnSpPr>
          <p:nvPr/>
        </p:nvCxnSpPr>
        <p:spPr>
          <a:xfrm flipV="1">
            <a:off x="2197123" y="2787789"/>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CCD5A68-C7B6-8B21-9C1C-114D4341918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60</a:t>
            </a:r>
          </a:p>
        </p:txBody>
      </p:sp>
    </p:spTree>
    <p:extLst>
      <p:ext uri="{BB962C8B-B14F-4D97-AF65-F5344CB8AC3E}">
        <p14:creationId xmlns:p14="http://schemas.microsoft.com/office/powerpoint/2010/main" val="2533632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25" idx="0"/>
          </p:cNvCxnSpPr>
          <p:nvPr/>
        </p:nvCxnSpPr>
        <p:spPr>
          <a:xfrm>
            <a:off x="3426316" y="2211892"/>
            <a:ext cx="365413" cy="2336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2935554" y="172306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2358929" y="2458507"/>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2639508" y="2211892"/>
            <a:ext cx="380247" cy="24661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3426316" y="1428564"/>
            <a:ext cx="886951" cy="378368"/>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10517" y="4753007"/>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4144865" y="30868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1"/>
            <a:endCxn id="25" idx="5"/>
          </p:cNvCxnSpPr>
          <p:nvPr/>
        </p:nvCxnSpPr>
        <p:spPr>
          <a:xfrm flipH="1" flipV="1">
            <a:off x="3995009" y="2934342"/>
            <a:ext cx="234057" cy="236344"/>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635627" y="3575646"/>
            <a:ext cx="232828" cy="318102"/>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3504247" y="244551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935554" y="336176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708134"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25" idx="3"/>
            <a:endCxn id="26" idx="0"/>
          </p:cNvCxnSpPr>
          <p:nvPr/>
        </p:nvCxnSpPr>
        <p:spPr>
          <a:xfrm flipH="1">
            <a:off x="3219261" y="2934342"/>
            <a:ext cx="369187" cy="42741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52" idx="3"/>
            <a:endCxn id="27" idx="0"/>
          </p:cNvCxnSpPr>
          <p:nvPr/>
        </p:nvCxnSpPr>
        <p:spPr>
          <a:xfrm flipH="1">
            <a:off x="3991841" y="3575646"/>
            <a:ext cx="237225" cy="279349"/>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584748" y="3893748"/>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 name="Rectangle: Rounded Corners 93">
            <a:extLst>
              <a:ext uri="{FF2B5EF4-FFF2-40B4-BE49-F238E27FC236}">
                <a16:creationId xmlns:a16="http://schemas.microsoft.com/office/drawing/2014/main" id="{EC787D59-828D-47BE-7B55-ED528075BAEE}"/>
              </a:ext>
            </a:extLst>
          </p:cNvPr>
          <p:cNvSpPr/>
          <p:nvPr/>
        </p:nvSpPr>
        <p:spPr>
          <a:xfrm>
            <a:off x="485168" y="4225759"/>
            <a:ext cx="4165806"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4 – 4.2. Right Left Case: Bước 1</a:t>
            </a:r>
          </a:p>
        </p:txBody>
      </p:sp>
      <p:sp>
        <p:nvSpPr>
          <p:cNvPr id="4" name="TextBox 3">
            <a:extLst>
              <a:ext uri="{FF2B5EF4-FFF2-40B4-BE49-F238E27FC236}">
                <a16:creationId xmlns:a16="http://schemas.microsoft.com/office/drawing/2014/main" id="{E878119F-44C8-492D-33A9-4098CA4C9F5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61</a:t>
            </a:r>
          </a:p>
        </p:txBody>
      </p:sp>
    </p:spTree>
    <p:extLst>
      <p:ext uri="{BB962C8B-B14F-4D97-AF65-F5344CB8AC3E}">
        <p14:creationId xmlns:p14="http://schemas.microsoft.com/office/powerpoint/2010/main" val="1344976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7"/>
            <a:endCxn id="25" idx="3"/>
          </p:cNvCxnSpPr>
          <p:nvPr/>
        </p:nvCxnSpPr>
        <p:spPr>
          <a:xfrm flipV="1">
            <a:off x="2463639" y="2245151"/>
            <a:ext cx="471539" cy="33459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1972877" y="249587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1380346" y="3307195"/>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1660925" y="2984707"/>
            <a:ext cx="396153" cy="32248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25" idx="0"/>
            <a:endCxn id="6" idx="3"/>
          </p:cNvCxnSpPr>
          <p:nvPr/>
        </p:nvCxnSpPr>
        <p:spPr>
          <a:xfrm flipV="1">
            <a:off x="3138459" y="1428564"/>
            <a:ext cx="1174808" cy="32775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01622" y="3826961"/>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3680112" y="252925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1"/>
            <a:endCxn id="25" idx="5"/>
          </p:cNvCxnSpPr>
          <p:nvPr/>
        </p:nvCxnSpPr>
        <p:spPr>
          <a:xfrm flipH="1" flipV="1">
            <a:off x="3341739" y="2245151"/>
            <a:ext cx="422574" cy="36797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170874" y="3018088"/>
            <a:ext cx="322033" cy="285742"/>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2850977" y="1756321"/>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444792" y="3307194"/>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358080" y="330383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9" idx="5"/>
            <a:endCxn id="26" idx="0"/>
          </p:cNvCxnSpPr>
          <p:nvPr/>
        </p:nvCxnSpPr>
        <p:spPr>
          <a:xfrm>
            <a:off x="2463639" y="2984707"/>
            <a:ext cx="264860" cy="32248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52" idx="3"/>
            <a:endCxn id="27" idx="0"/>
          </p:cNvCxnSpPr>
          <p:nvPr/>
        </p:nvCxnSpPr>
        <p:spPr>
          <a:xfrm flipH="1">
            <a:off x="3641787" y="3018088"/>
            <a:ext cx="122526" cy="285743"/>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209200" y="3303830"/>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3" name="Rectangle: Rounded Corners 52">
            <a:extLst>
              <a:ext uri="{FF2B5EF4-FFF2-40B4-BE49-F238E27FC236}">
                <a16:creationId xmlns:a16="http://schemas.microsoft.com/office/drawing/2014/main" id="{E8BEE4DF-F892-839D-D47F-BCA7B8A2C07E}"/>
              </a:ext>
            </a:extLst>
          </p:cNvPr>
          <p:cNvSpPr/>
          <p:nvPr/>
        </p:nvSpPr>
        <p:spPr>
          <a:xfrm>
            <a:off x="406193" y="4363725"/>
            <a:ext cx="4165806"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4 – 4.2. Right Left Case: Bước 2</a:t>
            </a:r>
          </a:p>
        </p:txBody>
      </p:sp>
      <p:sp>
        <p:nvSpPr>
          <p:cNvPr id="4" name="TextBox 3">
            <a:extLst>
              <a:ext uri="{FF2B5EF4-FFF2-40B4-BE49-F238E27FC236}">
                <a16:creationId xmlns:a16="http://schemas.microsoft.com/office/drawing/2014/main" id="{2520A4A7-3EA9-FEA1-0699-EBC1E4723E4B}"/>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62</a:t>
            </a:r>
          </a:p>
        </p:txBody>
      </p:sp>
    </p:spTree>
    <p:extLst>
      <p:ext uri="{BB962C8B-B14F-4D97-AF65-F5344CB8AC3E}">
        <p14:creationId xmlns:p14="http://schemas.microsoft.com/office/powerpoint/2010/main" val="367462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algn="ctr"/>
            <a:r>
              <a:rPr lang="vi-VN"/>
              <a:t>INSERT - THÊM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515444"/>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en-US" sz="1600">
                <a:latin typeface="Nunito" pitchFamily="2" charset="-93"/>
              </a:rPr>
              <a:t>Hàm Insert (Tree T, Node X): Thực hiện thêm node vào cây Đỏ-Đen và mặc định tô màu cho node được thêm mới là màu đỏ và cân bằng khi vi phạm quy tắc của cây Đỏ-Đen. Trong hàm này sẽ gọi 1 hàm khác là:</a:t>
            </a:r>
          </a:p>
          <a:p>
            <a:pPr marL="285750" indent="-285750">
              <a:lnSpc>
                <a:spcPct val="150000"/>
              </a:lnSpc>
              <a:buFont typeface="Arial" panose="020B0604020202020204" pitchFamily="34" charset="0"/>
              <a:buChar char="•"/>
            </a:pPr>
            <a:r>
              <a:rPr lang="vi-VN" sz="1600">
                <a:latin typeface="Nunito" pitchFamily="2" charset="-93"/>
              </a:rPr>
              <a:t>Hàm Insert_FixUp (Tree T, Node Z): Được gọi bên trong hàm Insert. Thực hiện cân bằng lại cây khi cây không còn đảm bảo quy tắc của CTDL Red-Black Tree</a:t>
            </a:r>
          </a:p>
          <a:p>
            <a:pPr marL="0" indent="0">
              <a:lnSpc>
                <a:spcPct val="150000"/>
              </a:lnSpc>
            </a:pPr>
            <a:r>
              <a:rPr lang="vi-VN" sz="1600" b="1">
                <a:latin typeface="Nunito" pitchFamily="2" charset="-93"/>
              </a:rPr>
              <a:t>Nguồn source code</a:t>
            </a:r>
            <a:r>
              <a:rPr lang="vi-VN" sz="1600">
                <a:latin typeface="Nunito" pitchFamily="2" charset="-93"/>
              </a:rPr>
              <a:t>: </a:t>
            </a:r>
            <a:r>
              <a:rPr lang="en-US" sz="1600">
                <a:solidFill>
                  <a:schemeClr val="dk1"/>
                </a:solidFill>
                <a:latin typeface="Nunito" pitchFamily="2" charset="-93"/>
                <a:hlinkClick r:id="rId3"/>
              </a:rPr>
              <a:t>2009 Introduction to Algorithms Third Editon</a:t>
            </a:r>
            <a:r>
              <a:rPr lang="en-US" sz="1600">
                <a:solidFill>
                  <a:schemeClr val="dk1"/>
                </a:solidFill>
                <a:latin typeface="Nunito" pitchFamily="2" charset="-93"/>
              </a:rPr>
              <a:t> (Trang 315 - 322)</a:t>
            </a:r>
            <a:endParaRPr lang="vi-VN" sz="1600">
              <a:latin typeface="Nunito" pitchFamily="2" charset="-93"/>
            </a:endParaRPr>
          </a:p>
          <a:p>
            <a:pPr marL="285750" indent="-285750">
              <a:lnSpc>
                <a:spcPct val="150000"/>
              </a:lnSpc>
              <a:buFont typeface="Arial" panose="020B0604020202020204" pitchFamily="34" charset="0"/>
              <a:buChar char="•"/>
            </a:pPr>
            <a:endParaRPr lang="en-US" sz="1600">
              <a:latin typeface="Nunito" pitchFamily="2" charset="-93"/>
            </a:endParaRP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Code</a:t>
            </a:r>
          </a:p>
        </p:txBody>
      </p:sp>
      <p:sp>
        <p:nvSpPr>
          <p:cNvPr id="4" name="TextBox 3">
            <a:extLst>
              <a:ext uri="{FF2B5EF4-FFF2-40B4-BE49-F238E27FC236}">
                <a16:creationId xmlns:a16="http://schemas.microsoft.com/office/drawing/2014/main" id="{F4666614-2192-D28D-263B-5EE1C7FEE7C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63</a:t>
            </a:r>
          </a:p>
        </p:txBody>
      </p:sp>
    </p:spTree>
    <p:extLst>
      <p:ext uri="{BB962C8B-B14F-4D97-AF65-F5344CB8AC3E}">
        <p14:creationId xmlns:p14="http://schemas.microsoft.com/office/powerpoint/2010/main" val="407993073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23071" y="2024374"/>
            <a:ext cx="4347990" cy="212852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indent="0">
              <a:lnSpc>
                <a:spcPct val="150000"/>
              </a:lnSpc>
            </a:pPr>
            <a:r>
              <a:rPr lang="en-US">
                <a:latin typeface="Nunito" pitchFamily="2" charset="-93"/>
              </a:rPr>
              <a:t>Hàm Insert (Tree T, Node X): Thực hiện thêm node vào cây Đỏ-Đen và mặc định tô màu cho node được thêm mới là màu đỏ và cân bằng khi vi phạm quy tắc của cây Đỏ-Đen.</a:t>
            </a:r>
          </a:p>
          <a:p>
            <a:pPr marL="0" indent="0">
              <a:lnSpc>
                <a:spcPct val="150000"/>
              </a:lnSpc>
            </a:pPr>
            <a:r>
              <a:rPr lang="vi-VN" sz="1400" b="1">
                <a:latin typeface="Nunito" pitchFamily="2" charset="-93"/>
              </a:rPr>
              <a:t>Nguồn source code</a:t>
            </a:r>
            <a:r>
              <a:rPr lang="vi-VN">
                <a:latin typeface="Nunito" pitchFamily="2" charset="-93"/>
              </a:rPr>
              <a:t>: </a:t>
            </a:r>
            <a:r>
              <a:rPr lang="en-US" sz="1400">
                <a:solidFill>
                  <a:schemeClr val="dk1"/>
                </a:solidFill>
                <a:latin typeface="Nunito" pitchFamily="2" charset="-93"/>
                <a:hlinkClick r:id="rId3"/>
              </a:rPr>
              <a:t>2009 Introduction to Algorithms Third Editon</a:t>
            </a:r>
            <a:r>
              <a:rPr lang="en-US" sz="1400">
                <a:solidFill>
                  <a:schemeClr val="dk1"/>
                </a:solidFill>
                <a:latin typeface="Nunito" pitchFamily="2" charset="-93"/>
              </a:rPr>
              <a:t> (Trang 315)</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323071" y="587547"/>
            <a:ext cx="4406830" cy="684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INSERT - THÊM</a:t>
            </a:r>
          </a:p>
        </p:txBody>
      </p:sp>
      <p:pic>
        <p:nvPicPr>
          <p:cNvPr id="6" name="Picture 5" descr="A screen shot of a computer program&#10;&#10;Description automatically generated">
            <a:extLst>
              <a:ext uri="{FF2B5EF4-FFF2-40B4-BE49-F238E27FC236}">
                <a16:creationId xmlns:a16="http://schemas.microsoft.com/office/drawing/2014/main" id="{9397C588-B921-FB8C-172E-8FDE5F28D050}"/>
              </a:ext>
            </a:extLst>
          </p:cNvPr>
          <p:cNvPicPr>
            <a:picLocks noChangeAspect="1"/>
          </p:cNvPicPr>
          <p:nvPr/>
        </p:nvPicPr>
        <p:blipFill rotWithShape="1">
          <a:blip r:embed="rId4"/>
          <a:srcRect l="7102" t="6526" r="6703" b="6290"/>
          <a:stretch/>
        </p:blipFill>
        <p:spPr>
          <a:xfrm>
            <a:off x="4671061" y="-202"/>
            <a:ext cx="4472940" cy="5143702"/>
          </a:xfrm>
          <a:prstGeom prst="rect">
            <a:avLst/>
          </a:prstGeom>
        </p:spPr>
      </p:pic>
      <p:sp>
        <p:nvSpPr>
          <p:cNvPr id="7" name="Rectangle 6">
            <a:extLst>
              <a:ext uri="{FF2B5EF4-FFF2-40B4-BE49-F238E27FC236}">
                <a16:creationId xmlns:a16="http://schemas.microsoft.com/office/drawing/2014/main" id="{4FC8E553-6B92-3E2F-DC04-EC3AD1A03285}"/>
              </a:ext>
            </a:extLst>
          </p:cNvPr>
          <p:cNvSpPr/>
          <p:nvPr/>
        </p:nvSpPr>
        <p:spPr>
          <a:xfrm>
            <a:off x="323071" y="1620090"/>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8" name="TextBox 7">
            <a:extLst>
              <a:ext uri="{FF2B5EF4-FFF2-40B4-BE49-F238E27FC236}">
                <a16:creationId xmlns:a16="http://schemas.microsoft.com/office/drawing/2014/main" id="{1C31A609-48BC-3426-56B9-8585E6EF622C}"/>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41</a:t>
            </a:r>
          </a:p>
        </p:txBody>
      </p:sp>
    </p:spTree>
    <p:extLst>
      <p:ext uri="{BB962C8B-B14F-4D97-AF65-F5344CB8AC3E}">
        <p14:creationId xmlns:p14="http://schemas.microsoft.com/office/powerpoint/2010/main" val="343838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564712"/>
            <a:ext cx="3242342" cy="277868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Hàm Insert_FixUp (Tree T, Node Z): Được gọi bên trong hàm Insert. Thực hiện cân bằng lại cây khi cây không còn đảm bảo quy tắc của CTDL Red-Black Tree</a:t>
            </a:r>
          </a:p>
          <a:p>
            <a:pPr marL="0" indent="0">
              <a:lnSpc>
                <a:spcPct val="150000"/>
              </a:lnSpc>
            </a:pPr>
            <a:r>
              <a:rPr lang="vi-VN" sz="1400" b="1">
                <a:latin typeface="Nunito" pitchFamily="2" charset="-93"/>
              </a:rPr>
              <a:t>Nguồn source code</a:t>
            </a:r>
            <a:r>
              <a:rPr lang="vi-VN">
                <a:latin typeface="Nunito" pitchFamily="2" charset="-93"/>
              </a:rPr>
              <a:t>: </a:t>
            </a:r>
            <a:r>
              <a:rPr lang="en-US" sz="1400">
                <a:solidFill>
                  <a:schemeClr val="dk1"/>
                </a:solidFill>
                <a:latin typeface="Nunito" pitchFamily="2" charset="-93"/>
                <a:hlinkClick r:id="rId3"/>
              </a:rPr>
              <a:t>2009 Introduction to Algorithms Third Editon</a:t>
            </a:r>
            <a:r>
              <a:rPr lang="en-US" sz="1400">
                <a:solidFill>
                  <a:schemeClr val="dk1"/>
                </a:solidFill>
                <a:latin typeface="Nunito" pitchFamily="2" charset="-93"/>
              </a:rPr>
              <a:t> (Trang 316)</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9" name="Rectangle 8">
            <a:extLst>
              <a:ext uri="{FF2B5EF4-FFF2-40B4-BE49-F238E27FC236}">
                <a16:creationId xmlns:a16="http://schemas.microsoft.com/office/drawing/2014/main" id="{45D25CC3-73C7-A39E-08CA-56E27A2262B7}"/>
              </a:ext>
            </a:extLst>
          </p:cNvPr>
          <p:cNvSpPr/>
          <p:nvPr/>
        </p:nvSpPr>
        <p:spPr>
          <a:xfrm>
            <a:off x="304800" y="1128462"/>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pic>
        <p:nvPicPr>
          <p:cNvPr id="4" name="Picture 3" descr="A computer screen shot of a computer program&#10;&#10;Description automatically generated">
            <a:extLst>
              <a:ext uri="{FF2B5EF4-FFF2-40B4-BE49-F238E27FC236}">
                <a16:creationId xmlns:a16="http://schemas.microsoft.com/office/drawing/2014/main" id="{0AD38C29-565E-3A88-1ED8-F62912552B32}"/>
              </a:ext>
            </a:extLst>
          </p:cNvPr>
          <p:cNvPicPr>
            <a:picLocks noChangeAspect="1"/>
          </p:cNvPicPr>
          <p:nvPr/>
        </p:nvPicPr>
        <p:blipFill rotWithShape="1">
          <a:blip r:embed="rId4"/>
          <a:srcRect l="5881" t="8148" r="5881" b="6896"/>
          <a:stretch/>
        </p:blipFill>
        <p:spPr>
          <a:xfrm>
            <a:off x="3547142" y="599456"/>
            <a:ext cx="5596858" cy="4225869"/>
          </a:xfrm>
          <a:prstGeom prst="rect">
            <a:avLst/>
          </a:prstGeom>
        </p:spPr>
      </p:pic>
      <p:sp>
        <p:nvSpPr>
          <p:cNvPr id="6" name="TextBox 5">
            <a:extLst>
              <a:ext uri="{FF2B5EF4-FFF2-40B4-BE49-F238E27FC236}">
                <a16:creationId xmlns:a16="http://schemas.microsoft.com/office/drawing/2014/main" id="{34FB6029-CCD2-543D-B469-CE870D8C95A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65</a:t>
            </a:r>
          </a:p>
        </p:txBody>
      </p:sp>
    </p:spTree>
    <p:extLst>
      <p:ext uri="{BB962C8B-B14F-4D97-AF65-F5344CB8AC3E}">
        <p14:creationId xmlns:p14="http://schemas.microsoft.com/office/powerpoint/2010/main" val="201318209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0582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Bước 1: Thực hiện (Delete) xóa node được chọn để xóa như cây nhị phân tìm kiếm (BST) và di chuyển các phần khác của cây sau khi xóa node đã chọn. </a:t>
            </a:r>
          </a:p>
          <a:p>
            <a:pPr marL="285750" indent="-285750">
              <a:lnSpc>
                <a:spcPct val="150000"/>
              </a:lnSpc>
              <a:buFont typeface="Wingdings" panose="05000000000000000000" pitchFamily="2" charset="2"/>
              <a:buChar char="§"/>
            </a:pPr>
            <a:r>
              <a:rPr lang="vi-VN" sz="1600">
                <a:latin typeface="Nunito" pitchFamily="2" charset="-93"/>
              </a:rPr>
              <a:t>Bước 2: Thực hiện Rotate, Recolor cây nếu cây không thỏa quy tắc của CTDL Cây Đỏ - Đen. Thực hiện xem xét </a:t>
            </a:r>
            <a:r>
              <a:rPr lang="vi-VN" sz="1600" b="1">
                <a:latin typeface="Nunito" pitchFamily="2" charset="-93"/>
              </a:rPr>
              <a:t>màu node X’s Sibling </a:t>
            </a:r>
            <a:r>
              <a:rPr lang="vi-VN" sz="1600">
                <a:latin typeface="Nunito" pitchFamily="2" charset="-93"/>
              </a:rPr>
              <a:t>để áp dụng Rotate – Recolor Case phù hợp (X là node được gọi xóa). </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Thuật toán</a:t>
            </a:r>
          </a:p>
        </p:txBody>
      </p:sp>
      <p:sp>
        <p:nvSpPr>
          <p:cNvPr id="4" name="TextBox 3">
            <a:extLst>
              <a:ext uri="{FF2B5EF4-FFF2-40B4-BE49-F238E27FC236}">
                <a16:creationId xmlns:a16="http://schemas.microsoft.com/office/drawing/2014/main" id="{F9A3A2EC-F79E-A8A3-50BF-7447E53CD73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66</a:t>
            </a:r>
          </a:p>
        </p:txBody>
      </p:sp>
    </p:spTree>
    <p:extLst>
      <p:ext uri="{BB962C8B-B14F-4D97-AF65-F5344CB8AC3E}">
        <p14:creationId xmlns:p14="http://schemas.microsoft.com/office/powerpoint/2010/main" val="250936475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1217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Khi xóa 1 node trong cây, ta cần chú ý đến </a:t>
            </a:r>
            <a:r>
              <a:rPr lang="vi-VN" sz="1600" b="1">
                <a:latin typeface="Nunito" pitchFamily="2" charset="-93"/>
              </a:rPr>
              <a:t>chiều cao đen </a:t>
            </a:r>
            <a:r>
              <a:rPr lang="vi-VN" sz="1600">
                <a:latin typeface="Nunito" pitchFamily="2" charset="-93"/>
              </a:rPr>
              <a:t>trong cây. </a:t>
            </a:r>
          </a:p>
          <a:p>
            <a:pPr marL="285750" indent="-285750">
              <a:lnSpc>
                <a:spcPct val="150000"/>
              </a:lnSpc>
              <a:buFont typeface="Wingdings" panose="05000000000000000000" pitchFamily="2" charset="2"/>
              <a:buChar char="§"/>
            </a:pPr>
            <a:r>
              <a:rPr lang="vi-VN" sz="1600">
                <a:latin typeface="Nunito" pitchFamily="2" charset="-93"/>
              </a:rPr>
              <a:t>Double Black Node: Khi một node đen được yêu cầu xóa và được thay thế bằng một node đen khác, ta gọi node đó là “Double Black” node.</a:t>
            </a:r>
          </a:p>
          <a:p>
            <a:pPr marL="285750" indent="-285750">
              <a:lnSpc>
                <a:spcPct val="150000"/>
              </a:lnSpc>
              <a:buFont typeface="Wingdings" panose="05000000000000000000" pitchFamily="2" charset="2"/>
              <a:buChar char="§"/>
            </a:pPr>
            <a:r>
              <a:rPr lang="vi-VN" sz="1600">
                <a:latin typeface="Nunito" pitchFamily="2" charset="-93"/>
              </a:rPr>
              <a:t>Yêu cầu khi xóa: Chuyển các node “Double Black” node về “Single Black” node, để đảm bảo chiều cao đen của cây được cân bằng ở các node lá</a:t>
            </a:r>
          </a:p>
          <a:p>
            <a:pPr marL="285750" indent="-285750">
              <a:lnSpc>
                <a:spcPct val="150000"/>
              </a:lnSpc>
              <a:buFont typeface="Wingdings" panose="05000000000000000000" pitchFamily="2" charset="2"/>
              <a:buChar char="§"/>
            </a:pPr>
            <a:endParaRPr lang="vi-VN" sz="1600">
              <a:latin typeface="Nunito" pitchFamily="2" charset="-93"/>
            </a:endParaRP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tx2">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Chú ý</a:t>
            </a:r>
          </a:p>
        </p:txBody>
      </p:sp>
      <p:sp>
        <p:nvSpPr>
          <p:cNvPr id="4" name="TextBox 3">
            <a:extLst>
              <a:ext uri="{FF2B5EF4-FFF2-40B4-BE49-F238E27FC236}">
                <a16:creationId xmlns:a16="http://schemas.microsoft.com/office/drawing/2014/main" id="{6944EBF4-0872-4C2D-2289-D022FFBD023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67</a:t>
            </a:r>
          </a:p>
        </p:txBody>
      </p:sp>
    </p:spTree>
    <p:extLst>
      <p:ext uri="{BB962C8B-B14F-4D97-AF65-F5344CB8AC3E}">
        <p14:creationId xmlns:p14="http://schemas.microsoft.com/office/powerpoint/2010/main" val="211766254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779437"/>
            <a:ext cx="8543778" cy="1755531"/>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Với v là node cần xóa, u là 1 trong 2 con của v, s là node anh em của node v. Thực hiện xét 2 trường hợp:</a:t>
            </a:r>
          </a:p>
          <a:p>
            <a:pPr marL="285750" indent="-285750">
              <a:lnSpc>
                <a:spcPct val="150000"/>
              </a:lnSpc>
              <a:buFont typeface="Arial" panose="020B0604020202020204" pitchFamily="34" charset="0"/>
              <a:buChar char="•"/>
            </a:pPr>
            <a:r>
              <a:rPr lang="vi-VN" sz="1600">
                <a:latin typeface="Nunito" pitchFamily="2" charset="-93"/>
              </a:rPr>
              <a:t>Trường hợp 1: Nếu u hoặc v có màu đỏ</a:t>
            </a:r>
          </a:p>
          <a:p>
            <a:pPr marL="285750" indent="-285750">
              <a:lnSpc>
                <a:spcPct val="150000"/>
              </a:lnSpc>
              <a:buFont typeface="Arial" panose="020B0604020202020204" pitchFamily="34" charset="0"/>
              <a:buChar char="•"/>
            </a:pPr>
            <a:r>
              <a:rPr lang="vi-VN" sz="1600">
                <a:latin typeface="Nunito" pitchFamily="2" charset="-93"/>
              </a:rPr>
              <a:t>Trường hợp 2: Nếu u và v có màu đen.</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37515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Tại bước 2</a:t>
            </a:r>
          </a:p>
        </p:txBody>
      </p:sp>
      <p:sp>
        <p:nvSpPr>
          <p:cNvPr id="4" name="TextBox 3">
            <a:extLst>
              <a:ext uri="{FF2B5EF4-FFF2-40B4-BE49-F238E27FC236}">
                <a16:creationId xmlns:a16="http://schemas.microsoft.com/office/drawing/2014/main" id="{A242673F-4EFF-00C1-2D2E-81745A3793B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68</a:t>
            </a:r>
          </a:p>
        </p:txBody>
      </p:sp>
    </p:spTree>
    <p:extLst>
      <p:ext uri="{BB962C8B-B14F-4D97-AF65-F5344CB8AC3E}">
        <p14:creationId xmlns:p14="http://schemas.microsoft.com/office/powerpoint/2010/main" val="101871610"/>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238795"/>
            <a:ext cx="7704000" cy="3524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XÓA - DELETE</a:t>
            </a:r>
            <a:endParaRPr sz="1400"/>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83768"/>
            <a:ext cx="3039286" cy="404284"/>
          </a:xfrm>
          <a:prstGeom prst="rect">
            <a:avLst/>
          </a:prstGeom>
          <a:solidFill>
            <a:schemeClr val="tx2">
              <a:lumMod val="7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TH1: Nếu u hoặc v có màu đỏ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122517" y="164931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9" idx="5"/>
            <a:endCxn id="13" idx="0"/>
          </p:cNvCxnSpPr>
          <p:nvPr/>
        </p:nvCxnSpPr>
        <p:spPr>
          <a:xfrm>
            <a:off x="1607248" y="2858970"/>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613279" y="2125261"/>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116486" y="237014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41945" y="335979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22524" y="2858970"/>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607248" y="2125261"/>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1594035" y="316310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14" name="Rectangle 13">
            <a:extLst>
              <a:ext uri="{FF2B5EF4-FFF2-40B4-BE49-F238E27FC236}">
                <a16:creationId xmlns:a16="http://schemas.microsoft.com/office/drawing/2014/main" id="{73EB62CE-9BB6-AE76-1EF3-D6CCE62EBCE1}"/>
              </a:ext>
            </a:extLst>
          </p:cNvPr>
          <p:cNvSpPr/>
          <p:nvPr/>
        </p:nvSpPr>
        <p:spPr>
          <a:xfrm>
            <a:off x="1058005"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1973793"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1341712" y="3651931"/>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084797" y="3651931"/>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02402" y="236878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2778239" y="338984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0" name="Rectangle 19">
            <a:extLst>
              <a:ext uri="{FF2B5EF4-FFF2-40B4-BE49-F238E27FC236}">
                <a16:creationId xmlns:a16="http://schemas.microsoft.com/office/drawing/2014/main" id="{5255EC6B-6BA4-71DD-4C04-AC1B5B501CA3}"/>
              </a:ext>
            </a:extLst>
          </p:cNvPr>
          <p:cNvSpPr/>
          <p:nvPr/>
        </p:nvSpPr>
        <p:spPr>
          <a:xfrm>
            <a:off x="3800248" y="3389841"/>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18" idx="3"/>
            <a:endCxn id="19" idx="0"/>
          </p:cNvCxnSpPr>
          <p:nvPr/>
        </p:nvCxnSpPr>
        <p:spPr>
          <a:xfrm flipH="1">
            <a:off x="3058818" y="2857619"/>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20" idx="0"/>
          </p:cNvCxnSpPr>
          <p:nvPr/>
        </p:nvCxnSpPr>
        <p:spPr>
          <a:xfrm>
            <a:off x="3693164" y="2857619"/>
            <a:ext cx="387664" cy="532222"/>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Arrow Connector 882">
            <a:extLst>
              <a:ext uri="{FF2B5EF4-FFF2-40B4-BE49-F238E27FC236}">
                <a16:creationId xmlns:a16="http://schemas.microsoft.com/office/drawing/2014/main" id="{B0896C71-9375-2BA3-4F83-6F33F76CF05D}"/>
              </a:ext>
            </a:extLst>
          </p:cNvPr>
          <p:cNvCxnSpPr>
            <a:cxnSpLocks/>
            <a:stCxn id="885" idx="0"/>
          </p:cNvCxnSpPr>
          <p:nvPr/>
        </p:nvCxnSpPr>
        <p:spPr>
          <a:xfrm flipH="1" flipV="1">
            <a:off x="2257500" y="3609177"/>
            <a:ext cx="661029" cy="498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5" name="TextBox 884">
            <a:extLst>
              <a:ext uri="{FF2B5EF4-FFF2-40B4-BE49-F238E27FC236}">
                <a16:creationId xmlns:a16="http://schemas.microsoft.com/office/drawing/2014/main" id="{4290043F-AF9C-E3A8-069F-8522E901D4E7}"/>
              </a:ext>
            </a:extLst>
          </p:cNvPr>
          <p:cNvSpPr txBox="1"/>
          <p:nvPr/>
        </p:nvSpPr>
        <p:spPr>
          <a:xfrm>
            <a:off x="2778239" y="4107180"/>
            <a:ext cx="280579" cy="307777"/>
          </a:xfrm>
          <a:prstGeom prst="rect">
            <a:avLst/>
          </a:prstGeom>
          <a:noFill/>
        </p:spPr>
        <p:txBody>
          <a:bodyPr wrap="square" rtlCol="0">
            <a:spAutoFit/>
          </a:bodyPr>
          <a:lstStyle/>
          <a:p>
            <a:r>
              <a:rPr lang="vi-VN"/>
              <a:t>u</a:t>
            </a:r>
          </a:p>
        </p:txBody>
      </p:sp>
      <p:cxnSp>
        <p:nvCxnSpPr>
          <p:cNvPr id="888" name="Straight Arrow Connector 887">
            <a:extLst>
              <a:ext uri="{FF2B5EF4-FFF2-40B4-BE49-F238E27FC236}">
                <a16:creationId xmlns:a16="http://schemas.microsoft.com/office/drawing/2014/main" id="{25DFC2F4-14AB-1D84-1043-30284274A296}"/>
              </a:ext>
            </a:extLst>
          </p:cNvPr>
          <p:cNvCxnSpPr>
            <a:cxnSpLocks/>
            <a:stCxn id="889" idx="3"/>
            <a:endCxn id="9" idx="1"/>
          </p:cNvCxnSpPr>
          <p:nvPr/>
        </p:nvCxnSpPr>
        <p:spPr>
          <a:xfrm>
            <a:off x="651411" y="2331008"/>
            <a:ext cx="549276" cy="12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9" name="TextBox 888">
            <a:extLst>
              <a:ext uri="{FF2B5EF4-FFF2-40B4-BE49-F238E27FC236}">
                <a16:creationId xmlns:a16="http://schemas.microsoft.com/office/drawing/2014/main" id="{931F5E44-B20A-D34A-0CC7-9B68EA1FAABE}"/>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892" name="Google Shape;868;p37">
            <a:extLst>
              <a:ext uri="{FF2B5EF4-FFF2-40B4-BE49-F238E27FC236}">
                <a16:creationId xmlns:a16="http://schemas.microsoft.com/office/drawing/2014/main" id="{DB5CB6AA-F42F-2EB8-2630-CA9469291427}"/>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grpSp>
        <p:nvGrpSpPr>
          <p:cNvPr id="893" name="Group 892">
            <a:extLst>
              <a:ext uri="{FF2B5EF4-FFF2-40B4-BE49-F238E27FC236}">
                <a16:creationId xmlns:a16="http://schemas.microsoft.com/office/drawing/2014/main" id="{F7509E2E-34B8-72A4-16F7-A605555AEDB0}"/>
              </a:ext>
            </a:extLst>
          </p:cNvPr>
          <p:cNvGrpSpPr/>
          <p:nvPr/>
        </p:nvGrpSpPr>
        <p:grpSpPr>
          <a:xfrm>
            <a:off x="4575384" y="1675654"/>
            <a:ext cx="4197784" cy="1448076"/>
            <a:chOff x="4571999" y="1932261"/>
            <a:chExt cx="3756075" cy="1448076"/>
          </a:xfrm>
        </p:grpSpPr>
        <p:sp>
          <p:nvSpPr>
            <p:cNvPr id="894" name="Rectangle: Rounded Corners 893">
              <a:extLst>
                <a:ext uri="{FF2B5EF4-FFF2-40B4-BE49-F238E27FC236}">
                  <a16:creationId xmlns:a16="http://schemas.microsoft.com/office/drawing/2014/main" id="{64A9EC33-CB20-1807-0403-84BFB10B6BF0}"/>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Node u trở thành node thay thế cho node v. Lúc này, ta thực hiện đổi màu node u thành màu đen.</a:t>
              </a:r>
            </a:p>
          </p:txBody>
        </p:sp>
        <p:sp>
          <p:nvSpPr>
            <p:cNvPr id="895" name="Rectangle 894">
              <a:extLst>
                <a:ext uri="{FF2B5EF4-FFF2-40B4-BE49-F238E27FC236}">
                  <a16:creationId xmlns:a16="http://schemas.microsoft.com/office/drawing/2014/main" id="{D0A8DE76-ABF2-F03E-B5F9-97D64C87BC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7" name="TextBox 6">
            <a:extLst>
              <a:ext uri="{FF2B5EF4-FFF2-40B4-BE49-F238E27FC236}">
                <a16:creationId xmlns:a16="http://schemas.microsoft.com/office/drawing/2014/main" id="{0E5B3D2A-C8E9-006D-EEA4-984686C91E1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69</a:t>
            </a:r>
          </a:p>
        </p:txBody>
      </p:sp>
    </p:spTree>
    <p:extLst>
      <p:ext uri="{BB962C8B-B14F-4D97-AF65-F5344CB8AC3E}">
        <p14:creationId xmlns:p14="http://schemas.microsoft.com/office/powerpoint/2010/main" val="18885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392429" y="2491200"/>
            <a:ext cx="4450079" cy="4733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&amp; NHƯỢC ĐIỂM ???</a:t>
            </a:r>
          </a:p>
        </p:txBody>
      </p:sp>
      <p:sp>
        <p:nvSpPr>
          <p:cNvPr id="4" name="TextBox 3">
            <a:extLst>
              <a:ext uri="{FF2B5EF4-FFF2-40B4-BE49-F238E27FC236}">
                <a16:creationId xmlns:a16="http://schemas.microsoft.com/office/drawing/2014/main" id="{D7C393FA-D601-304F-70AC-58584AF8D5B3}"/>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7 </a:t>
            </a:r>
          </a:p>
        </p:txBody>
      </p:sp>
      <p:sp>
        <p:nvSpPr>
          <p:cNvPr id="5" name="Google Shape;536;p33">
            <a:extLst>
              <a:ext uri="{FF2B5EF4-FFF2-40B4-BE49-F238E27FC236}">
                <a16:creationId xmlns:a16="http://schemas.microsoft.com/office/drawing/2014/main" id="{E809F119-9737-363A-C887-E0895E35EB30}"/>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pic>
        <p:nvPicPr>
          <p:cNvPr id="6" name="Picture 5" descr="A diagram of a tree&#10;&#10;Description automatically generated">
            <a:extLst>
              <a:ext uri="{FF2B5EF4-FFF2-40B4-BE49-F238E27FC236}">
                <a16:creationId xmlns:a16="http://schemas.microsoft.com/office/drawing/2014/main" id="{0DF77798-E08E-C702-D1D5-8478CDD22AF1}"/>
              </a:ext>
            </a:extLst>
          </p:cNvPr>
          <p:cNvPicPr>
            <a:picLocks noChangeAspect="1"/>
          </p:cNvPicPr>
          <p:nvPr/>
        </p:nvPicPr>
        <p:blipFill>
          <a:blip r:embed="rId3"/>
          <a:stretch>
            <a:fillRect/>
          </a:stretch>
        </p:blipFill>
        <p:spPr>
          <a:xfrm>
            <a:off x="5180908" y="1518854"/>
            <a:ext cx="3845328" cy="3327045"/>
          </a:xfrm>
          <a:prstGeom prst="rect">
            <a:avLst/>
          </a:prstGeom>
        </p:spPr>
      </p:pic>
    </p:spTree>
    <p:extLst>
      <p:ext uri="{BB962C8B-B14F-4D97-AF65-F5344CB8AC3E}">
        <p14:creationId xmlns:p14="http://schemas.microsoft.com/office/powerpoint/2010/main" val="608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238795"/>
            <a:ext cx="7704000" cy="3524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XÓA - DELETE</a:t>
            </a:r>
            <a:endParaRPr sz="1400"/>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83768"/>
            <a:ext cx="3039286" cy="404284"/>
          </a:xfrm>
          <a:prstGeom prst="rect">
            <a:avLst/>
          </a:prstGeom>
          <a:solidFill>
            <a:schemeClr val="tx2">
              <a:lumMod val="7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TH1: Nếu u hoặc v có màu đỏ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122517" y="164931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9" idx="5"/>
            <a:endCxn id="13" idx="0"/>
          </p:cNvCxnSpPr>
          <p:nvPr/>
        </p:nvCxnSpPr>
        <p:spPr>
          <a:xfrm>
            <a:off x="1607248" y="2858970"/>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613279" y="2125261"/>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116486" y="237014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41945" y="335979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22524" y="2858970"/>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607248" y="2125261"/>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1594035" y="316310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14" name="Rectangle 13">
            <a:extLst>
              <a:ext uri="{FF2B5EF4-FFF2-40B4-BE49-F238E27FC236}">
                <a16:creationId xmlns:a16="http://schemas.microsoft.com/office/drawing/2014/main" id="{73EB62CE-9BB6-AE76-1EF3-D6CCE62EBCE1}"/>
              </a:ext>
            </a:extLst>
          </p:cNvPr>
          <p:cNvSpPr/>
          <p:nvPr/>
        </p:nvSpPr>
        <p:spPr>
          <a:xfrm>
            <a:off x="1058005"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1973793"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1341712" y="3651931"/>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084797" y="3651931"/>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02402" y="236878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2778239" y="338984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0" name="Rectangle 19">
            <a:extLst>
              <a:ext uri="{FF2B5EF4-FFF2-40B4-BE49-F238E27FC236}">
                <a16:creationId xmlns:a16="http://schemas.microsoft.com/office/drawing/2014/main" id="{5255EC6B-6BA4-71DD-4C04-AC1B5B501CA3}"/>
              </a:ext>
            </a:extLst>
          </p:cNvPr>
          <p:cNvSpPr/>
          <p:nvPr/>
        </p:nvSpPr>
        <p:spPr>
          <a:xfrm>
            <a:off x="3800248" y="3389841"/>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18" idx="3"/>
            <a:endCxn id="19" idx="0"/>
          </p:cNvCxnSpPr>
          <p:nvPr/>
        </p:nvCxnSpPr>
        <p:spPr>
          <a:xfrm flipH="1">
            <a:off x="3058818" y="2857619"/>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20" idx="0"/>
          </p:cNvCxnSpPr>
          <p:nvPr/>
        </p:nvCxnSpPr>
        <p:spPr>
          <a:xfrm>
            <a:off x="3693164" y="2857619"/>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3" name="Arrow: Right 22">
            <a:extLst>
              <a:ext uri="{FF2B5EF4-FFF2-40B4-BE49-F238E27FC236}">
                <a16:creationId xmlns:a16="http://schemas.microsoft.com/office/drawing/2014/main" id="{E30E99BE-AF95-A46B-8467-BF4EFEF70F01}"/>
              </a:ext>
            </a:extLst>
          </p:cNvPr>
          <p:cNvSpPr/>
          <p:nvPr/>
        </p:nvSpPr>
        <p:spPr>
          <a:xfrm>
            <a:off x="4613298" y="2511960"/>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Flowchart: Connector 23">
            <a:extLst>
              <a:ext uri="{FF2B5EF4-FFF2-40B4-BE49-F238E27FC236}">
                <a16:creationId xmlns:a16="http://schemas.microsoft.com/office/drawing/2014/main" id="{388A836F-1634-7318-56AA-674D94DB4484}"/>
              </a:ext>
            </a:extLst>
          </p:cNvPr>
          <p:cNvSpPr/>
          <p:nvPr/>
        </p:nvSpPr>
        <p:spPr>
          <a:xfrm>
            <a:off x="6670821" y="171789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6" name="Straight Connector 25">
            <a:extLst>
              <a:ext uri="{FF2B5EF4-FFF2-40B4-BE49-F238E27FC236}">
                <a16:creationId xmlns:a16="http://schemas.microsoft.com/office/drawing/2014/main" id="{70E28590-0D3D-240F-BD0D-ACE7A399139D}"/>
              </a:ext>
            </a:extLst>
          </p:cNvPr>
          <p:cNvCxnSpPr>
            <a:cxnSpLocks/>
            <a:stCxn id="24" idx="5"/>
            <a:endCxn id="869" idx="1"/>
          </p:cNvCxnSpPr>
          <p:nvPr/>
        </p:nvCxnSpPr>
        <p:spPr>
          <a:xfrm>
            <a:off x="7161583" y="2193841"/>
            <a:ext cx="686022" cy="323588"/>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D00EF1B-615C-BE64-C1CF-B931D2CE8763}"/>
              </a:ext>
            </a:extLst>
          </p:cNvPr>
          <p:cNvCxnSpPr>
            <a:cxnSpLocks/>
            <a:stCxn id="31" idx="7"/>
            <a:endCxn id="24" idx="3"/>
          </p:cNvCxnSpPr>
          <p:nvPr/>
        </p:nvCxnSpPr>
        <p:spPr>
          <a:xfrm flipV="1">
            <a:off x="6198836" y="2193841"/>
            <a:ext cx="556186" cy="327398"/>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97DFEA4C-B5AE-71E6-7817-CBF73FB7A363}"/>
              </a:ext>
            </a:extLst>
          </p:cNvPr>
          <p:cNvSpPr/>
          <p:nvPr/>
        </p:nvSpPr>
        <p:spPr>
          <a:xfrm>
            <a:off x="5708074" y="243736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864" name="Rectangle 863">
            <a:extLst>
              <a:ext uri="{FF2B5EF4-FFF2-40B4-BE49-F238E27FC236}">
                <a16:creationId xmlns:a16="http://schemas.microsoft.com/office/drawing/2014/main" id="{3430204A-F6B5-DB6A-D259-6031A9610C41}"/>
              </a:ext>
            </a:extLst>
          </p:cNvPr>
          <p:cNvSpPr/>
          <p:nvPr/>
        </p:nvSpPr>
        <p:spPr>
          <a:xfrm>
            <a:off x="5277656" y="3402550"/>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5" name="Rectangle 864">
            <a:extLst>
              <a:ext uri="{FF2B5EF4-FFF2-40B4-BE49-F238E27FC236}">
                <a16:creationId xmlns:a16="http://schemas.microsoft.com/office/drawing/2014/main" id="{5C1D8598-A51F-3274-25AD-00B1FB23F3ED}"/>
              </a:ext>
            </a:extLst>
          </p:cNvPr>
          <p:cNvSpPr/>
          <p:nvPr/>
        </p:nvSpPr>
        <p:spPr>
          <a:xfrm>
            <a:off x="6140571" y="3396906"/>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6" name="Straight Connector 865">
            <a:extLst>
              <a:ext uri="{FF2B5EF4-FFF2-40B4-BE49-F238E27FC236}">
                <a16:creationId xmlns:a16="http://schemas.microsoft.com/office/drawing/2014/main" id="{03B50FC1-5E31-3ADB-9009-DD887B53BF0D}"/>
              </a:ext>
            </a:extLst>
          </p:cNvPr>
          <p:cNvCxnSpPr>
            <a:cxnSpLocks/>
            <a:stCxn id="31" idx="3"/>
            <a:endCxn id="864" idx="0"/>
          </p:cNvCxnSpPr>
          <p:nvPr/>
        </p:nvCxnSpPr>
        <p:spPr>
          <a:xfrm flipH="1">
            <a:off x="5561363" y="2926199"/>
            <a:ext cx="230912" cy="476351"/>
          </a:xfrm>
          <a:prstGeom prst="line">
            <a:avLst/>
          </a:prstGeom>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5935203F-A397-A3E6-BE1D-97903743789F}"/>
              </a:ext>
            </a:extLst>
          </p:cNvPr>
          <p:cNvCxnSpPr>
            <a:cxnSpLocks/>
            <a:stCxn id="31" idx="5"/>
            <a:endCxn id="865" idx="0"/>
          </p:cNvCxnSpPr>
          <p:nvPr/>
        </p:nvCxnSpPr>
        <p:spPr>
          <a:xfrm>
            <a:off x="6198836" y="2926199"/>
            <a:ext cx="225442" cy="470707"/>
          </a:xfrm>
          <a:prstGeom prst="line">
            <a:avLst/>
          </a:prstGeom>
        </p:spPr>
        <p:style>
          <a:lnRef idx="2">
            <a:schemeClr val="dk1"/>
          </a:lnRef>
          <a:fillRef idx="0">
            <a:schemeClr val="dk1"/>
          </a:fillRef>
          <a:effectRef idx="1">
            <a:schemeClr val="dk1"/>
          </a:effectRef>
          <a:fontRef idx="minor">
            <a:schemeClr val="tx1"/>
          </a:fontRef>
        </p:style>
      </p:cxnSp>
      <p:sp>
        <p:nvSpPr>
          <p:cNvPr id="869" name="Flowchart: Connector 868">
            <a:extLst>
              <a:ext uri="{FF2B5EF4-FFF2-40B4-BE49-F238E27FC236}">
                <a16:creationId xmlns:a16="http://schemas.microsoft.com/office/drawing/2014/main" id="{3B9B89EE-CAE5-CEC7-2134-A6BF3C859950}"/>
              </a:ext>
            </a:extLst>
          </p:cNvPr>
          <p:cNvSpPr/>
          <p:nvPr/>
        </p:nvSpPr>
        <p:spPr>
          <a:xfrm>
            <a:off x="7763404" y="243355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870" name="Rectangle 869">
            <a:extLst>
              <a:ext uri="{FF2B5EF4-FFF2-40B4-BE49-F238E27FC236}">
                <a16:creationId xmlns:a16="http://schemas.microsoft.com/office/drawing/2014/main" id="{14A60870-0333-C5CC-5865-F907FD4A38F7}"/>
              </a:ext>
            </a:extLst>
          </p:cNvPr>
          <p:cNvSpPr/>
          <p:nvPr/>
        </p:nvSpPr>
        <p:spPr>
          <a:xfrm>
            <a:off x="7286447" y="3396906"/>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71" name="Rectangle 870">
            <a:extLst>
              <a:ext uri="{FF2B5EF4-FFF2-40B4-BE49-F238E27FC236}">
                <a16:creationId xmlns:a16="http://schemas.microsoft.com/office/drawing/2014/main" id="{81E267C3-C615-E03D-85BD-84BEC6669D00}"/>
              </a:ext>
            </a:extLst>
          </p:cNvPr>
          <p:cNvSpPr/>
          <p:nvPr/>
        </p:nvSpPr>
        <p:spPr>
          <a:xfrm>
            <a:off x="8299588" y="3402117"/>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2" name="Straight Connector 871">
            <a:extLst>
              <a:ext uri="{FF2B5EF4-FFF2-40B4-BE49-F238E27FC236}">
                <a16:creationId xmlns:a16="http://schemas.microsoft.com/office/drawing/2014/main" id="{71E5F139-055F-5211-613E-06B56275B9B6}"/>
              </a:ext>
            </a:extLst>
          </p:cNvPr>
          <p:cNvCxnSpPr>
            <a:cxnSpLocks/>
            <a:stCxn id="869" idx="3"/>
            <a:endCxn id="870" idx="0"/>
          </p:cNvCxnSpPr>
          <p:nvPr/>
        </p:nvCxnSpPr>
        <p:spPr>
          <a:xfrm flipH="1">
            <a:off x="7567026" y="2922389"/>
            <a:ext cx="280579" cy="474517"/>
          </a:xfrm>
          <a:prstGeom prst="line">
            <a:avLst/>
          </a:prstGeom>
        </p:spPr>
        <p:style>
          <a:lnRef idx="2">
            <a:schemeClr val="dk1"/>
          </a:lnRef>
          <a:fillRef idx="0">
            <a:schemeClr val="dk1"/>
          </a:fillRef>
          <a:effectRef idx="1">
            <a:schemeClr val="dk1"/>
          </a:effectRef>
          <a:fontRef idx="minor">
            <a:schemeClr val="tx1"/>
          </a:fontRef>
        </p:style>
      </p:cxnSp>
      <p:cxnSp>
        <p:nvCxnSpPr>
          <p:cNvPr id="873" name="Straight Connector 872">
            <a:extLst>
              <a:ext uri="{FF2B5EF4-FFF2-40B4-BE49-F238E27FC236}">
                <a16:creationId xmlns:a16="http://schemas.microsoft.com/office/drawing/2014/main" id="{403F1B2F-6F3A-B015-BE4C-2C426C2DFD4A}"/>
              </a:ext>
            </a:extLst>
          </p:cNvPr>
          <p:cNvCxnSpPr>
            <a:cxnSpLocks/>
            <a:stCxn id="869" idx="5"/>
            <a:endCxn id="871" idx="0"/>
          </p:cNvCxnSpPr>
          <p:nvPr/>
        </p:nvCxnSpPr>
        <p:spPr>
          <a:xfrm>
            <a:off x="8254166" y="2922389"/>
            <a:ext cx="326002" cy="479728"/>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Arrow Connector 882">
            <a:extLst>
              <a:ext uri="{FF2B5EF4-FFF2-40B4-BE49-F238E27FC236}">
                <a16:creationId xmlns:a16="http://schemas.microsoft.com/office/drawing/2014/main" id="{B0896C71-9375-2BA3-4F83-6F33F76CF05D}"/>
              </a:ext>
            </a:extLst>
          </p:cNvPr>
          <p:cNvCxnSpPr>
            <a:cxnSpLocks/>
            <a:stCxn id="885" idx="0"/>
          </p:cNvCxnSpPr>
          <p:nvPr/>
        </p:nvCxnSpPr>
        <p:spPr>
          <a:xfrm flipH="1" flipV="1">
            <a:off x="2257500" y="3609177"/>
            <a:ext cx="661029" cy="498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5" name="TextBox 884">
            <a:extLst>
              <a:ext uri="{FF2B5EF4-FFF2-40B4-BE49-F238E27FC236}">
                <a16:creationId xmlns:a16="http://schemas.microsoft.com/office/drawing/2014/main" id="{4290043F-AF9C-E3A8-069F-8522E901D4E7}"/>
              </a:ext>
            </a:extLst>
          </p:cNvPr>
          <p:cNvSpPr txBox="1"/>
          <p:nvPr/>
        </p:nvSpPr>
        <p:spPr>
          <a:xfrm>
            <a:off x="2778239" y="4107180"/>
            <a:ext cx="280579" cy="307777"/>
          </a:xfrm>
          <a:prstGeom prst="rect">
            <a:avLst/>
          </a:prstGeom>
          <a:noFill/>
        </p:spPr>
        <p:txBody>
          <a:bodyPr wrap="square" rtlCol="0">
            <a:spAutoFit/>
          </a:bodyPr>
          <a:lstStyle/>
          <a:p>
            <a:r>
              <a:rPr lang="vi-VN"/>
              <a:t>u</a:t>
            </a:r>
          </a:p>
        </p:txBody>
      </p:sp>
      <p:cxnSp>
        <p:nvCxnSpPr>
          <p:cNvPr id="888" name="Straight Arrow Connector 887">
            <a:extLst>
              <a:ext uri="{FF2B5EF4-FFF2-40B4-BE49-F238E27FC236}">
                <a16:creationId xmlns:a16="http://schemas.microsoft.com/office/drawing/2014/main" id="{25DFC2F4-14AB-1D84-1043-30284274A296}"/>
              </a:ext>
            </a:extLst>
          </p:cNvPr>
          <p:cNvCxnSpPr>
            <a:cxnSpLocks/>
            <a:stCxn id="889" idx="3"/>
            <a:endCxn id="9" idx="1"/>
          </p:cNvCxnSpPr>
          <p:nvPr/>
        </p:nvCxnSpPr>
        <p:spPr>
          <a:xfrm>
            <a:off x="651411" y="2331008"/>
            <a:ext cx="549276" cy="12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9" name="TextBox 888">
            <a:extLst>
              <a:ext uri="{FF2B5EF4-FFF2-40B4-BE49-F238E27FC236}">
                <a16:creationId xmlns:a16="http://schemas.microsoft.com/office/drawing/2014/main" id="{931F5E44-B20A-D34A-0CC7-9B68EA1FAABE}"/>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892" name="Google Shape;868;p37">
            <a:extLst>
              <a:ext uri="{FF2B5EF4-FFF2-40B4-BE49-F238E27FC236}">
                <a16:creationId xmlns:a16="http://schemas.microsoft.com/office/drawing/2014/main" id="{DB5CB6AA-F42F-2EB8-2630-CA9469291427}"/>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7" name="TextBox 6">
            <a:extLst>
              <a:ext uri="{FF2B5EF4-FFF2-40B4-BE49-F238E27FC236}">
                <a16:creationId xmlns:a16="http://schemas.microsoft.com/office/drawing/2014/main" id="{D217FFE8-DECE-1ACE-BA7D-BEA6B6C02EA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70</a:t>
            </a:r>
          </a:p>
        </p:txBody>
      </p:sp>
    </p:spTree>
    <p:extLst>
      <p:ext uri="{BB962C8B-B14F-4D97-AF65-F5344CB8AC3E}">
        <p14:creationId xmlns:p14="http://schemas.microsoft.com/office/powerpoint/2010/main" val="135870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444445"/>
            <a:ext cx="3039286" cy="404284"/>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8;p37">
            <a:extLst>
              <a:ext uri="{FF2B5EF4-FFF2-40B4-BE49-F238E27FC236}">
                <a16:creationId xmlns:a16="http://schemas.microsoft.com/office/drawing/2014/main" id="{897311E2-EDA6-3226-14DA-ECEE2D031941}"/>
              </a:ext>
            </a:extLst>
          </p:cNvPr>
          <p:cNvSpPr txBox="1">
            <a:spLocks/>
          </p:cNvSpPr>
          <p:nvPr/>
        </p:nvSpPr>
        <p:spPr>
          <a:xfrm>
            <a:off x="300111" y="1848729"/>
            <a:ext cx="8543778" cy="2590924"/>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Đánh dấu node u là “Double Black” node</a:t>
            </a:r>
          </a:p>
          <a:p>
            <a:pPr marL="285750" indent="-285750">
              <a:lnSpc>
                <a:spcPct val="150000"/>
              </a:lnSpc>
              <a:buFont typeface="Arial" panose="020B0604020202020204" pitchFamily="34" charset="0"/>
              <a:buChar char="•"/>
            </a:pPr>
            <a:r>
              <a:rPr lang="vi-VN" sz="1600">
                <a:latin typeface="Nunito" pitchFamily="2" charset="-93"/>
              </a:rPr>
              <a:t>2.1. Node u không phải node gốc</a:t>
            </a:r>
          </a:p>
          <a:p>
            <a:pPr marL="644525" indent="-285750">
              <a:lnSpc>
                <a:spcPct val="150000"/>
              </a:lnSpc>
              <a:buFont typeface="Wingdings" panose="05000000000000000000" pitchFamily="2" charset="2"/>
              <a:buChar char="Ø"/>
            </a:pPr>
            <a:r>
              <a:rPr lang="vi-VN" sz="1600">
                <a:latin typeface="Nunito" pitchFamily="2" charset="-93"/>
              </a:rPr>
              <a:t>1. Nếu </a:t>
            </a:r>
            <a:r>
              <a:rPr lang="vi-VN" sz="1600" b="1">
                <a:latin typeface="Nunito" pitchFamily="2" charset="-93"/>
              </a:rPr>
              <a:t>node s</a:t>
            </a:r>
            <a:r>
              <a:rPr lang="vi-VN" sz="1600">
                <a:latin typeface="Nunito" pitchFamily="2" charset="-93"/>
              </a:rPr>
              <a:t> màu đen và 1 trong 2 con của </a:t>
            </a:r>
            <a:r>
              <a:rPr lang="vi-VN" sz="1600" b="1">
                <a:latin typeface="Nunito" pitchFamily="2" charset="-93"/>
              </a:rPr>
              <a:t>node s</a:t>
            </a:r>
            <a:r>
              <a:rPr lang="vi-VN" sz="1600">
                <a:latin typeface="Nunito" pitchFamily="2" charset="-93"/>
              </a:rPr>
              <a:t> là màu đỏ</a:t>
            </a:r>
          </a:p>
          <a:p>
            <a:pPr marL="644525" indent="-285750">
              <a:lnSpc>
                <a:spcPct val="150000"/>
              </a:lnSpc>
              <a:buFont typeface="Wingdings" panose="05000000000000000000" pitchFamily="2" charset="2"/>
              <a:buChar char="Ø"/>
            </a:pPr>
            <a:r>
              <a:rPr lang="vi-VN" sz="1600">
                <a:latin typeface="Nunito" pitchFamily="2" charset="-93"/>
              </a:rPr>
              <a:t>2. Nếu </a:t>
            </a:r>
            <a:r>
              <a:rPr lang="vi-VN" sz="1600" b="1">
                <a:latin typeface="Nunito" pitchFamily="2" charset="-93"/>
              </a:rPr>
              <a:t>node s</a:t>
            </a:r>
            <a:r>
              <a:rPr lang="vi-VN" sz="1600">
                <a:latin typeface="Nunito" pitchFamily="2" charset="-93"/>
              </a:rPr>
              <a:t> màu đen và 2 con của </a:t>
            </a:r>
            <a:r>
              <a:rPr lang="vi-VN" sz="1600" b="1">
                <a:latin typeface="Nunito" pitchFamily="2" charset="-93"/>
              </a:rPr>
              <a:t>node s</a:t>
            </a:r>
            <a:r>
              <a:rPr lang="vi-VN" sz="1600">
                <a:latin typeface="Nunito" pitchFamily="2" charset="-93"/>
              </a:rPr>
              <a:t> màu đen</a:t>
            </a:r>
          </a:p>
          <a:p>
            <a:pPr marL="644525" indent="-285750">
              <a:lnSpc>
                <a:spcPct val="150000"/>
              </a:lnSpc>
              <a:buFont typeface="Wingdings" panose="05000000000000000000" pitchFamily="2" charset="2"/>
              <a:buChar char="Ø"/>
            </a:pPr>
            <a:r>
              <a:rPr lang="vi-VN" sz="1600">
                <a:latin typeface="Nunito" pitchFamily="2" charset="-93"/>
              </a:rPr>
              <a:t>3. Nếu </a:t>
            </a:r>
            <a:r>
              <a:rPr lang="vi-VN" sz="1600" b="1">
                <a:latin typeface="Nunito" pitchFamily="2" charset="-93"/>
              </a:rPr>
              <a:t>node s</a:t>
            </a:r>
            <a:r>
              <a:rPr lang="vi-VN" sz="1600">
                <a:latin typeface="Nunito" pitchFamily="2" charset="-93"/>
              </a:rPr>
              <a:t> màu đỏ</a:t>
            </a:r>
          </a:p>
          <a:p>
            <a:pPr marL="285750" indent="-285750">
              <a:lnSpc>
                <a:spcPct val="150000"/>
              </a:lnSpc>
              <a:buFont typeface="Arial" panose="020B0604020202020204" pitchFamily="34" charset="0"/>
              <a:buChar char="•"/>
            </a:pPr>
            <a:r>
              <a:rPr lang="vi-VN" sz="1600">
                <a:latin typeface="Nunito" pitchFamily="2" charset="-93"/>
              </a:rPr>
              <a:t>2.2. Node u là node gốc</a:t>
            </a:r>
          </a:p>
        </p:txBody>
      </p:sp>
      <p:sp>
        <p:nvSpPr>
          <p:cNvPr id="4" name="TextBox 3">
            <a:extLst>
              <a:ext uri="{FF2B5EF4-FFF2-40B4-BE49-F238E27FC236}">
                <a16:creationId xmlns:a16="http://schemas.microsoft.com/office/drawing/2014/main" id="{6CD032E0-5038-AF99-7FC7-4F85CAABA9D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71</a:t>
            </a:r>
          </a:p>
        </p:txBody>
      </p:sp>
    </p:spTree>
    <p:extLst>
      <p:ext uri="{BB962C8B-B14F-4D97-AF65-F5344CB8AC3E}">
        <p14:creationId xmlns:p14="http://schemas.microsoft.com/office/powerpoint/2010/main" val="396715614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733385"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3" idx="0"/>
          </p:cNvCxnSpPr>
          <p:nvPr/>
        </p:nvCxnSpPr>
        <p:spPr>
          <a:xfrm flipH="1">
            <a:off x="709776" y="2714290"/>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422294" y="290991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4" name="Rectangle 13">
            <a:extLst>
              <a:ext uri="{FF2B5EF4-FFF2-40B4-BE49-F238E27FC236}">
                <a16:creationId xmlns:a16="http://schemas.microsoft.com/office/drawing/2014/main" id="{73EB62CE-9BB6-AE76-1EF3-D6CCE62EBCE1}"/>
              </a:ext>
            </a:extLst>
          </p:cNvPr>
          <p:cNvSpPr/>
          <p:nvPr/>
        </p:nvSpPr>
        <p:spPr>
          <a:xfrm>
            <a:off x="178952" y="365240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762157" y="365240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426626" y="3398742"/>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913056" y="3398742"/>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1485736" y="2714290"/>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033496" y="576487"/>
            <a:ext cx="5810393"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7"/>
          </p:cNvCxnSpPr>
          <p:nvPr/>
        </p:nvCxnSpPr>
        <p:spPr>
          <a:xfrm flipH="1">
            <a:off x="3440057" y="2023651"/>
            <a:ext cx="155963" cy="369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1678418" y="28939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081" name="Rectangle 1080">
            <a:extLst>
              <a:ext uri="{FF2B5EF4-FFF2-40B4-BE49-F238E27FC236}">
                <a16:creationId xmlns:a16="http://schemas.microsoft.com/office/drawing/2014/main" id="{A2C346B6-2656-3622-24A9-BDC2B5347290}"/>
              </a:ext>
            </a:extLst>
          </p:cNvPr>
          <p:cNvSpPr/>
          <p:nvPr/>
        </p:nvSpPr>
        <p:spPr>
          <a:xfrm>
            <a:off x="1416393" y="365240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2058876" y="365240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1664067" y="3382802"/>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2169180" y="3382802"/>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2604950" y="303243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2852624" y="2798160"/>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4"/>
            <a:ext cx="4197784" cy="1448076"/>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Right-Rotate subtree tại parent p của node s</a:t>
              </a:r>
            </a:p>
            <a:p>
              <a:pPr marL="342900" indent="-342900">
                <a:buFont typeface="Arial"/>
                <a:buAutoNum type="arabicPeriod"/>
              </a:pPr>
              <a:r>
                <a:rPr lang="vi-VN">
                  <a:solidFill>
                    <a:srgbClr val="000000"/>
                  </a:solidFill>
                  <a:latin typeface="Nunito" pitchFamily="2" charset="-93"/>
                </a:rPr>
                <a:t>Node đã đánh dấu “Double Black” chuyển về node Black</a:t>
              </a:r>
            </a:p>
            <a:p>
              <a:pPr marL="342900" indent="-342900">
                <a:buAutoNum type="arabicPeriod"/>
              </a:pPr>
              <a:r>
                <a:rPr lang="vi-VN">
                  <a:solidFill>
                    <a:srgbClr val="000000"/>
                  </a:solidFill>
                  <a:latin typeface="Nunito" pitchFamily="2" charset="-93"/>
                </a:rPr>
                <a:t>Recolor node r (chuyển thành màu đen)</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3074609" y="1715874"/>
            <a:ext cx="1042821" cy="307777"/>
          </a:xfrm>
          <a:prstGeom prst="rect">
            <a:avLst/>
          </a:prstGeom>
          <a:noFill/>
        </p:spPr>
        <p:txBody>
          <a:bodyPr wrap="square" rtlCol="0">
            <a:spAutoFit/>
          </a:bodyPr>
          <a:lstStyle/>
          <a:p>
            <a:r>
              <a:rPr lang="vi-VN"/>
              <a:t>Node xóa</a:t>
            </a:r>
          </a:p>
        </p:txBody>
      </p:sp>
      <p:sp>
        <p:nvSpPr>
          <p:cNvPr id="1026" name="Google Shape;868;p37">
            <a:extLst>
              <a:ext uri="{FF2B5EF4-FFF2-40B4-BE49-F238E27FC236}">
                <a16:creationId xmlns:a16="http://schemas.microsoft.com/office/drawing/2014/main" id="{08E20692-0D06-7FAB-17A0-7EB1083A0B72}"/>
              </a:ext>
            </a:extLst>
          </p:cNvPr>
          <p:cNvSpPr txBox="1">
            <a:spLocks/>
          </p:cNvSpPr>
          <p:nvPr/>
        </p:nvSpPr>
        <p:spPr>
          <a:xfrm>
            <a:off x="4538388" y="3675626"/>
            <a:ext cx="4234779" cy="975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Chú ý:</a:t>
            </a:r>
          </a:p>
          <a:p>
            <a:pPr marL="0" indent="0">
              <a:lnSpc>
                <a:spcPct val="150000"/>
              </a:lnSpc>
            </a:pPr>
            <a:r>
              <a:rPr lang="vi-VN" sz="1200" b="1">
                <a:latin typeface="Nunito" pitchFamily="2" charset="-93"/>
              </a:rPr>
              <a:t>- Với Left Left case, khi có 2 node đỏ là con của s thì node r là node bên trái của s</a:t>
            </a:r>
            <a:endParaRPr lang="vi-VN" sz="1200">
              <a:latin typeface="Nunito" pitchFamily="2" charset="-93"/>
            </a:endParaRPr>
          </a:p>
        </p:txBody>
      </p:sp>
      <p:sp>
        <p:nvSpPr>
          <p:cNvPr id="5" name="TextBox 4">
            <a:extLst>
              <a:ext uri="{FF2B5EF4-FFF2-40B4-BE49-F238E27FC236}">
                <a16:creationId xmlns:a16="http://schemas.microsoft.com/office/drawing/2014/main" id="{ECA585BD-BC7D-71AB-FEF4-727DC4DEEB6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72</a:t>
            </a:r>
          </a:p>
        </p:txBody>
      </p:sp>
      <p:cxnSp>
        <p:nvCxnSpPr>
          <p:cNvPr id="10" name="Straight Arrow Connector 9">
            <a:extLst>
              <a:ext uri="{FF2B5EF4-FFF2-40B4-BE49-F238E27FC236}">
                <a16:creationId xmlns:a16="http://schemas.microsoft.com/office/drawing/2014/main" id="{DB6BB2A4-FAF0-65BF-2A17-6BB7525AD9AC}"/>
              </a:ext>
            </a:extLst>
          </p:cNvPr>
          <p:cNvCxnSpPr>
            <a:cxnSpLocks/>
            <a:stCxn id="19" idx="2"/>
            <a:endCxn id="9" idx="1"/>
          </p:cNvCxnSpPr>
          <p:nvPr/>
        </p:nvCxnSpPr>
        <p:spPr>
          <a:xfrm>
            <a:off x="761045" y="1990585"/>
            <a:ext cx="318130" cy="3187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F9E6C6B-E5F1-910B-79B1-9A0AB88AC28B}"/>
              </a:ext>
            </a:extLst>
          </p:cNvPr>
          <p:cNvSpPr txBox="1"/>
          <p:nvPr/>
        </p:nvSpPr>
        <p:spPr>
          <a:xfrm>
            <a:off x="239634" y="1682808"/>
            <a:ext cx="1042821" cy="307777"/>
          </a:xfrm>
          <a:prstGeom prst="rect">
            <a:avLst/>
          </a:prstGeom>
          <a:noFill/>
        </p:spPr>
        <p:txBody>
          <a:bodyPr wrap="square" rtlCol="0">
            <a:spAutoFit/>
          </a:bodyPr>
          <a:lstStyle/>
          <a:p>
            <a:r>
              <a:rPr lang="vi-VN"/>
              <a:t>X’s sibling</a:t>
            </a:r>
          </a:p>
        </p:txBody>
      </p:sp>
      <p:cxnSp>
        <p:nvCxnSpPr>
          <p:cNvPr id="25" name="Straight Arrow Connector 24">
            <a:extLst>
              <a:ext uri="{FF2B5EF4-FFF2-40B4-BE49-F238E27FC236}">
                <a16:creationId xmlns:a16="http://schemas.microsoft.com/office/drawing/2014/main" id="{2EBD156C-731A-FE80-86B3-7D5F7925B8BA}"/>
              </a:ext>
            </a:extLst>
          </p:cNvPr>
          <p:cNvCxnSpPr>
            <a:cxnSpLocks/>
            <a:stCxn id="26" idx="0"/>
            <a:endCxn id="13" idx="4"/>
          </p:cNvCxnSpPr>
          <p:nvPr/>
        </p:nvCxnSpPr>
        <p:spPr>
          <a:xfrm flipH="1" flipV="1">
            <a:off x="709776" y="3482612"/>
            <a:ext cx="1041480" cy="7743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253CC965-EFEA-EA4A-DD0D-3FCCC1D6F7B2}"/>
              </a:ext>
            </a:extLst>
          </p:cNvPr>
          <p:cNvSpPr txBox="1"/>
          <p:nvPr/>
        </p:nvSpPr>
        <p:spPr>
          <a:xfrm>
            <a:off x="245492" y="4256949"/>
            <a:ext cx="3011528" cy="307777"/>
          </a:xfrm>
          <a:prstGeom prst="rect">
            <a:avLst/>
          </a:prstGeom>
          <a:noFill/>
        </p:spPr>
        <p:txBody>
          <a:bodyPr wrap="square" rtlCol="0">
            <a:spAutoFit/>
          </a:bodyPr>
          <a:lstStyle/>
          <a:p>
            <a:r>
              <a:rPr lang="vi-VN"/>
              <a:t>X’s sibling’s children left red node</a:t>
            </a:r>
          </a:p>
        </p:txBody>
      </p:sp>
    </p:spTree>
    <p:extLst>
      <p:ext uri="{BB962C8B-B14F-4D97-AF65-F5344CB8AC3E}">
        <p14:creationId xmlns:p14="http://schemas.microsoft.com/office/powerpoint/2010/main" val="3207995913"/>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601670"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901782" y="576487"/>
            <a:ext cx="5942108"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54" name="Flowchart: Connector 1053">
            <a:extLst>
              <a:ext uri="{FF2B5EF4-FFF2-40B4-BE49-F238E27FC236}">
                <a16:creationId xmlns:a16="http://schemas.microsoft.com/office/drawing/2014/main" id="{28A6D7B9-E329-A835-94D2-CF6B436BEAF6}"/>
              </a:ext>
            </a:extLst>
          </p:cNvPr>
          <p:cNvSpPr/>
          <p:nvPr/>
        </p:nvSpPr>
        <p:spPr>
          <a:xfrm>
            <a:off x="4427305" y="1539072"/>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55" name="Straight Connector 1054">
            <a:extLst>
              <a:ext uri="{FF2B5EF4-FFF2-40B4-BE49-F238E27FC236}">
                <a16:creationId xmlns:a16="http://schemas.microsoft.com/office/drawing/2014/main" id="{FDD7EBEC-3A39-D334-0143-BE2B8066B5B9}"/>
              </a:ext>
            </a:extLst>
          </p:cNvPr>
          <p:cNvCxnSpPr>
            <a:cxnSpLocks/>
            <a:stCxn id="1054" idx="5"/>
            <a:endCxn id="1130" idx="0"/>
          </p:cNvCxnSpPr>
          <p:nvPr/>
        </p:nvCxnSpPr>
        <p:spPr>
          <a:xfrm>
            <a:off x="4918067" y="2015019"/>
            <a:ext cx="383482" cy="334722"/>
          </a:xfrm>
          <a:prstGeom prst="line">
            <a:avLst/>
          </a:prstGeom>
        </p:spPr>
        <p:style>
          <a:lnRef idx="2">
            <a:schemeClr val="dk1"/>
          </a:lnRef>
          <a:fillRef idx="0">
            <a:schemeClr val="dk1"/>
          </a:fillRef>
          <a:effectRef idx="1">
            <a:schemeClr val="dk1"/>
          </a:effectRef>
          <a:fontRef idx="minor">
            <a:schemeClr val="tx1"/>
          </a:fontRef>
        </p:style>
      </p:cxnSp>
      <p:sp>
        <p:nvSpPr>
          <p:cNvPr id="1056" name="Flowchart: Connector 1055">
            <a:extLst>
              <a:ext uri="{FF2B5EF4-FFF2-40B4-BE49-F238E27FC236}">
                <a16:creationId xmlns:a16="http://schemas.microsoft.com/office/drawing/2014/main" id="{C89D47C6-56CD-7280-AEC6-09AEBFCE2FA6}"/>
              </a:ext>
            </a:extLst>
          </p:cNvPr>
          <p:cNvSpPr/>
          <p:nvPr/>
        </p:nvSpPr>
        <p:spPr>
          <a:xfrm>
            <a:off x="3589344" y="219900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57" name="Straight Connector 1056">
            <a:extLst>
              <a:ext uri="{FF2B5EF4-FFF2-40B4-BE49-F238E27FC236}">
                <a16:creationId xmlns:a16="http://schemas.microsoft.com/office/drawing/2014/main" id="{A255392D-C820-0224-2A03-07CB7FC9669E}"/>
              </a:ext>
            </a:extLst>
          </p:cNvPr>
          <p:cNvCxnSpPr>
            <a:cxnSpLocks/>
            <a:stCxn id="1056" idx="3"/>
            <a:endCxn id="1059" idx="7"/>
          </p:cNvCxnSpPr>
          <p:nvPr/>
        </p:nvCxnSpPr>
        <p:spPr>
          <a:xfrm flipH="1">
            <a:off x="3311672" y="2687830"/>
            <a:ext cx="361873" cy="346635"/>
          </a:xfrm>
          <a:prstGeom prst="line">
            <a:avLst/>
          </a:prstGeom>
        </p:spPr>
        <p:style>
          <a:lnRef idx="2">
            <a:schemeClr val="dk1"/>
          </a:lnRef>
          <a:fillRef idx="0">
            <a:schemeClr val="dk1"/>
          </a:fillRef>
          <a:effectRef idx="1">
            <a:schemeClr val="dk1"/>
          </a:effectRef>
          <a:fontRef idx="minor">
            <a:schemeClr val="tx1"/>
          </a:fontRef>
        </p:style>
      </p:cxnSp>
      <p:cxnSp>
        <p:nvCxnSpPr>
          <p:cNvPr id="1058" name="Straight Connector 1057">
            <a:extLst>
              <a:ext uri="{FF2B5EF4-FFF2-40B4-BE49-F238E27FC236}">
                <a16:creationId xmlns:a16="http://schemas.microsoft.com/office/drawing/2014/main" id="{F7332522-341F-DDE9-E8A7-C62CA629F8AE}"/>
              </a:ext>
            </a:extLst>
          </p:cNvPr>
          <p:cNvCxnSpPr>
            <a:cxnSpLocks/>
            <a:stCxn id="1056" idx="7"/>
            <a:endCxn id="1054" idx="3"/>
          </p:cNvCxnSpPr>
          <p:nvPr/>
        </p:nvCxnSpPr>
        <p:spPr>
          <a:xfrm flipV="1">
            <a:off x="4080106" y="2015019"/>
            <a:ext cx="431400" cy="267851"/>
          </a:xfrm>
          <a:prstGeom prst="line">
            <a:avLst/>
          </a:prstGeom>
        </p:spPr>
        <p:style>
          <a:lnRef idx="2">
            <a:schemeClr val="dk1"/>
          </a:lnRef>
          <a:fillRef idx="0">
            <a:schemeClr val="dk1"/>
          </a:fillRef>
          <a:effectRef idx="1">
            <a:schemeClr val="dk1"/>
          </a:effectRef>
          <a:fontRef idx="minor">
            <a:schemeClr val="tx1"/>
          </a:fontRef>
        </p:style>
      </p:cxnSp>
      <p:sp>
        <p:nvSpPr>
          <p:cNvPr id="1059" name="Flowchart: Connector 1058">
            <a:extLst>
              <a:ext uri="{FF2B5EF4-FFF2-40B4-BE49-F238E27FC236}">
                <a16:creationId xmlns:a16="http://schemas.microsoft.com/office/drawing/2014/main" id="{7335E20C-50E7-5F44-A03C-298686B99E7C}"/>
              </a:ext>
            </a:extLst>
          </p:cNvPr>
          <p:cNvSpPr/>
          <p:nvPr/>
        </p:nvSpPr>
        <p:spPr>
          <a:xfrm>
            <a:off x="2820910" y="295059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60" name="Rectangle 1059">
            <a:extLst>
              <a:ext uri="{FF2B5EF4-FFF2-40B4-BE49-F238E27FC236}">
                <a16:creationId xmlns:a16="http://schemas.microsoft.com/office/drawing/2014/main" id="{99DDFA47-7210-056B-C94A-5562FFAF9824}"/>
              </a:ext>
            </a:extLst>
          </p:cNvPr>
          <p:cNvSpPr/>
          <p:nvPr/>
        </p:nvSpPr>
        <p:spPr>
          <a:xfrm>
            <a:off x="2507322" y="371001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61" name="Rectangle 1060">
            <a:extLst>
              <a:ext uri="{FF2B5EF4-FFF2-40B4-BE49-F238E27FC236}">
                <a16:creationId xmlns:a16="http://schemas.microsoft.com/office/drawing/2014/main" id="{35F1C943-054C-9AEE-5FC1-5D17E2B3DEAA}"/>
              </a:ext>
            </a:extLst>
          </p:cNvPr>
          <p:cNvSpPr/>
          <p:nvPr/>
        </p:nvSpPr>
        <p:spPr>
          <a:xfrm>
            <a:off x="3226557" y="3708991"/>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62" name="Straight Connector 1061">
            <a:extLst>
              <a:ext uri="{FF2B5EF4-FFF2-40B4-BE49-F238E27FC236}">
                <a16:creationId xmlns:a16="http://schemas.microsoft.com/office/drawing/2014/main" id="{12D6E7CF-7EE9-C147-BF8E-4A8F8DC22E10}"/>
              </a:ext>
            </a:extLst>
          </p:cNvPr>
          <p:cNvCxnSpPr>
            <a:cxnSpLocks/>
            <a:stCxn id="1059" idx="3"/>
            <a:endCxn id="1060" idx="0"/>
          </p:cNvCxnSpPr>
          <p:nvPr/>
        </p:nvCxnSpPr>
        <p:spPr>
          <a:xfrm flipH="1">
            <a:off x="2754996" y="3439425"/>
            <a:ext cx="150115" cy="270594"/>
          </a:xfrm>
          <a:prstGeom prst="line">
            <a:avLst/>
          </a:prstGeom>
        </p:spPr>
        <p:style>
          <a:lnRef idx="2">
            <a:schemeClr val="dk1"/>
          </a:lnRef>
          <a:fillRef idx="0">
            <a:schemeClr val="dk1"/>
          </a:fillRef>
          <a:effectRef idx="1">
            <a:schemeClr val="dk1"/>
          </a:effectRef>
          <a:fontRef idx="minor">
            <a:schemeClr val="tx1"/>
          </a:fontRef>
        </p:style>
      </p:cxnSp>
      <p:cxnSp>
        <p:nvCxnSpPr>
          <p:cNvPr id="1063" name="Straight Connector 1062">
            <a:extLst>
              <a:ext uri="{FF2B5EF4-FFF2-40B4-BE49-F238E27FC236}">
                <a16:creationId xmlns:a16="http://schemas.microsoft.com/office/drawing/2014/main" id="{02A46A79-4389-DFDC-F7A3-48E11663D559}"/>
              </a:ext>
            </a:extLst>
          </p:cNvPr>
          <p:cNvCxnSpPr>
            <a:cxnSpLocks/>
            <a:stCxn id="1059" idx="5"/>
            <a:endCxn id="1061" idx="0"/>
          </p:cNvCxnSpPr>
          <p:nvPr/>
        </p:nvCxnSpPr>
        <p:spPr>
          <a:xfrm>
            <a:off x="3311672" y="3439425"/>
            <a:ext cx="162560" cy="269566"/>
          </a:xfrm>
          <a:prstGeom prst="line">
            <a:avLst/>
          </a:prstGeom>
        </p:spPr>
        <p:style>
          <a:lnRef idx="2">
            <a:schemeClr val="dk1"/>
          </a:lnRef>
          <a:fillRef idx="0">
            <a:schemeClr val="dk1"/>
          </a:fillRef>
          <a:effectRef idx="1">
            <a:schemeClr val="dk1"/>
          </a:effectRef>
          <a:fontRef idx="minor">
            <a:schemeClr val="tx1"/>
          </a:fontRef>
        </p:style>
      </p:cxnSp>
      <p:cxnSp>
        <p:nvCxnSpPr>
          <p:cNvPr id="1066" name="Straight Connector 1065">
            <a:extLst>
              <a:ext uri="{FF2B5EF4-FFF2-40B4-BE49-F238E27FC236}">
                <a16:creationId xmlns:a16="http://schemas.microsoft.com/office/drawing/2014/main" id="{0903FAB0-50D3-44E8-FE26-B3D77687AAC5}"/>
              </a:ext>
            </a:extLst>
          </p:cNvPr>
          <p:cNvCxnSpPr>
            <a:cxnSpLocks/>
            <a:stCxn id="1056" idx="5"/>
            <a:endCxn id="1103" idx="1"/>
          </p:cNvCxnSpPr>
          <p:nvPr/>
        </p:nvCxnSpPr>
        <p:spPr>
          <a:xfrm>
            <a:off x="4080106" y="2687830"/>
            <a:ext cx="482290" cy="346635"/>
          </a:xfrm>
          <a:prstGeom prst="line">
            <a:avLst/>
          </a:prstGeom>
        </p:spPr>
        <p:style>
          <a:lnRef idx="2">
            <a:schemeClr val="dk1"/>
          </a:lnRef>
          <a:fillRef idx="0">
            <a:schemeClr val="dk1"/>
          </a:fillRef>
          <a:effectRef idx="1">
            <a:schemeClr val="dk1"/>
          </a:effectRef>
          <a:fontRef idx="minor">
            <a:schemeClr val="tx1"/>
          </a:fontRef>
        </p:style>
      </p:cxnSp>
      <p:cxnSp>
        <p:nvCxnSpPr>
          <p:cNvPr id="1069" name="Straight Arrow Connector 1068">
            <a:extLst>
              <a:ext uri="{FF2B5EF4-FFF2-40B4-BE49-F238E27FC236}">
                <a16:creationId xmlns:a16="http://schemas.microsoft.com/office/drawing/2014/main" id="{6D493B93-5B05-EBAA-01A8-5057DB3F0FDC}"/>
              </a:ext>
            </a:extLst>
          </p:cNvPr>
          <p:cNvCxnSpPr>
            <a:cxnSpLocks/>
          </p:cNvCxnSpPr>
          <p:nvPr/>
        </p:nvCxnSpPr>
        <p:spPr>
          <a:xfrm flipH="1">
            <a:off x="5537065" y="1909989"/>
            <a:ext cx="304400" cy="3968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0" name="TextBox 1069">
            <a:extLst>
              <a:ext uri="{FF2B5EF4-FFF2-40B4-BE49-F238E27FC236}">
                <a16:creationId xmlns:a16="http://schemas.microsoft.com/office/drawing/2014/main" id="{8FF0F453-CC88-8AD6-FC5E-06FA78D7048F}"/>
              </a:ext>
            </a:extLst>
          </p:cNvPr>
          <p:cNvSpPr txBox="1"/>
          <p:nvPr/>
        </p:nvSpPr>
        <p:spPr>
          <a:xfrm>
            <a:off x="5244901" y="1586191"/>
            <a:ext cx="1276676" cy="307777"/>
          </a:xfrm>
          <a:prstGeom prst="rect">
            <a:avLst/>
          </a:prstGeom>
          <a:noFill/>
        </p:spPr>
        <p:txBody>
          <a:bodyPr wrap="square" rtlCol="0">
            <a:spAutoFit/>
          </a:bodyPr>
          <a:lstStyle/>
          <a:p>
            <a:r>
              <a:rPr lang="vi-VN"/>
              <a:t>Double Black</a:t>
            </a:r>
          </a:p>
        </p:txBody>
      </p: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03" name="Flowchart: Connector 1102">
            <a:extLst>
              <a:ext uri="{FF2B5EF4-FFF2-40B4-BE49-F238E27FC236}">
                <a16:creationId xmlns:a16="http://schemas.microsoft.com/office/drawing/2014/main" id="{925F8BF5-8910-4AE4-50F4-021F9E586208}"/>
              </a:ext>
            </a:extLst>
          </p:cNvPr>
          <p:cNvSpPr/>
          <p:nvPr/>
        </p:nvSpPr>
        <p:spPr>
          <a:xfrm>
            <a:off x="4478195" y="295059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104" name="Rectangle 1103">
            <a:extLst>
              <a:ext uri="{FF2B5EF4-FFF2-40B4-BE49-F238E27FC236}">
                <a16:creationId xmlns:a16="http://schemas.microsoft.com/office/drawing/2014/main" id="{D3ACD0E1-A528-29AF-0171-6117B1126622}"/>
              </a:ext>
            </a:extLst>
          </p:cNvPr>
          <p:cNvSpPr/>
          <p:nvPr/>
        </p:nvSpPr>
        <p:spPr>
          <a:xfrm>
            <a:off x="4123461" y="370902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05" name="Rectangle 1104">
            <a:extLst>
              <a:ext uri="{FF2B5EF4-FFF2-40B4-BE49-F238E27FC236}">
                <a16:creationId xmlns:a16="http://schemas.microsoft.com/office/drawing/2014/main" id="{64AD35DB-7007-0317-3E25-915E106B761B}"/>
              </a:ext>
            </a:extLst>
          </p:cNvPr>
          <p:cNvSpPr/>
          <p:nvPr/>
        </p:nvSpPr>
        <p:spPr>
          <a:xfrm>
            <a:off x="4902150" y="371344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06" name="Straight Connector 1105">
            <a:extLst>
              <a:ext uri="{FF2B5EF4-FFF2-40B4-BE49-F238E27FC236}">
                <a16:creationId xmlns:a16="http://schemas.microsoft.com/office/drawing/2014/main" id="{72077492-6EB5-CCC4-C204-120E33D47BDB}"/>
              </a:ext>
            </a:extLst>
          </p:cNvPr>
          <p:cNvCxnSpPr>
            <a:cxnSpLocks/>
            <a:stCxn id="1103" idx="3"/>
            <a:endCxn id="1104" idx="0"/>
          </p:cNvCxnSpPr>
          <p:nvPr/>
        </p:nvCxnSpPr>
        <p:spPr>
          <a:xfrm flipH="1">
            <a:off x="4371135" y="3439425"/>
            <a:ext cx="191261" cy="269603"/>
          </a:xfrm>
          <a:prstGeom prst="line">
            <a:avLst/>
          </a:prstGeom>
        </p:spPr>
        <p:style>
          <a:lnRef idx="2">
            <a:schemeClr val="dk1"/>
          </a:lnRef>
          <a:fillRef idx="0">
            <a:schemeClr val="dk1"/>
          </a:fillRef>
          <a:effectRef idx="1">
            <a:schemeClr val="dk1"/>
          </a:effectRef>
          <a:fontRef idx="minor">
            <a:schemeClr val="tx1"/>
          </a:fontRef>
        </p:style>
      </p:cxnSp>
      <p:cxnSp>
        <p:nvCxnSpPr>
          <p:cNvPr id="1107" name="Straight Connector 1106">
            <a:extLst>
              <a:ext uri="{FF2B5EF4-FFF2-40B4-BE49-F238E27FC236}">
                <a16:creationId xmlns:a16="http://schemas.microsoft.com/office/drawing/2014/main" id="{C04E02F0-E4B7-3B8B-632B-652421624FEC}"/>
              </a:ext>
            </a:extLst>
          </p:cNvPr>
          <p:cNvCxnSpPr>
            <a:cxnSpLocks/>
            <a:stCxn id="1103" idx="5"/>
            <a:endCxn id="1105" idx="0"/>
          </p:cNvCxnSpPr>
          <p:nvPr/>
        </p:nvCxnSpPr>
        <p:spPr>
          <a:xfrm>
            <a:off x="4968957" y="3439425"/>
            <a:ext cx="180868" cy="274015"/>
          </a:xfrm>
          <a:prstGeom prst="line">
            <a:avLst/>
          </a:prstGeom>
        </p:spPr>
        <p:style>
          <a:lnRef idx="2">
            <a:schemeClr val="dk1"/>
          </a:lnRef>
          <a:fillRef idx="0">
            <a:schemeClr val="dk1"/>
          </a:fillRef>
          <a:effectRef idx="1">
            <a:schemeClr val="dk1"/>
          </a:effectRef>
          <a:fontRef idx="minor">
            <a:schemeClr val="tx1"/>
          </a:fontRef>
        </p:style>
      </p:cxnSp>
      <p:grpSp>
        <p:nvGrpSpPr>
          <p:cNvPr id="1127" name="Group 1126">
            <a:extLst>
              <a:ext uri="{FF2B5EF4-FFF2-40B4-BE49-F238E27FC236}">
                <a16:creationId xmlns:a16="http://schemas.microsoft.com/office/drawing/2014/main" id="{86931116-02E8-1EC6-E200-0A1209618E9E}"/>
              </a:ext>
            </a:extLst>
          </p:cNvPr>
          <p:cNvGrpSpPr/>
          <p:nvPr/>
        </p:nvGrpSpPr>
        <p:grpSpPr>
          <a:xfrm>
            <a:off x="5002268" y="2349741"/>
            <a:ext cx="592805" cy="436572"/>
            <a:chOff x="4446744" y="4071647"/>
            <a:chExt cx="592805" cy="436572"/>
          </a:xfrm>
        </p:grpSpPr>
        <p:sp>
          <p:nvSpPr>
            <p:cNvPr id="1128" name="Rectangle 1127">
              <a:extLst>
                <a:ext uri="{FF2B5EF4-FFF2-40B4-BE49-F238E27FC236}">
                  <a16:creationId xmlns:a16="http://schemas.microsoft.com/office/drawing/2014/main" id="{4255A12B-6B13-C06C-1DDA-0958A49DF678}"/>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29" name="Rectangle 1128">
              <a:extLst>
                <a:ext uri="{FF2B5EF4-FFF2-40B4-BE49-F238E27FC236}">
                  <a16:creationId xmlns:a16="http://schemas.microsoft.com/office/drawing/2014/main" id="{9577AC29-8BFA-4468-B50B-EDC466F52194}"/>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0" name="Rectangle 1129">
              <a:extLst>
                <a:ext uri="{FF2B5EF4-FFF2-40B4-BE49-F238E27FC236}">
                  <a16:creationId xmlns:a16="http://schemas.microsoft.com/office/drawing/2014/main" id="{82E57C93-44EB-FC7C-C4D8-32081577ACBA}"/>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1E34B8C4-974C-B541-85AC-625529250DC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73</a:t>
            </a:r>
          </a:p>
        </p:txBody>
      </p:sp>
    </p:spTree>
    <p:extLst>
      <p:ext uri="{BB962C8B-B14F-4D97-AF65-F5344CB8AC3E}">
        <p14:creationId xmlns:p14="http://schemas.microsoft.com/office/powerpoint/2010/main" val="212931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686929"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987040" y="576487"/>
            <a:ext cx="585684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85" name="Flowchart: Connector 1084">
            <a:extLst>
              <a:ext uri="{FF2B5EF4-FFF2-40B4-BE49-F238E27FC236}">
                <a16:creationId xmlns:a16="http://schemas.microsoft.com/office/drawing/2014/main" id="{CA0D6F80-7B0F-B844-1A89-42044E10471E}"/>
              </a:ext>
            </a:extLst>
          </p:cNvPr>
          <p:cNvSpPr/>
          <p:nvPr/>
        </p:nvSpPr>
        <p:spPr>
          <a:xfrm>
            <a:off x="4969302" y="228982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86" name="Straight Connector 1085">
            <a:extLst>
              <a:ext uri="{FF2B5EF4-FFF2-40B4-BE49-F238E27FC236}">
                <a16:creationId xmlns:a16="http://schemas.microsoft.com/office/drawing/2014/main" id="{329EBFD9-4A52-404D-1DD9-C7C5BA285077}"/>
              </a:ext>
            </a:extLst>
          </p:cNvPr>
          <p:cNvCxnSpPr>
            <a:cxnSpLocks/>
            <a:stCxn id="1085" idx="5"/>
            <a:endCxn id="1104" idx="0"/>
          </p:cNvCxnSpPr>
          <p:nvPr/>
        </p:nvCxnSpPr>
        <p:spPr>
          <a:xfrm>
            <a:off x="5460064" y="2765772"/>
            <a:ext cx="392007" cy="504077"/>
          </a:xfrm>
          <a:prstGeom prst="line">
            <a:avLst/>
          </a:prstGeom>
        </p:spPr>
        <p:style>
          <a:lnRef idx="2">
            <a:schemeClr val="dk1"/>
          </a:lnRef>
          <a:fillRef idx="0">
            <a:schemeClr val="dk1"/>
          </a:fillRef>
          <a:effectRef idx="1">
            <a:schemeClr val="dk1"/>
          </a:effectRef>
          <a:fontRef idx="minor">
            <a:schemeClr val="tx1"/>
          </a:fontRef>
        </p:style>
      </p:cxnSp>
      <p:sp>
        <p:nvSpPr>
          <p:cNvPr id="1087" name="Flowchart: Connector 1086">
            <a:extLst>
              <a:ext uri="{FF2B5EF4-FFF2-40B4-BE49-F238E27FC236}">
                <a16:creationId xmlns:a16="http://schemas.microsoft.com/office/drawing/2014/main" id="{8C85763C-2B3E-9ED2-FACE-35A9B4485F58}"/>
              </a:ext>
            </a:extLst>
          </p:cNvPr>
          <p:cNvSpPr/>
          <p:nvPr/>
        </p:nvSpPr>
        <p:spPr>
          <a:xfrm>
            <a:off x="3920732" y="169590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864" name="Straight Connector 863">
            <a:extLst>
              <a:ext uri="{FF2B5EF4-FFF2-40B4-BE49-F238E27FC236}">
                <a16:creationId xmlns:a16="http://schemas.microsoft.com/office/drawing/2014/main" id="{209AD07C-3F49-299D-BDE6-F9DF2CDAB943}"/>
              </a:ext>
            </a:extLst>
          </p:cNvPr>
          <p:cNvCxnSpPr>
            <a:cxnSpLocks/>
            <a:stCxn id="1087" idx="3"/>
            <a:endCxn id="866" idx="7"/>
          </p:cNvCxnSpPr>
          <p:nvPr/>
        </p:nvCxnSpPr>
        <p:spPr>
          <a:xfrm flipH="1">
            <a:off x="3313029" y="2184732"/>
            <a:ext cx="691904" cy="222188"/>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686C1CA5-1A92-0BEC-BBE0-A311112159F6}"/>
              </a:ext>
            </a:extLst>
          </p:cNvPr>
          <p:cNvCxnSpPr>
            <a:cxnSpLocks/>
            <a:stCxn id="1087" idx="5"/>
            <a:endCxn id="1085" idx="1"/>
          </p:cNvCxnSpPr>
          <p:nvPr/>
        </p:nvCxnSpPr>
        <p:spPr>
          <a:xfrm>
            <a:off x="4411494" y="2184732"/>
            <a:ext cx="642009" cy="186753"/>
          </a:xfrm>
          <a:prstGeom prst="line">
            <a:avLst/>
          </a:prstGeom>
        </p:spPr>
        <p:style>
          <a:lnRef idx="2">
            <a:schemeClr val="dk1"/>
          </a:lnRef>
          <a:fillRef idx="0">
            <a:schemeClr val="dk1"/>
          </a:fillRef>
          <a:effectRef idx="1">
            <a:schemeClr val="dk1"/>
          </a:effectRef>
          <a:fontRef idx="minor">
            <a:schemeClr val="tx1"/>
          </a:fontRef>
        </p:style>
      </p:cxnSp>
      <p:sp>
        <p:nvSpPr>
          <p:cNvPr id="866" name="Flowchart: Connector 865">
            <a:extLst>
              <a:ext uri="{FF2B5EF4-FFF2-40B4-BE49-F238E27FC236}">
                <a16:creationId xmlns:a16="http://schemas.microsoft.com/office/drawing/2014/main" id="{8210800B-0020-6882-7D3D-7F7C497C5AFA}"/>
              </a:ext>
            </a:extLst>
          </p:cNvPr>
          <p:cNvSpPr/>
          <p:nvPr/>
        </p:nvSpPr>
        <p:spPr>
          <a:xfrm>
            <a:off x="2822267" y="2323050"/>
            <a:ext cx="574963" cy="572700"/>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867" name="Rectangle 866">
            <a:extLst>
              <a:ext uri="{FF2B5EF4-FFF2-40B4-BE49-F238E27FC236}">
                <a16:creationId xmlns:a16="http://schemas.microsoft.com/office/drawing/2014/main" id="{3C9149EA-10AC-256B-C2CC-C5D24B916672}"/>
              </a:ext>
            </a:extLst>
          </p:cNvPr>
          <p:cNvSpPr/>
          <p:nvPr/>
        </p:nvSpPr>
        <p:spPr>
          <a:xfrm>
            <a:off x="2319520" y="327459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8" name="Rectangle 867">
            <a:extLst>
              <a:ext uri="{FF2B5EF4-FFF2-40B4-BE49-F238E27FC236}">
                <a16:creationId xmlns:a16="http://schemas.microsoft.com/office/drawing/2014/main" id="{5012BA73-649F-A3FB-AB65-D3BF3124FF3D}"/>
              </a:ext>
            </a:extLst>
          </p:cNvPr>
          <p:cNvSpPr/>
          <p:nvPr/>
        </p:nvSpPr>
        <p:spPr>
          <a:xfrm>
            <a:off x="3242682" y="327459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9" name="Straight Connector 868">
            <a:extLst>
              <a:ext uri="{FF2B5EF4-FFF2-40B4-BE49-F238E27FC236}">
                <a16:creationId xmlns:a16="http://schemas.microsoft.com/office/drawing/2014/main" id="{E49054C5-AB4B-A81B-5C11-457A880CB108}"/>
              </a:ext>
            </a:extLst>
          </p:cNvPr>
          <p:cNvCxnSpPr>
            <a:cxnSpLocks/>
            <a:stCxn id="866" idx="3"/>
            <a:endCxn id="867" idx="0"/>
          </p:cNvCxnSpPr>
          <p:nvPr/>
        </p:nvCxnSpPr>
        <p:spPr>
          <a:xfrm flipH="1">
            <a:off x="2567194" y="2811880"/>
            <a:ext cx="339274" cy="462714"/>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DB4F53E0-7DEE-BF10-5A61-1E459D3BD965}"/>
              </a:ext>
            </a:extLst>
          </p:cNvPr>
          <p:cNvCxnSpPr>
            <a:cxnSpLocks/>
            <a:stCxn id="866" idx="5"/>
            <a:endCxn id="868" idx="0"/>
          </p:cNvCxnSpPr>
          <p:nvPr/>
        </p:nvCxnSpPr>
        <p:spPr>
          <a:xfrm>
            <a:off x="3313029" y="2811880"/>
            <a:ext cx="177328" cy="462715"/>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997CA410-1E89-8E00-E5E3-DCC48E46ABF6}"/>
              </a:ext>
            </a:extLst>
          </p:cNvPr>
          <p:cNvCxnSpPr>
            <a:cxnSpLocks/>
            <a:stCxn id="1085" idx="3"/>
            <a:endCxn id="874" idx="7"/>
          </p:cNvCxnSpPr>
          <p:nvPr/>
        </p:nvCxnSpPr>
        <p:spPr>
          <a:xfrm flipH="1">
            <a:off x="4750657" y="2765772"/>
            <a:ext cx="302846" cy="355214"/>
          </a:xfrm>
          <a:prstGeom prst="line">
            <a:avLst/>
          </a:prstGeom>
        </p:spPr>
        <p:style>
          <a:lnRef idx="2">
            <a:schemeClr val="dk1"/>
          </a:lnRef>
          <a:fillRef idx="0">
            <a:schemeClr val="dk1"/>
          </a:fillRef>
          <a:effectRef idx="1">
            <a:schemeClr val="dk1"/>
          </a:effectRef>
          <a:fontRef idx="minor">
            <a:schemeClr val="tx1"/>
          </a:fontRef>
        </p:style>
      </p:cxnSp>
      <p:sp>
        <p:nvSpPr>
          <p:cNvPr id="874" name="Flowchart: Connector 873">
            <a:extLst>
              <a:ext uri="{FF2B5EF4-FFF2-40B4-BE49-F238E27FC236}">
                <a16:creationId xmlns:a16="http://schemas.microsoft.com/office/drawing/2014/main" id="{5F86504E-A93E-AE68-A93B-E08FCA3584E2}"/>
              </a:ext>
            </a:extLst>
          </p:cNvPr>
          <p:cNvSpPr/>
          <p:nvPr/>
        </p:nvSpPr>
        <p:spPr>
          <a:xfrm>
            <a:off x="4259895" y="30371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875" name="Rectangle 874">
            <a:extLst>
              <a:ext uri="{FF2B5EF4-FFF2-40B4-BE49-F238E27FC236}">
                <a16:creationId xmlns:a16="http://schemas.microsoft.com/office/drawing/2014/main" id="{FBB27E14-F172-3116-69DC-CD18543B5C96}"/>
              </a:ext>
            </a:extLst>
          </p:cNvPr>
          <p:cNvSpPr/>
          <p:nvPr/>
        </p:nvSpPr>
        <p:spPr>
          <a:xfrm>
            <a:off x="3824658" y="391377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76" name="Rectangle 875">
            <a:extLst>
              <a:ext uri="{FF2B5EF4-FFF2-40B4-BE49-F238E27FC236}">
                <a16:creationId xmlns:a16="http://schemas.microsoft.com/office/drawing/2014/main" id="{B84DBD0D-59B0-A204-603C-8F5EBF461A97}"/>
              </a:ext>
            </a:extLst>
          </p:cNvPr>
          <p:cNvSpPr/>
          <p:nvPr/>
        </p:nvSpPr>
        <p:spPr>
          <a:xfrm>
            <a:off x="4713339" y="3915662"/>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7" name="Straight Connector 876">
            <a:extLst>
              <a:ext uri="{FF2B5EF4-FFF2-40B4-BE49-F238E27FC236}">
                <a16:creationId xmlns:a16="http://schemas.microsoft.com/office/drawing/2014/main" id="{AEDD3D09-58CD-2C7A-806D-F716092058C5}"/>
              </a:ext>
            </a:extLst>
          </p:cNvPr>
          <p:cNvCxnSpPr>
            <a:cxnSpLocks/>
            <a:stCxn id="874" idx="3"/>
            <a:endCxn id="875" idx="0"/>
          </p:cNvCxnSpPr>
          <p:nvPr/>
        </p:nvCxnSpPr>
        <p:spPr>
          <a:xfrm flipH="1">
            <a:off x="4072332" y="3525946"/>
            <a:ext cx="271764" cy="387830"/>
          </a:xfrm>
          <a:prstGeom prst="line">
            <a:avLst/>
          </a:prstGeom>
        </p:spPr>
        <p:style>
          <a:lnRef idx="2">
            <a:schemeClr val="dk1"/>
          </a:lnRef>
          <a:fillRef idx="0">
            <a:schemeClr val="dk1"/>
          </a:fillRef>
          <a:effectRef idx="1">
            <a:schemeClr val="dk1"/>
          </a:effectRef>
          <a:fontRef idx="minor">
            <a:schemeClr val="tx1"/>
          </a:fontRef>
        </p:style>
      </p:cxnSp>
      <p:cxnSp>
        <p:nvCxnSpPr>
          <p:cNvPr id="878" name="Straight Connector 877">
            <a:extLst>
              <a:ext uri="{FF2B5EF4-FFF2-40B4-BE49-F238E27FC236}">
                <a16:creationId xmlns:a16="http://schemas.microsoft.com/office/drawing/2014/main" id="{984A5D1A-4FA4-08FB-12E6-38661FEE8AAE}"/>
              </a:ext>
            </a:extLst>
          </p:cNvPr>
          <p:cNvCxnSpPr>
            <a:cxnSpLocks/>
            <a:stCxn id="874" idx="5"/>
            <a:endCxn id="876" idx="0"/>
          </p:cNvCxnSpPr>
          <p:nvPr/>
        </p:nvCxnSpPr>
        <p:spPr>
          <a:xfrm>
            <a:off x="4750657" y="3525946"/>
            <a:ext cx="210357" cy="389716"/>
          </a:xfrm>
          <a:prstGeom prst="line">
            <a:avLst/>
          </a:prstGeom>
        </p:spPr>
        <p:style>
          <a:lnRef idx="2">
            <a:schemeClr val="dk1"/>
          </a:lnRef>
          <a:fillRef idx="0">
            <a:schemeClr val="dk1"/>
          </a:fillRef>
          <a:effectRef idx="1">
            <a:schemeClr val="dk1"/>
          </a:effectRef>
          <a:fontRef idx="minor">
            <a:schemeClr val="tx1"/>
          </a:fontRef>
        </p:style>
      </p:cxnSp>
      <p:sp>
        <p:nvSpPr>
          <p:cNvPr id="1104" name="Rectangle 1103">
            <a:extLst>
              <a:ext uri="{FF2B5EF4-FFF2-40B4-BE49-F238E27FC236}">
                <a16:creationId xmlns:a16="http://schemas.microsoft.com/office/drawing/2014/main" id="{952A70DA-A6F5-1321-5ABA-64E593647175}"/>
              </a:ext>
            </a:extLst>
          </p:cNvPr>
          <p:cNvSpPr/>
          <p:nvPr/>
        </p:nvSpPr>
        <p:spPr>
          <a:xfrm>
            <a:off x="5604396" y="326984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4" name="TextBox 3">
            <a:extLst>
              <a:ext uri="{FF2B5EF4-FFF2-40B4-BE49-F238E27FC236}">
                <a16:creationId xmlns:a16="http://schemas.microsoft.com/office/drawing/2014/main" id="{DAFA9B98-19C4-1B55-501E-7B7EAA80AD6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74</a:t>
            </a:r>
          </a:p>
        </p:txBody>
      </p:sp>
    </p:spTree>
    <p:extLst>
      <p:ext uri="{BB962C8B-B14F-4D97-AF65-F5344CB8AC3E}">
        <p14:creationId xmlns:p14="http://schemas.microsoft.com/office/powerpoint/2010/main" val="298152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736458"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9" idx="2"/>
          </p:cNvCxnSpPr>
          <p:nvPr/>
        </p:nvCxnSpPr>
        <p:spPr>
          <a:xfrm>
            <a:off x="2491341" y="2125260"/>
            <a:ext cx="282696" cy="400569"/>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2774037" y="223947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3" idx="0"/>
          </p:cNvCxnSpPr>
          <p:nvPr/>
        </p:nvCxnSpPr>
        <p:spPr>
          <a:xfrm flipH="1">
            <a:off x="2488839" y="2728309"/>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18" idx="6"/>
            <a:endCxn id="4" idx="3"/>
          </p:cNvCxnSpPr>
          <p:nvPr/>
        </p:nvCxnSpPr>
        <p:spPr>
          <a:xfrm flipV="1">
            <a:off x="1495630" y="2125260"/>
            <a:ext cx="589150" cy="44523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01357" y="292393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4" name="Rectangle 13">
            <a:extLst>
              <a:ext uri="{FF2B5EF4-FFF2-40B4-BE49-F238E27FC236}">
                <a16:creationId xmlns:a16="http://schemas.microsoft.com/office/drawing/2014/main" id="{73EB62CE-9BB6-AE76-1EF3-D6CCE62EBCE1}"/>
              </a:ext>
            </a:extLst>
          </p:cNvPr>
          <p:cNvSpPr/>
          <p:nvPr/>
        </p:nvSpPr>
        <p:spPr>
          <a:xfrm>
            <a:off x="1958015" y="366642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541220" y="366642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05689" y="3412761"/>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692119" y="3412761"/>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920667" y="228414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3264799" y="2728309"/>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1411429" y="2772979"/>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036569" y="576487"/>
            <a:ext cx="5807320"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1405194" y="301167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1"/>
          </p:cNvCxnSpPr>
          <p:nvPr/>
        </p:nvCxnSpPr>
        <p:spPr>
          <a:xfrm>
            <a:off x="686738" y="1986352"/>
            <a:ext cx="318130" cy="381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Right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3457481" y="2907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81" name="Rectangle 1080">
            <a:extLst>
              <a:ext uri="{FF2B5EF4-FFF2-40B4-BE49-F238E27FC236}">
                <a16:creationId xmlns:a16="http://schemas.microsoft.com/office/drawing/2014/main" id="{A2C346B6-2656-3622-24A9-BDC2B5347290}"/>
              </a:ext>
            </a:extLst>
          </p:cNvPr>
          <p:cNvSpPr/>
          <p:nvPr/>
        </p:nvSpPr>
        <p:spPr>
          <a:xfrm>
            <a:off x="3195456" y="366642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3837939" y="366642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3443130" y="3396821"/>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3948243" y="3396821"/>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576322" y="300725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823996" y="2772979"/>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4"/>
            <a:ext cx="4197784" cy="1448076"/>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Left-Rotate subtree tại parent p của node s</a:t>
              </a:r>
            </a:p>
            <a:p>
              <a:pPr marL="342900" indent="-342900">
                <a:buFont typeface="Arial"/>
                <a:buAutoNum type="arabicPeriod"/>
              </a:pPr>
              <a:r>
                <a:rPr lang="vi-VN">
                  <a:solidFill>
                    <a:srgbClr val="000000"/>
                  </a:solidFill>
                  <a:latin typeface="Nunito" pitchFamily="2" charset="-93"/>
                </a:rPr>
                <a:t>Node đã đánh dấu “Double Black” chuyển về node Black</a:t>
              </a:r>
            </a:p>
            <a:p>
              <a:pPr marL="342900" indent="-342900">
                <a:buAutoNum type="arabicPeriod"/>
              </a:pPr>
              <a:r>
                <a:rPr lang="vi-VN">
                  <a:solidFill>
                    <a:srgbClr val="000000"/>
                  </a:solidFill>
                  <a:latin typeface="Nunito" pitchFamily="2" charset="-93"/>
                </a:rPr>
                <a:t>Recolor node r (chuyển thành màu đen)</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165327" y="1678575"/>
            <a:ext cx="1042821" cy="307777"/>
          </a:xfrm>
          <a:prstGeom prst="rect">
            <a:avLst/>
          </a:prstGeom>
          <a:noFill/>
        </p:spPr>
        <p:txBody>
          <a:bodyPr wrap="square" rtlCol="0">
            <a:spAutoFit/>
          </a:bodyPr>
          <a:lstStyle/>
          <a:p>
            <a:r>
              <a:rPr lang="vi-VN"/>
              <a:t>Node xóa</a:t>
            </a:r>
          </a:p>
        </p:txBody>
      </p:sp>
      <p:sp>
        <p:nvSpPr>
          <p:cNvPr id="1026" name="Google Shape;868;p37">
            <a:extLst>
              <a:ext uri="{FF2B5EF4-FFF2-40B4-BE49-F238E27FC236}">
                <a16:creationId xmlns:a16="http://schemas.microsoft.com/office/drawing/2014/main" id="{08E20692-0D06-7FAB-17A0-7EB1083A0B72}"/>
              </a:ext>
            </a:extLst>
          </p:cNvPr>
          <p:cNvSpPr txBox="1">
            <a:spLocks/>
          </p:cNvSpPr>
          <p:nvPr/>
        </p:nvSpPr>
        <p:spPr>
          <a:xfrm>
            <a:off x="4538388" y="3675626"/>
            <a:ext cx="4234779" cy="975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Chú ý:</a:t>
            </a:r>
          </a:p>
          <a:p>
            <a:pPr marL="0" indent="0">
              <a:lnSpc>
                <a:spcPct val="150000"/>
              </a:lnSpc>
            </a:pPr>
            <a:r>
              <a:rPr lang="vi-VN" sz="1200" b="1">
                <a:latin typeface="Nunito" pitchFamily="2" charset="-93"/>
              </a:rPr>
              <a:t>- Với Right Right case, khi có 2 node đỏ là con của s thì node r là node bên phải của s</a:t>
            </a:r>
            <a:endParaRPr lang="vi-VN" sz="1200">
              <a:latin typeface="Nunito" pitchFamily="2" charset="-93"/>
            </a:endParaRPr>
          </a:p>
        </p:txBody>
      </p:sp>
      <p:sp>
        <p:nvSpPr>
          <p:cNvPr id="5" name="TextBox 4">
            <a:extLst>
              <a:ext uri="{FF2B5EF4-FFF2-40B4-BE49-F238E27FC236}">
                <a16:creationId xmlns:a16="http://schemas.microsoft.com/office/drawing/2014/main" id="{2B538473-A8A5-1C93-F9DE-BF49DAFE341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75</a:t>
            </a:r>
          </a:p>
        </p:txBody>
      </p:sp>
      <p:cxnSp>
        <p:nvCxnSpPr>
          <p:cNvPr id="10" name="Straight Arrow Connector 9">
            <a:extLst>
              <a:ext uri="{FF2B5EF4-FFF2-40B4-BE49-F238E27FC236}">
                <a16:creationId xmlns:a16="http://schemas.microsoft.com/office/drawing/2014/main" id="{C82FA73F-E7DF-5D9F-7CCC-C3FCEC8C132C}"/>
              </a:ext>
            </a:extLst>
          </p:cNvPr>
          <p:cNvCxnSpPr>
            <a:cxnSpLocks/>
            <a:stCxn id="19" idx="2"/>
            <a:endCxn id="9" idx="0"/>
          </p:cNvCxnSpPr>
          <p:nvPr/>
        </p:nvCxnSpPr>
        <p:spPr>
          <a:xfrm flipH="1">
            <a:off x="3061519" y="1829542"/>
            <a:ext cx="249645" cy="409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BC8A7654-A3D8-05FF-FB3E-62BF19D15BA0}"/>
              </a:ext>
            </a:extLst>
          </p:cNvPr>
          <p:cNvSpPr txBox="1"/>
          <p:nvPr/>
        </p:nvSpPr>
        <p:spPr>
          <a:xfrm>
            <a:off x="2789753" y="1521765"/>
            <a:ext cx="1042821" cy="307777"/>
          </a:xfrm>
          <a:prstGeom prst="rect">
            <a:avLst/>
          </a:prstGeom>
          <a:noFill/>
        </p:spPr>
        <p:txBody>
          <a:bodyPr wrap="square" rtlCol="0">
            <a:spAutoFit/>
          </a:bodyPr>
          <a:lstStyle/>
          <a:p>
            <a:r>
              <a:rPr lang="vi-VN"/>
              <a:t>X’s sibling</a:t>
            </a:r>
          </a:p>
        </p:txBody>
      </p:sp>
      <p:cxnSp>
        <p:nvCxnSpPr>
          <p:cNvPr id="23" name="Straight Arrow Connector 22">
            <a:extLst>
              <a:ext uri="{FF2B5EF4-FFF2-40B4-BE49-F238E27FC236}">
                <a16:creationId xmlns:a16="http://schemas.microsoft.com/office/drawing/2014/main" id="{7B6F8909-DE46-8BB1-E0F9-5F0AC5DB2A03}"/>
              </a:ext>
            </a:extLst>
          </p:cNvPr>
          <p:cNvCxnSpPr>
            <a:cxnSpLocks/>
            <a:stCxn id="25" idx="0"/>
            <a:endCxn id="1077" idx="4"/>
          </p:cNvCxnSpPr>
          <p:nvPr/>
        </p:nvCxnSpPr>
        <p:spPr>
          <a:xfrm flipV="1">
            <a:off x="2713912" y="3480691"/>
            <a:ext cx="1031051" cy="6509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8AF33A2C-5C28-B846-E122-1A3291FB031E}"/>
              </a:ext>
            </a:extLst>
          </p:cNvPr>
          <p:cNvSpPr txBox="1"/>
          <p:nvPr/>
        </p:nvSpPr>
        <p:spPr>
          <a:xfrm>
            <a:off x="1208148" y="4131643"/>
            <a:ext cx="3011528" cy="307777"/>
          </a:xfrm>
          <a:prstGeom prst="rect">
            <a:avLst/>
          </a:prstGeom>
          <a:noFill/>
        </p:spPr>
        <p:txBody>
          <a:bodyPr wrap="square" rtlCol="0">
            <a:spAutoFit/>
          </a:bodyPr>
          <a:lstStyle/>
          <a:p>
            <a:r>
              <a:rPr lang="vi-VN"/>
              <a:t>X’s sibling’s children right red node</a:t>
            </a:r>
          </a:p>
        </p:txBody>
      </p:sp>
    </p:spTree>
    <p:extLst>
      <p:ext uri="{BB962C8B-B14F-4D97-AF65-F5344CB8AC3E}">
        <p14:creationId xmlns:p14="http://schemas.microsoft.com/office/powerpoint/2010/main" val="1918087528"/>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736458"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036569" y="576487"/>
            <a:ext cx="5807320"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4" name="Flowchart: Connector 3">
            <a:extLst>
              <a:ext uri="{FF2B5EF4-FFF2-40B4-BE49-F238E27FC236}">
                <a16:creationId xmlns:a16="http://schemas.microsoft.com/office/drawing/2014/main" id="{FDFFC71A-5901-B0FD-949D-FEC5B0B61052}"/>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5" name="Straight Connector 4">
            <a:extLst>
              <a:ext uri="{FF2B5EF4-FFF2-40B4-BE49-F238E27FC236}">
                <a16:creationId xmlns:a16="http://schemas.microsoft.com/office/drawing/2014/main" id="{B893AC45-CECD-40EA-1D31-62D5C41F0E9C}"/>
              </a:ext>
            </a:extLst>
          </p:cNvPr>
          <p:cNvCxnSpPr>
            <a:cxnSpLocks/>
            <a:stCxn id="4" idx="5"/>
            <a:endCxn id="6" idx="2"/>
          </p:cNvCxnSpPr>
          <p:nvPr/>
        </p:nvCxnSpPr>
        <p:spPr>
          <a:xfrm>
            <a:off x="2491341" y="2125260"/>
            <a:ext cx="282696" cy="400569"/>
          </a:xfrm>
          <a:prstGeom prst="line">
            <a:avLst/>
          </a:prstGeom>
        </p:spPr>
        <p:style>
          <a:lnRef idx="2">
            <a:schemeClr val="dk1"/>
          </a:lnRef>
          <a:fillRef idx="0">
            <a:schemeClr val="dk1"/>
          </a:fillRef>
          <a:effectRef idx="1">
            <a:schemeClr val="dk1"/>
          </a:effectRef>
          <a:fontRef idx="minor">
            <a:schemeClr val="tx1"/>
          </a:fontRef>
        </p:style>
      </p:cxnSp>
      <p:sp>
        <p:nvSpPr>
          <p:cNvPr id="6" name="Flowchart: Connector 5">
            <a:extLst>
              <a:ext uri="{FF2B5EF4-FFF2-40B4-BE49-F238E27FC236}">
                <a16:creationId xmlns:a16="http://schemas.microsoft.com/office/drawing/2014/main" id="{ED73334C-2852-CD03-E65E-86721529857E}"/>
              </a:ext>
            </a:extLst>
          </p:cNvPr>
          <p:cNvSpPr/>
          <p:nvPr/>
        </p:nvSpPr>
        <p:spPr>
          <a:xfrm>
            <a:off x="2774037" y="223947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9" name="Straight Connector 8">
            <a:extLst>
              <a:ext uri="{FF2B5EF4-FFF2-40B4-BE49-F238E27FC236}">
                <a16:creationId xmlns:a16="http://schemas.microsoft.com/office/drawing/2014/main" id="{4FCB3FBE-954A-409E-780C-CC858025F25E}"/>
              </a:ext>
            </a:extLst>
          </p:cNvPr>
          <p:cNvCxnSpPr>
            <a:cxnSpLocks/>
            <a:stCxn id="6" idx="3"/>
            <a:endCxn id="11" idx="0"/>
          </p:cNvCxnSpPr>
          <p:nvPr/>
        </p:nvCxnSpPr>
        <p:spPr>
          <a:xfrm flipH="1">
            <a:off x="2488839" y="2728309"/>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C40479BD-3B2E-CE54-EB41-7A414929933C}"/>
              </a:ext>
            </a:extLst>
          </p:cNvPr>
          <p:cNvCxnSpPr>
            <a:cxnSpLocks/>
            <a:stCxn id="16" idx="6"/>
            <a:endCxn id="4" idx="3"/>
          </p:cNvCxnSpPr>
          <p:nvPr/>
        </p:nvCxnSpPr>
        <p:spPr>
          <a:xfrm flipV="1">
            <a:off x="1495630" y="2125260"/>
            <a:ext cx="589150" cy="445239"/>
          </a:xfrm>
          <a:prstGeom prst="line">
            <a:avLst/>
          </a:prstGeom>
        </p:spPr>
        <p:style>
          <a:lnRef idx="2">
            <a:schemeClr val="dk1"/>
          </a:lnRef>
          <a:fillRef idx="0">
            <a:schemeClr val="dk1"/>
          </a:fillRef>
          <a:effectRef idx="1">
            <a:schemeClr val="dk1"/>
          </a:effectRef>
          <a:fontRef idx="minor">
            <a:schemeClr val="tx1"/>
          </a:fontRef>
        </p:style>
      </p:cxnSp>
      <p:sp>
        <p:nvSpPr>
          <p:cNvPr id="11" name="Flowchart: Connector 10">
            <a:extLst>
              <a:ext uri="{FF2B5EF4-FFF2-40B4-BE49-F238E27FC236}">
                <a16:creationId xmlns:a16="http://schemas.microsoft.com/office/drawing/2014/main" id="{7DF720BC-5F30-85EC-A6A4-242E8E54F8FA}"/>
              </a:ext>
            </a:extLst>
          </p:cNvPr>
          <p:cNvSpPr/>
          <p:nvPr/>
        </p:nvSpPr>
        <p:spPr>
          <a:xfrm>
            <a:off x="2201357" y="292393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2" name="Rectangle 11">
            <a:extLst>
              <a:ext uri="{FF2B5EF4-FFF2-40B4-BE49-F238E27FC236}">
                <a16:creationId xmlns:a16="http://schemas.microsoft.com/office/drawing/2014/main" id="{C4D2A69C-D8C4-4804-3FD5-6FDD362CEB34}"/>
              </a:ext>
            </a:extLst>
          </p:cNvPr>
          <p:cNvSpPr/>
          <p:nvPr/>
        </p:nvSpPr>
        <p:spPr>
          <a:xfrm>
            <a:off x="1958015" y="366642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3" name="Rectangle 12">
            <a:extLst>
              <a:ext uri="{FF2B5EF4-FFF2-40B4-BE49-F238E27FC236}">
                <a16:creationId xmlns:a16="http://schemas.microsoft.com/office/drawing/2014/main" id="{AB249D54-ED37-6733-99BB-C7F337AAE70C}"/>
              </a:ext>
            </a:extLst>
          </p:cNvPr>
          <p:cNvSpPr/>
          <p:nvPr/>
        </p:nvSpPr>
        <p:spPr>
          <a:xfrm>
            <a:off x="2541220" y="366642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4" name="Straight Connector 13">
            <a:extLst>
              <a:ext uri="{FF2B5EF4-FFF2-40B4-BE49-F238E27FC236}">
                <a16:creationId xmlns:a16="http://schemas.microsoft.com/office/drawing/2014/main" id="{5B195379-AD2F-48D3-6F43-8EAEF6C5ED54}"/>
              </a:ext>
            </a:extLst>
          </p:cNvPr>
          <p:cNvCxnSpPr>
            <a:cxnSpLocks/>
            <a:stCxn id="11" idx="3"/>
            <a:endCxn id="12" idx="0"/>
          </p:cNvCxnSpPr>
          <p:nvPr/>
        </p:nvCxnSpPr>
        <p:spPr>
          <a:xfrm flipH="1">
            <a:off x="2205689" y="3412761"/>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D95F4777-517F-5C92-75FF-973016836CD1}"/>
              </a:ext>
            </a:extLst>
          </p:cNvPr>
          <p:cNvCxnSpPr>
            <a:cxnSpLocks/>
            <a:stCxn id="11" idx="5"/>
            <a:endCxn id="13" idx="0"/>
          </p:cNvCxnSpPr>
          <p:nvPr/>
        </p:nvCxnSpPr>
        <p:spPr>
          <a:xfrm>
            <a:off x="2692119" y="3412761"/>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6" name="Flowchart: Connector 15">
            <a:extLst>
              <a:ext uri="{FF2B5EF4-FFF2-40B4-BE49-F238E27FC236}">
                <a16:creationId xmlns:a16="http://schemas.microsoft.com/office/drawing/2014/main" id="{EF18D465-A520-53B5-765E-A07363BD2901}"/>
              </a:ext>
            </a:extLst>
          </p:cNvPr>
          <p:cNvSpPr/>
          <p:nvPr/>
        </p:nvSpPr>
        <p:spPr>
          <a:xfrm>
            <a:off x="920667" y="228414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17" name="Straight Connector 16">
            <a:extLst>
              <a:ext uri="{FF2B5EF4-FFF2-40B4-BE49-F238E27FC236}">
                <a16:creationId xmlns:a16="http://schemas.microsoft.com/office/drawing/2014/main" id="{690A4AA3-B341-CBA4-F07E-AA67FC218CFF}"/>
              </a:ext>
            </a:extLst>
          </p:cNvPr>
          <p:cNvCxnSpPr>
            <a:cxnSpLocks/>
            <a:stCxn id="6" idx="5"/>
            <a:endCxn id="21" idx="0"/>
          </p:cNvCxnSpPr>
          <p:nvPr/>
        </p:nvCxnSpPr>
        <p:spPr>
          <a:xfrm>
            <a:off x="3264799" y="2728309"/>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03D0ECD-8EE5-613A-07EE-D01B3440C6A8}"/>
              </a:ext>
            </a:extLst>
          </p:cNvPr>
          <p:cNvCxnSpPr>
            <a:cxnSpLocks/>
            <a:stCxn id="16" idx="5"/>
            <a:endCxn id="19" idx="0"/>
          </p:cNvCxnSpPr>
          <p:nvPr/>
        </p:nvCxnSpPr>
        <p:spPr>
          <a:xfrm>
            <a:off x="1411429" y="2772979"/>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7F472C90-E9A1-967E-A38E-539ED68471A9}"/>
              </a:ext>
            </a:extLst>
          </p:cNvPr>
          <p:cNvSpPr/>
          <p:nvPr/>
        </p:nvSpPr>
        <p:spPr>
          <a:xfrm>
            <a:off x="1405194" y="301167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Arrow Connector 19">
            <a:extLst>
              <a:ext uri="{FF2B5EF4-FFF2-40B4-BE49-F238E27FC236}">
                <a16:creationId xmlns:a16="http://schemas.microsoft.com/office/drawing/2014/main" id="{489750A2-A582-E253-F711-BDB9BF7597FF}"/>
              </a:ext>
            </a:extLst>
          </p:cNvPr>
          <p:cNvCxnSpPr>
            <a:cxnSpLocks/>
            <a:stCxn id="29" idx="2"/>
            <a:endCxn id="16" idx="1"/>
          </p:cNvCxnSpPr>
          <p:nvPr/>
        </p:nvCxnSpPr>
        <p:spPr>
          <a:xfrm>
            <a:off x="686738" y="1986352"/>
            <a:ext cx="318130" cy="381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Flowchart: Connector 20">
            <a:extLst>
              <a:ext uri="{FF2B5EF4-FFF2-40B4-BE49-F238E27FC236}">
                <a16:creationId xmlns:a16="http://schemas.microsoft.com/office/drawing/2014/main" id="{AF4EEF22-4B20-3A7B-7C33-38F8F63578BB}"/>
              </a:ext>
            </a:extLst>
          </p:cNvPr>
          <p:cNvSpPr/>
          <p:nvPr/>
        </p:nvSpPr>
        <p:spPr>
          <a:xfrm>
            <a:off x="3457481" y="2907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22" name="Rectangle 21">
            <a:extLst>
              <a:ext uri="{FF2B5EF4-FFF2-40B4-BE49-F238E27FC236}">
                <a16:creationId xmlns:a16="http://schemas.microsoft.com/office/drawing/2014/main" id="{D1663F6F-34C8-F912-7A18-195C61E6895B}"/>
              </a:ext>
            </a:extLst>
          </p:cNvPr>
          <p:cNvSpPr/>
          <p:nvPr/>
        </p:nvSpPr>
        <p:spPr>
          <a:xfrm>
            <a:off x="3195456" y="366642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3" name="Rectangle 22">
            <a:extLst>
              <a:ext uri="{FF2B5EF4-FFF2-40B4-BE49-F238E27FC236}">
                <a16:creationId xmlns:a16="http://schemas.microsoft.com/office/drawing/2014/main" id="{B7519A21-A22D-04D8-94E3-385EF72F7554}"/>
              </a:ext>
            </a:extLst>
          </p:cNvPr>
          <p:cNvSpPr/>
          <p:nvPr/>
        </p:nvSpPr>
        <p:spPr>
          <a:xfrm>
            <a:off x="3837939" y="366642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872FCF6A-1AD5-44A5-97D1-048C9F4D8816}"/>
              </a:ext>
            </a:extLst>
          </p:cNvPr>
          <p:cNvCxnSpPr>
            <a:cxnSpLocks/>
            <a:stCxn id="21" idx="3"/>
            <a:endCxn id="22" idx="0"/>
          </p:cNvCxnSpPr>
          <p:nvPr/>
        </p:nvCxnSpPr>
        <p:spPr>
          <a:xfrm flipH="1">
            <a:off x="3443130" y="3396821"/>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7A9EEA-B0F3-CC0D-AFEB-E5FB3717959C}"/>
              </a:ext>
            </a:extLst>
          </p:cNvPr>
          <p:cNvCxnSpPr>
            <a:cxnSpLocks/>
            <a:stCxn id="21" idx="5"/>
            <a:endCxn id="23" idx="0"/>
          </p:cNvCxnSpPr>
          <p:nvPr/>
        </p:nvCxnSpPr>
        <p:spPr>
          <a:xfrm>
            <a:off x="3948243" y="3396821"/>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74455620-67B1-8FC8-2361-335AE70303BE}"/>
              </a:ext>
            </a:extLst>
          </p:cNvPr>
          <p:cNvSpPr/>
          <p:nvPr/>
        </p:nvSpPr>
        <p:spPr>
          <a:xfrm>
            <a:off x="576322" y="300725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7" name="Straight Connector 26">
            <a:extLst>
              <a:ext uri="{FF2B5EF4-FFF2-40B4-BE49-F238E27FC236}">
                <a16:creationId xmlns:a16="http://schemas.microsoft.com/office/drawing/2014/main" id="{03C115EC-D301-387E-7870-F13B5A3E5BF9}"/>
              </a:ext>
            </a:extLst>
          </p:cNvPr>
          <p:cNvCxnSpPr>
            <a:cxnSpLocks/>
            <a:stCxn id="16" idx="3"/>
            <a:endCxn id="26" idx="0"/>
          </p:cNvCxnSpPr>
          <p:nvPr/>
        </p:nvCxnSpPr>
        <p:spPr>
          <a:xfrm flipH="1">
            <a:off x="823996" y="2772979"/>
            <a:ext cx="180872" cy="234276"/>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3AFA95DC-82D6-E171-C8F0-C5FDBEDEB506}"/>
              </a:ext>
            </a:extLst>
          </p:cNvPr>
          <p:cNvSpPr txBox="1"/>
          <p:nvPr/>
        </p:nvSpPr>
        <p:spPr>
          <a:xfrm>
            <a:off x="165327" y="1678575"/>
            <a:ext cx="1042821" cy="307777"/>
          </a:xfrm>
          <a:prstGeom prst="rect">
            <a:avLst/>
          </a:prstGeom>
          <a:noFill/>
        </p:spPr>
        <p:txBody>
          <a:bodyPr wrap="square" rtlCol="0">
            <a:spAutoFit/>
          </a:bodyPr>
          <a:lstStyle/>
          <a:p>
            <a:r>
              <a:rPr lang="vi-VN"/>
              <a:t>Node xóa</a:t>
            </a:r>
          </a:p>
        </p:txBody>
      </p:sp>
      <p:sp>
        <p:nvSpPr>
          <p:cNvPr id="30" name="Rectangle 29">
            <a:extLst>
              <a:ext uri="{FF2B5EF4-FFF2-40B4-BE49-F238E27FC236}">
                <a16:creationId xmlns:a16="http://schemas.microsoft.com/office/drawing/2014/main" id="{D9DFDB08-0EA4-B525-FD30-E89E163F3805}"/>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Right case</a:t>
            </a:r>
          </a:p>
        </p:txBody>
      </p:sp>
      <p:sp>
        <p:nvSpPr>
          <p:cNvPr id="31" name="Arrow: Right 30">
            <a:extLst>
              <a:ext uri="{FF2B5EF4-FFF2-40B4-BE49-F238E27FC236}">
                <a16:creationId xmlns:a16="http://schemas.microsoft.com/office/drawing/2014/main" id="{E4DA770A-F9E9-BA6E-A194-BFC2FB14F36F}"/>
              </a:ext>
            </a:extLst>
          </p:cNvPr>
          <p:cNvSpPr/>
          <p:nvPr/>
        </p:nvSpPr>
        <p:spPr>
          <a:xfrm>
            <a:off x="4263089" y="2284149"/>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8" name="Flowchart: Connector 1147">
            <a:extLst>
              <a:ext uri="{FF2B5EF4-FFF2-40B4-BE49-F238E27FC236}">
                <a16:creationId xmlns:a16="http://schemas.microsoft.com/office/drawing/2014/main" id="{3FAEED83-F327-0184-83CE-07385685E1B0}"/>
              </a:ext>
            </a:extLst>
          </p:cNvPr>
          <p:cNvSpPr/>
          <p:nvPr/>
        </p:nvSpPr>
        <p:spPr>
          <a:xfrm>
            <a:off x="5567088" y="229169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49" name="Straight Connector 1148">
            <a:extLst>
              <a:ext uri="{FF2B5EF4-FFF2-40B4-BE49-F238E27FC236}">
                <a16:creationId xmlns:a16="http://schemas.microsoft.com/office/drawing/2014/main" id="{44EC3AE8-C986-56D0-EFF1-E6DAC48D86D5}"/>
              </a:ext>
            </a:extLst>
          </p:cNvPr>
          <p:cNvCxnSpPr>
            <a:cxnSpLocks/>
            <a:stCxn id="1148" idx="7"/>
            <a:endCxn id="1150" idx="3"/>
          </p:cNvCxnSpPr>
          <p:nvPr/>
        </p:nvCxnSpPr>
        <p:spPr>
          <a:xfrm flipV="1">
            <a:off x="6057850" y="2150175"/>
            <a:ext cx="525276" cy="223180"/>
          </a:xfrm>
          <a:prstGeom prst="line">
            <a:avLst/>
          </a:prstGeom>
        </p:spPr>
        <p:style>
          <a:lnRef idx="2">
            <a:schemeClr val="dk1"/>
          </a:lnRef>
          <a:fillRef idx="0">
            <a:schemeClr val="dk1"/>
          </a:fillRef>
          <a:effectRef idx="1">
            <a:schemeClr val="dk1"/>
          </a:effectRef>
          <a:fontRef idx="minor">
            <a:schemeClr val="tx1"/>
          </a:fontRef>
        </p:style>
      </p:cxnSp>
      <p:sp>
        <p:nvSpPr>
          <p:cNvPr id="1150" name="Flowchart: Connector 1149">
            <a:extLst>
              <a:ext uri="{FF2B5EF4-FFF2-40B4-BE49-F238E27FC236}">
                <a16:creationId xmlns:a16="http://schemas.microsoft.com/office/drawing/2014/main" id="{00DF92A0-41DA-64F2-652C-33C25AD8B86B}"/>
              </a:ext>
            </a:extLst>
          </p:cNvPr>
          <p:cNvSpPr/>
          <p:nvPr/>
        </p:nvSpPr>
        <p:spPr>
          <a:xfrm>
            <a:off x="6498925" y="166134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51" name="Straight Connector 1150">
            <a:extLst>
              <a:ext uri="{FF2B5EF4-FFF2-40B4-BE49-F238E27FC236}">
                <a16:creationId xmlns:a16="http://schemas.microsoft.com/office/drawing/2014/main" id="{6B0BA138-9DFC-4F1A-ED11-C555770E7DD8}"/>
              </a:ext>
            </a:extLst>
          </p:cNvPr>
          <p:cNvCxnSpPr>
            <a:cxnSpLocks/>
            <a:stCxn id="1148" idx="5"/>
            <a:endCxn id="1025" idx="0"/>
          </p:cNvCxnSpPr>
          <p:nvPr/>
        </p:nvCxnSpPr>
        <p:spPr>
          <a:xfrm>
            <a:off x="6057850" y="2767642"/>
            <a:ext cx="287482" cy="284465"/>
          </a:xfrm>
          <a:prstGeom prst="line">
            <a:avLst/>
          </a:prstGeom>
        </p:spPr>
        <p:style>
          <a:lnRef idx="2">
            <a:schemeClr val="dk1"/>
          </a:lnRef>
          <a:fillRef idx="0">
            <a:schemeClr val="dk1"/>
          </a:fillRef>
          <a:effectRef idx="1">
            <a:schemeClr val="dk1"/>
          </a:effectRef>
          <a:fontRef idx="minor">
            <a:schemeClr val="tx1"/>
          </a:fontRef>
        </p:style>
      </p:cxnSp>
      <p:sp>
        <p:nvSpPr>
          <p:cNvPr id="1025" name="Flowchart: Connector 1024">
            <a:extLst>
              <a:ext uri="{FF2B5EF4-FFF2-40B4-BE49-F238E27FC236}">
                <a16:creationId xmlns:a16="http://schemas.microsoft.com/office/drawing/2014/main" id="{CAFE217B-ADEE-F5E5-5FF9-10B96AA0AE26}"/>
              </a:ext>
            </a:extLst>
          </p:cNvPr>
          <p:cNvSpPr/>
          <p:nvPr/>
        </p:nvSpPr>
        <p:spPr>
          <a:xfrm>
            <a:off x="6057850" y="305210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026" name="Rectangle 1025">
            <a:extLst>
              <a:ext uri="{FF2B5EF4-FFF2-40B4-BE49-F238E27FC236}">
                <a16:creationId xmlns:a16="http://schemas.microsoft.com/office/drawing/2014/main" id="{CEA18715-3BD3-77EA-A39D-6E7B6BFAD776}"/>
              </a:ext>
            </a:extLst>
          </p:cNvPr>
          <p:cNvSpPr/>
          <p:nvPr/>
        </p:nvSpPr>
        <p:spPr>
          <a:xfrm>
            <a:off x="5646703" y="386525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27" name="Rectangle 1026">
            <a:extLst>
              <a:ext uri="{FF2B5EF4-FFF2-40B4-BE49-F238E27FC236}">
                <a16:creationId xmlns:a16="http://schemas.microsoft.com/office/drawing/2014/main" id="{C069A760-9301-9850-EE44-4C2BF8BD7B23}"/>
              </a:ext>
            </a:extLst>
          </p:cNvPr>
          <p:cNvSpPr/>
          <p:nvPr/>
        </p:nvSpPr>
        <p:spPr>
          <a:xfrm>
            <a:off x="6494338" y="3865257"/>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28" name="Straight Connector 1027">
            <a:extLst>
              <a:ext uri="{FF2B5EF4-FFF2-40B4-BE49-F238E27FC236}">
                <a16:creationId xmlns:a16="http://schemas.microsoft.com/office/drawing/2014/main" id="{E3FBFB2A-2442-5DC9-F6FF-D24E7798EFCE}"/>
              </a:ext>
            </a:extLst>
          </p:cNvPr>
          <p:cNvCxnSpPr>
            <a:cxnSpLocks/>
            <a:stCxn id="1025" idx="3"/>
            <a:endCxn id="1026" idx="0"/>
          </p:cNvCxnSpPr>
          <p:nvPr/>
        </p:nvCxnSpPr>
        <p:spPr>
          <a:xfrm flipH="1">
            <a:off x="5894377" y="3540937"/>
            <a:ext cx="247674" cy="324321"/>
          </a:xfrm>
          <a:prstGeom prst="line">
            <a:avLst/>
          </a:prstGeom>
        </p:spPr>
        <p:style>
          <a:lnRef idx="2">
            <a:schemeClr val="dk1"/>
          </a:lnRef>
          <a:fillRef idx="0">
            <a:schemeClr val="dk1"/>
          </a:fillRef>
          <a:effectRef idx="1">
            <a:schemeClr val="dk1"/>
          </a:effectRef>
          <a:fontRef idx="minor">
            <a:schemeClr val="tx1"/>
          </a:fontRef>
        </p:style>
      </p:cxnSp>
      <p:cxnSp>
        <p:nvCxnSpPr>
          <p:cNvPr id="1029" name="Straight Connector 1028">
            <a:extLst>
              <a:ext uri="{FF2B5EF4-FFF2-40B4-BE49-F238E27FC236}">
                <a16:creationId xmlns:a16="http://schemas.microsoft.com/office/drawing/2014/main" id="{12EF7463-D547-C0EE-D87D-F0577E2B2ABD}"/>
              </a:ext>
            </a:extLst>
          </p:cNvPr>
          <p:cNvCxnSpPr>
            <a:cxnSpLocks/>
            <a:stCxn id="1025" idx="5"/>
            <a:endCxn id="1027" idx="0"/>
          </p:cNvCxnSpPr>
          <p:nvPr/>
        </p:nvCxnSpPr>
        <p:spPr>
          <a:xfrm>
            <a:off x="6548612" y="3540937"/>
            <a:ext cx="193401" cy="324320"/>
          </a:xfrm>
          <a:prstGeom prst="line">
            <a:avLst/>
          </a:prstGeom>
        </p:spPr>
        <p:style>
          <a:lnRef idx="2">
            <a:schemeClr val="dk1"/>
          </a:lnRef>
          <a:fillRef idx="0">
            <a:schemeClr val="dk1"/>
          </a:fillRef>
          <a:effectRef idx="1">
            <a:schemeClr val="dk1"/>
          </a:effectRef>
          <a:fontRef idx="minor">
            <a:schemeClr val="tx1"/>
          </a:fontRef>
        </p:style>
      </p:cxnSp>
      <p:cxnSp>
        <p:nvCxnSpPr>
          <p:cNvPr id="1031" name="Straight Connector 1030">
            <a:extLst>
              <a:ext uri="{FF2B5EF4-FFF2-40B4-BE49-F238E27FC236}">
                <a16:creationId xmlns:a16="http://schemas.microsoft.com/office/drawing/2014/main" id="{39AD25AE-19D4-3259-ADD0-4A61240DEA33}"/>
              </a:ext>
            </a:extLst>
          </p:cNvPr>
          <p:cNvCxnSpPr>
            <a:cxnSpLocks/>
            <a:stCxn id="1150" idx="5"/>
            <a:endCxn id="1035" idx="0"/>
          </p:cNvCxnSpPr>
          <p:nvPr/>
        </p:nvCxnSpPr>
        <p:spPr>
          <a:xfrm>
            <a:off x="6989687" y="2150175"/>
            <a:ext cx="842537" cy="242623"/>
          </a:xfrm>
          <a:prstGeom prst="line">
            <a:avLst/>
          </a:prstGeom>
        </p:spPr>
        <p:style>
          <a:lnRef idx="2">
            <a:schemeClr val="dk1"/>
          </a:lnRef>
          <a:fillRef idx="0">
            <a:schemeClr val="dk1"/>
          </a:fillRef>
          <a:effectRef idx="1">
            <a:schemeClr val="dk1"/>
          </a:effectRef>
          <a:fontRef idx="minor">
            <a:schemeClr val="tx1"/>
          </a:fontRef>
        </p:style>
      </p:cxnSp>
      <p:sp>
        <p:nvSpPr>
          <p:cNvPr id="1035" name="Flowchart: Connector 1034">
            <a:extLst>
              <a:ext uri="{FF2B5EF4-FFF2-40B4-BE49-F238E27FC236}">
                <a16:creationId xmlns:a16="http://schemas.microsoft.com/office/drawing/2014/main" id="{0EFE2854-C559-A477-8367-F784147BC0F6}"/>
              </a:ext>
            </a:extLst>
          </p:cNvPr>
          <p:cNvSpPr/>
          <p:nvPr/>
        </p:nvSpPr>
        <p:spPr>
          <a:xfrm>
            <a:off x="7544742" y="239279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36" name="Rectangle 1035">
            <a:extLst>
              <a:ext uri="{FF2B5EF4-FFF2-40B4-BE49-F238E27FC236}">
                <a16:creationId xmlns:a16="http://schemas.microsoft.com/office/drawing/2014/main" id="{AC30AF07-7077-7A56-63EF-65ECFC277B95}"/>
              </a:ext>
            </a:extLst>
          </p:cNvPr>
          <p:cNvSpPr/>
          <p:nvPr/>
        </p:nvSpPr>
        <p:spPr>
          <a:xfrm>
            <a:off x="7234876" y="318836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37" name="Rectangle 1036">
            <a:extLst>
              <a:ext uri="{FF2B5EF4-FFF2-40B4-BE49-F238E27FC236}">
                <a16:creationId xmlns:a16="http://schemas.microsoft.com/office/drawing/2014/main" id="{A65B161C-1A70-4B25-EC2F-3AA9EC9BDE04}"/>
              </a:ext>
            </a:extLst>
          </p:cNvPr>
          <p:cNvSpPr/>
          <p:nvPr/>
        </p:nvSpPr>
        <p:spPr>
          <a:xfrm>
            <a:off x="7977898" y="3195523"/>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38" name="Straight Connector 1037">
            <a:extLst>
              <a:ext uri="{FF2B5EF4-FFF2-40B4-BE49-F238E27FC236}">
                <a16:creationId xmlns:a16="http://schemas.microsoft.com/office/drawing/2014/main" id="{6D58BAF8-1ECD-9A97-D4C2-DD364CFEFF8F}"/>
              </a:ext>
            </a:extLst>
          </p:cNvPr>
          <p:cNvCxnSpPr>
            <a:cxnSpLocks/>
            <a:stCxn id="1035" idx="3"/>
            <a:endCxn id="1036" idx="0"/>
          </p:cNvCxnSpPr>
          <p:nvPr/>
        </p:nvCxnSpPr>
        <p:spPr>
          <a:xfrm flipH="1">
            <a:off x="7482550" y="2881628"/>
            <a:ext cx="146393" cy="306734"/>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16A8EFCE-A07C-F46C-DF9D-A83F10A84A4E}"/>
              </a:ext>
            </a:extLst>
          </p:cNvPr>
          <p:cNvCxnSpPr>
            <a:cxnSpLocks/>
            <a:stCxn id="1035" idx="5"/>
            <a:endCxn id="1037" idx="0"/>
          </p:cNvCxnSpPr>
          <p:nvPr/>
        </p:nvCxnSpPr>
        <p:spPr>
          <a:xfrm>
            <a:off x="8035504" y="2881628"/>
            <a:ext cx="190069" cy="313895"/>
          </a:xfrm>
          <a:prstGeom prst="line">
            <a:avLst/>
          </a:prstGeom>
        </p:spPr>
        <p:style>
          <a:lnRef idx="2">
            <a:schemeClr val="dk1"/>
          </a:lnRef>
          <a:fillRef idx="0">
            <a:schemeClr val="dk1"/>
          </a:fillRef>
          <a:effectRef idx="1">
            <a:schemeClr val="dk1"/>
          </a:effectRef>
          <a:fontRef idx="minor">
            <a:schemeClr val="tx1"/>
          </a:fontRef>
        </p:style>
      </p:cxnSp>
      <p:sp>
        <p:nvSpPr>
          <p:cNvPr id="1040" name="Rectangle 1039">
            <a:extLst>
              <a:ext uri="{FF2B5EF4-FFF2-40B4-BE49-F238E27FC236}">
                <a16:creationId xmlns:a16="http://schemas.microsoft.com/office/drawing/2014/main" id="{4C0C640D-E3A3-5EE1-9FF6-69EBF91D8C81}"/>
              </a:ext>
            </a:extLst>
          </p:cNvPr>
          <p:cNvSpPr/>
          <p:nvPr/>
        </p:nvSpPr>
        <p:spPr>
          <a:xfrm>
            <a:off x="5121551" y="319434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1" name="Straight Connector 1040">
            <a:extLst>
              <a:ext uri="{FF2B5EF4-FFF2-40B4-BE49-F238E27FC236}">
                <a16:creationId xmlns:a16="http://schemas.microsoft.com/office/drawing/2014/main" id="{65577A3A-75CC-68B8-2082-84B3FB8FF70D}"/>
              </a:ext>
            </a:extLst>
          </p:cNvPr>
          <p:cNvCxnSpPr>
            <a:cxnSpLocks/>
            <a:stCxn id="1148" idx="3"/>
            <a:endCxn id="1040" idx="0"/>
          </p:cNvCxnSpPr>
          <p:nvPr/>
        </p:nvCxnSpPr>
        <p:spPr>
          <a:xfrm flipH="1">
            <a:off x="5369225" y="2767642"/>
            <a:ext cx="282064" cy="426699"/>
          </a:xfrm>
          <a:prstGeom prst="line">
            <a:avLst/>
          </a:prstGeom>
        </p:spPr>
        <p:style>
          <a:lnRef idx="2">
            <a:schemeClr val="dk1"/>
          </a:lnRef>
          <a:fillRef idx="0">
            <a:schemeClr val="dk1"/>
          </a:fillRef>
          <a:effectRef idx="1">
            <a:schemeClr val="dk1"/>
          </a:effectRef>
          <a:fontRef idx="minor">
            <a:schemeClr val="tx1"/>
          </a:fontRef>
        </p:style>
      </p:cxnSp>
      <p:sp>
        <p:nvSpPr>
          <p:cNvPr id="1120" name="TextBox 1119">
            <a:extLst>
              <a:ext uri="{FF2B5EF4-FFF2-40B4-BE49-F238E27FC236}">
                <a16:creationId xmlns:a16="http://schemas.microsoft.com/office/drawing/2014/main" id="{4F2636CD-AEB8-A17A-DD9C-2C236923FE9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76</a:t>
            </a:r>
          </a:p>
        </p:txBody>
      </p:sp>
    </p:spTree>
    <p:extLst>
      <p:ext uri="{BB962C8B-B14F-4D97-AF65-F5344CB8AC3E}">
        <p14:creationId xmlns:p14="http://schemas.microsoft.com/office/powerpoint/2010/main" val="13518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649184"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4" idx="0"/>
          </p:cNvCxnSpPr>
          <p:nvPr/>
        </p:nvCxnSpPr>
        <p:spPr>
          <a:xfrm flipH="1">
            <a:off x="783813" y="2714290"/>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73EB62CE-9BB6-AE76-1EF3-D6CCE62EBCE1}"/>
              </a:ext>
            </a:extLst>
          </p:cNvPr>
          <p:cNvSpPr/>
          <p:nvPr/>
        </p:nvSpPr>
        <p:spPr>
          <a:xfrm>
            <a:off x="536139" y="30028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1485736" y="2714290"/>
            <a:ext cx="273733" cy="16293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949295" y="576487"/>
            <a:ext cx="5894594"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7"/>
          </p:cNvCxnSpPr>
          <p:nvPr/>
        </p:nvCxnSpPr>
        <p:spPr>
          <a:xfrm flipH="1">
            <a:off x="3440057" y="2023651"/>
            <a:ext cx="155963" cy="369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Right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1471987" y="287722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81" name="Rectangle 1080">
            <a:extLst>
              <a:ext uri="{FF2B5EF4-FFF2-40B4-BE49-F238E27FC236}">
                <a16:creationId xmlns:a16="http://schemas.microsoft.com/office/drawing/2014/main" id="{A2C346B6-2656-3622-24A9-BDC2B5347290}"/>
              </a:ext>
            </a:extLst>
          </p:cNvPr>
          <p:cNvSpPr/>
          <p:nvPr/>
        </p:nvSpPr>
        <p:spPr>
          <a:xfrm>
            <a:off x="1171664" y="365240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1914686" y="365240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1419338" y="3366055"/>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1962749" y="3366055"/>
            <a:ext cx="199612" cy="286350"/>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2604950" y="303243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2852624" y="2798160"/>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3"/>
            <a:ext cx="4197784" cy="1976751"/>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Left –Rotation subtree tại node s</a:t>
              </a:r>
            </a:p>
            <a:p>
              <a:pPr marL="342900" indent="-342900">
                <a:buAutoNum type="arabicPeriod"/>
              </a:pPr>
              <a:r>
                <a:rPr lang="vi-VN">
                  <a:solidFill>
                    <a:srgbClr val="000000"/>
                  </a:solidFill>
                  <a:latin typeface="Nunito" pitchFamily="2" charset="-93"/>
                </a:rPr>
                <a:t>Recolor node r (thành màu đen) và node s (thành màu đỏ) </a:t>
              </a:r>
            </a:p>
            <a:p>
              <a:pPr marL="342900" indent="-342900">
                <a:buAutoNum type="arabicPeriod"/>
              </a:pPr>
              <a:r>
                <a:rPr lang="vi-VN">
                  <a:solidFill>
                    <a:srgbClr val="000000"/>
                  </a:solidFill>
                  <a:latin typeface="Nunito" pitchFamily="2" charset="-93"/>
                </a:rPr>
                <a:t>Cây trở về trường hợp Left Left case ở phần 2.1 (Delete), ta thực hiện xử lý như đã nêu ở mục này</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3074609" y="1715874"/>
            <a:ext cx="1042821" cy="307777"/>
          </a:xfrm>
          <a:prstGeom prst="rect">
            <a:avLst/>
          </a:prstGeom>
          <a:noFill/>
        </p:spPr>
        <p:txBody>
          <a:bodyPr wrap="square" rtlCol="0">
            <a:spAutoFit/>
          </a:bodyPr>
          <a:lstStyle/>
          <a:p>
            <a:r>
              <a:rPr lang="vi-VN"/>
              <a:t>Node xóa</a:t>
            </a:r>
          </a:p>
        </p:txBody>
      </p:sp>
      <p:sp>
        <p:nvSpPr>
          <p:cNvPr id="5" name="TextBox 4">
            <a:extLst>
              <a:ext uri="{FF2B5EF4-FFF2-40B4-BE49-F238E27FC236}">
                <a16:creationId xmlns:a16="http://schemas.microsoft.com/office/drawing/2014/main" id="{9CBAB823-0915-A662-48B8-2F37084A529E}"/>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77</a:t>
            </a:r>
          </a:p>
        </p:txBody>
      </p:sp>
    </p:spTree>
    <p:extLst>
      <p:ext uri="{BB962C8B-B14F-4D97-AF65-F5344CB8AC3E}">
        <p14:creationId xmlns:p14="http://schemas.microsoft.com/office/powerpoint/2010/main" val="1056880334"/>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33750"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33861" y="576487"/>
            <a:ext cx="6010028"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6" name="Rectangle 5">
            <a:extLst>
              <a:ext uri="{FF2B5EF4-FFF2-40B4-BE49-F238E27FC236}">
                <a16:creationId xmlns:a16="http://schemas.microsoft.com/office/drawing/2014/main" id="{4463E16F-53A6-F0BB-0DCB-7F327146518D}"/>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Right case</a:t>
            </a:r>
          </a:p>
        </p:txBody>
      </p:sp>
      <p:sp>
        <p:nvSpPr>
          <p:cNvPr id="29" name="Flowchart: Connector 28">
            <a:extLst>
              <a:ext uri="{FF2B5EF4-FFF2-40B4-BE49-F238E27FC236}">
                <a16:creationId xmlns:a16="http://schemas.microsoft.com/office/drawing/2014/main" id="{CD45CC41-A898-E0C8-8B4B-84CA56EFE930}"/>
              </a:ext>
            </a:extLst>
          </p:cNvPr>
          <p:cNvSpPr/>
          <p:nvPr/>
        </p:nvSpPr>
        <p:spPr>
          <a:xfrm>
            <a:off x="3755265" y="162211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30" name="Straight Connector 29">
            <a:extLst>
              <a:ext uri="{FF2B5EF4-FFF2-40B4-BE49-F238E27FC236}">
                <a16:creationId xmlns:a16="http://schemas.microsoft.com/office/drawing/2014/main" id="{6B458E27-CD24-E667-567C-1B466C227FA6}"/>
              </a:ext>
            </a:extLst>
          </p:cNvPr>
          <p:cNvCxnSpPr>
            <a:cxnSpLocks/>
            <a:stCxn id="29" idx="5"/>
            <a:endCxn id="1143" idx="0"/>
          </p:cNvCxnSpPr>
          <p:nvPr/>
        </p:nvCxnSpPr>
        <p:spPr>
          <a:xfrm>
            <a:off x="4246027" y="2098065"/>
            <a:ext cx="592735" cy="296448"/>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1A750E54-FE28-B85B-1E09-30DFD87310B4}"/>
              </a:ext>
            </a:extLst>
          </p:cNvPr>
          <p:cNvSpPr/>
          <p:nvPr/>
        </p:nvSpPr>
        <p:spPr>
          <a:xfrm>
            <a:off x="2749660" y="219826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20" name="Straight Connector 1119">
            <a:extLst>
              <a:ext uri="{FF2B5EF4-FFF2-40B4-BE49-F238E27FC236}">
                <a16:creationId xmlns:a16="http://schemas.microsoft.com/office/drawing/2014/main" id="{7FD60472-A801-7C80-35FE-FCEC19014CC2}"/>
              </a:ext>
            </a:extLst>
          </p:cNvPr>
          <p:cNvCxnSpPr>
            <a:cxnSpLocks/>
            <a:stCxn id="31" idx="3"/>
            <a:endCxn id="1122" idx="0"/>
          </p:cNvCxnSpPr>
          <p:nvPr/>
        </p:nvCxnSpPr>
        <p:spPr>
          <a:xfrm flipH="1">
            <a:off x="2538499" y="2687095"/>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58F35293-0512-A4CA-0ED5-DFACF7237EC9}"/>
              </a:ext>
            </a:extLst>
          </p:cNvPr>
          <p:cNvCxnSpPr>
            <a:cxnSpLocks/>
            <a:stCxn id="31" idx="7"/>
            <a:endCxn id="29" idx="3"/>
          </p:cNvCxnSpPr>
          <p:nvPr/>
        </p:nvCxnSpPr>
        <p:spPr>
          <a:xfrm flipV="1">
            <a:off x="3240422" y="2098065"/>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122" name="Rectangle 1121">
            <a:extLst>
              <a:ext uri="{FF2B5EF4-FFF2-40B4-BE49-F238E27FC236}">
                <a16:creationId xmlns:a16="http://schemas.microsoft.com/office/drawing/2014/main" id="{66367E55-C252-2F67-FF23-09DD483587B1}"/>
              </a:ext>
            </a:extLst>
          </p:cNvPr>
          <p:cNvSpPr/>
          <p:nvPr/>
        </p:nvSpPr>
        <p:spPr>
          <a:xfrm>
            <a:off x="2290825" y="2975683"/>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24" name="Straight Connector 1123">
            <a:extLst>
              <a:ext uri="{FF2B5EF4-FFF2-40B4-BE49-F238E27FC236}">
                <a16:creationId xmlns:a16="http://schemas.microsoft.com/office/drawing/2014/main" id="{C4CD71ED-F7B2-AE19-7911-A7A8A33BD4A3}"/>
              </a:ext>
            </a:extLst>
          </p:cNvPr>
          <p:cNvCxnSpPr>
            <a:cxnSpLocks/>
            <a:stCxn id="31" idx="5"/>
            <a:endCxn id="1132" idx="0"/>
          </p:cNvCxnSpPr>
          <p:nvPr/>
        </p:nvCxnSpPr>
        <p:spPr>
          <a:xfrm>
            <a:off x="3240422" y="2687095"/>
            <a:ext cx="273733" cy="162935"/>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119A00EE-88AF-C8FB-CF5E-810379645C0F}"/>
              </a:ext>
            </a:extLst>
          </p:cNvPr>
          <p:cNvSpPr/>
          <p:nvPr/>
        </p:nvSpPr>
        <p:spPr>
          <a:xfrm>
            <a:off x="3226673" y="28500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33" name="Rectangle 1132">
            <a:extLst>
              <a:ext uri="{FF2B5EF4-FFF2-40B4-BE49-F238E27FC236}">
                <a16:creationId xmlns:a16="http://schemas.microsoft.com/office/drawing/2014/main" id="{6C27A2AB-E75F-0E41-D252-BA3A52EE1B58}"/>
              </a:ext>
            </a:extLst>
          </p:cNvPr>
          <p:cNvSpPr/>
          <p:nvPr/>
        </p:nvSpPr>
        <p:spPr>
          <a:xfrm>
            <a:off x="2926350" y="3625210"/>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34" name="Rectangle 1133">
            <a:extLst>
              <a:ext uri="{FF2B5EF4-FFF2-40B4-BE49-F238E27FC236}">
                <a16:creationId xmlns:a16="http://schemas.microsoft.com/office/drawing/2014/main" id="{DC8B01DF-79D6-96A6-AF18-6345A35D4355}"/>
              </a:ext>
            </a:extLst>
          </p:cNvPr>
          <p:cNvSpPr/>
          <p:nvPr/>
        </p:nvSpPr>
        <p:spPr>
          <a:xfrm>
            <a:off x="3669372" y="36252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5" name="Straight Connector 1134">
            <a:extLst>
              <a:ext uri="{FF2B5EF4-FFF2-40B4-BE49-F238E27FC236}">
                <a16:creationId xmlns:a16="http://schemas.microsoft.com/office/drawing/2014/main" id="{812A2BEB-7EAB-CB65-11C3-A0FAD89C1753}"/>
              </a:ext>
            </a:extLst>
          </p:cNvPr>
          <p:cNvCxnSpPr>
            <a:cxnSpLocks/>
            <a:stCxn id="1132" idx="3"/>
            <a:endCxn id="1133" idx="0"/>
          </p:cNvCxnSpPr>
          <p:nvPr/>
        </p:nvCxnSpPr>
        <p:spPr>
          <a:xfrm flipH="1">
            <a:off x="3174024" y="3338860"/>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2BC4CED-DE93-6505-0416-F048277DA3D0}"/>
              </a:ext>
            </a:extLst>
          </p:cNvPr>
          <p:cNvCxnSpPr>
            <a:cxnSpLocks/>
            <a:stCxn id="1132" idx="5"/>
            <a:endCxn id="1134" idx="0"/>
          </p:cNvCxnSpPr>
          <p:nvPr/>
        </p:nvCxnSpPr>
        <p:spPr>
          <a:xfrm>
            <a:off x="3717435" y="3338860"/>
            <a:ext cx="199612" cy="286350"/>
          </a:xfrm>
          <a:prstGeom prst="line">
            <a:avLst/>
          </a:prstGeom>
        </p:spPr>
        <p:style>
          <a:lnRef idx="2">
            <a:schemeClr val="dk1"/>
          </a:lnRef>
          <a:fillRef idx="0">
            <a:schemeClr val="dk1"/>
          </a:fillRef>
          <a:effectRef idx="1">
            <a:schemeClr val="dk1"/>
          </a:effectRef>
          <a:fontRef idx="minor">
            <a:schemeClr val="tx1"/>
          </a:fontRef>
        </p:style>
      </p:cxnSp>
      <p:grpSp>
        <p:nvGrpSpPr>
          <p:cNvPr id="1140" name="Group 1139">
            <a:extLst>
              <a:ext uri="{FF2B5EF4-FFF2-40B4-BE49-F238E27FC236}">
                <a16:creationId xmlns:a16="http://schemas.microsoft.com/office/drawing/2014/main" id="{A4A40838-3947-A019-5D33-7141605FDD55}"/>
              </a:ext>
            </a:extLst>
          </p:cNvPr>
          <p:cNvGrpSpPr/>
          <p:nvPr/>
        </p:nvGrpSpPr>
        <p:grpSpPr>
          <a:xfrm>
            <a:off x="4539481" y="2394513"/>
            <a:ext cx="592805" cy="436572"/>
            <a:chOff x="4446744" y="4071647"/>
            <a:chExt cx="592805" cy="436572"/>
          </a:xfrm>
        </p:grpSpPr>
        <p:sp>
          <p:nvSpPr>
            <p:cNvPr id="1141" name="Rectangle 1140">
              <a:extLst>
                <a:ext uri="{FF2B5EF4-FFF2-40B4-BE49-F238E27FC236}">
                  <a16:creationId xmlns:a16="http://schemas.microsoft.com/office/drawing/2014/main" id="{599AC41C-75F0-781B-DBE6-B75F41F42C65}"/>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42" name="Rectangle 1141">
              <a:extLst>
                <a:ext uri="{FF2B5EF4-FFF2-40B4-BE49-F238E27FC236}">
                  <a16:creationId xmlns:a16="http://schemas.microsoft.com/office/drawing/2014/main" id="{357CF183-A8AC-BFBE-F349-E4A2919298A7}"/>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3" name="Rectangle 1142">
              <a:extLst>
                <a:ext uri="{FF2B5EF4-FFF2-40B4-BE49-F238E27FC236}">
                  <a16:creationId xmlns:a16="http://schemas.microsoft.com/office/drawing/2014/main" id="{49E32246-E8F9-7B2C-A0AF-3A83A3B75F91}"/>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145" name="Straight Arrow Connector 1144">
            <a:extLst>
              <a:ext uri="{FF2B5EF4-FFF2-40B4-BE49-F238E27FC236}">
                <a16:creationId xmlns:a16="http://schemas.microsoft.com/office/drawing/2014/main" id="{74862E1A-6C7D-3240-3693-77C7618F1660}"/>
              </a:ext>
            </a:extLst>
          </p:cNvPr>
          <p:cNvCxnSpPr>
            <a:cxnSpLocks/>
            <a:endCxn id="1142" idx="0"/>
          </p:cNvCxnSpPr>
          <p:nvPr/>
        </p:nvCxnSpPr>
        <p:spPr>
          <a:xfrm flipH="1">
            <a:off x="4837568" y="1997702"/>
            <a:ext cx="406682" cy="456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6" name="TextBox 1145">
            <a:extLst>
              <a:ext uri="{FF2B5EF4-FFF2-40B4-BE49-F238E27FC236}">
                <a16:creationId xmlns:a16="http://schemas.microsoft.com/office/drawing/2014/main" id="{2E2C8483-C9C2-0686-1E10-7E554A39F16E}"/>
              </a:ext>
            </a:extLst>
          </p:cNvPr>
          <p:cNvSpPr txBox="1"/>
          <p:nvPr/>
        </p:nvSpPr>
        <p:spPr>
          <a:xfrm>
            <a:off x="4647686" y="1673904"/>
            <a:ext cx="1276676" cy="307777"/>
          </a:xfrm>
          <a:prstGeom prst="rect">
            <a:avLst/>
          </a:prstGeom>
          <a:noFill/>
        </p:spPr>
        <p:txBody>
          <a:bodyPr wrap="square" rtlCol="0">
            <a:spAutoFit/>
          </a:bodyPr>
          <a:lstStyle/>
          <a:p>
            <a:r>
              <a:rPr lang="vi-VN"/>
              <a:t>Double Black</a:t>
            </a:r>
          </a:p>
        </p:txBody>
      </p:sp>
      <p:sp>
        <p:nvSpPr>
          <p:cNvPr id="4" name="TextBox 3">
            <a:extLst>
              <a:ext uri="{FF2B5EF4-FFF2-40B4-BE49-F238E27FC236}">
                <a16:creationId xmlns:a16="http://schemas.microsoft.com/office/drawing/2014/main" id="{CEE7090A-584D-DF84-1CD6-E2F5891CC01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78</a:t>
            </a:r>
          </a:p>
        </p:txBody>
      </p:sp>
    </p:spTree>
    <p:extLst>
      <p:ext uri="{BB962C8B-B14F-4D97-AF65-F5344CB8AC3E}">
        <p14:creationId xmlns:p14="http://schemas.microsoft.com/office/powerpoint/2010/main" val="74984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65009"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65120" y="576487"/>
            <a:ext cx="597876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32" name="Flowchart: Connector 1131">
            <a:extLst>
              <a:ext uri="{FF2B5EF4-FFF2-40B4-BE49-F238E27FC236}">
                <a16:creationId xmlns:a16="http://schemas.microsoft.com/office/drawing/2014/main" id="{E85EE188-5AAB-0C4E-F466-8CB28739A6B5}"/>
              </a:ext>
            </a:extLst>
          </p:cNvPr>
          <p:cNvSpPr/>
          <p:nvPr/>
        </p:nvSpPr>
        <p:spPr>
          <a:xfrm>
            <a:off x="4180065" y="176611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33" name="Straight Connector 1132">
            <a:extLst>
              <a:ext uri="{FF2B5EF4-FFF2-40B4-BE49-F238E27FC236}">
                <a16:creationId xmlns:a16="http://schemas.microsoft.com/office/drawing/2014/main" id="{71A4363A-3A3A-D4A5-3F27-0D900DE7A85C}"/>
              </a:ext>
            </a:extLst>
          </p:cNvPr>
          <p:cNvCxnSpPr>
            <a:cxnSpLocks/>
            <a:stCxn id="1132" idx="5"/>
            <a:endCxn id="1147" idx="0"/>
          </p:cNvCxnSpPr>
          <p:nvPr/>
        </p:nvCxnSpPr>
        <p:spPr>
          <a:xfrm>
            <a:off x="4670827" y="2242065"/>
            <a:ext cx="592735" cy="296448"/>
          </a:xfrm>
          <a:prstGeom prst="line">
            <a:avLst/>
          </a:prstGeom>
        </p:spPr>
        <p:style>
          <a:lnRef idx="2">
            <a:schemeClr val="dk1"/>
          </a:lnRef>
          <a:fillRef idx="0">
            <a:schemeClr val="dk1"/>
          </a:fillRef>
          <a:effectRef idx="1">
            <a:schemeClr val="dk1"/>
          </a:effectRef>
          <a:fontRef idx="minor">
            <a:schemeClr val="tx1"/>
          </a:fontRef>
        </p:style>
      </p:cxnSp>
      <p:sp>
        <p:nvSpPr>
          <p:cNvPr id="1134" name="Flowchart: Connector 1133">
            <a:extLst>
              <a:ext uri="{FF2B5EF4-FFF2-40B4-BE49-F238E27FC236}">
                <a16:creationId xmlns:a16="http://schemas.microsoft.com/office/drawing/2014/main" id="{F8D6868F-2570-4929-0698-6A4942091D43}"/>
              </a:ext>
            </a:extLst>
          </p:cNvPr>
          <p:cNvSpPr/>
          <p:nvPr/>
        </p:nvSpPr>
        <p:spPr>
          <a:xfrm>
            <a:off x="2621995" y="291608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35" name="Straight Connector 1134">
            <a:extLst>
              <a:ext uri="{FF2B5EF4-FFF2-40B4-BE49-F238E27FC236}">
                <a16:creationId xmlns:a16="http://schemas.microsoft.com/office/drawing/2014/main" id="{9737DE7E-7A19-7DF5-B554-43E47EE7B9CE}"/>
              </a:ext>
            </a:extLst>
          </p:cNvPr>
          <p:cNvCxnSpPr>
            <a:cxnSpLocks/>
            <a:stCxn id="1134" idx="3"/>
            <a:endCxn id="1137" idx="0"/>
          </p:cNvCxnSpPr>
          <p:nvPr/>
        </p:nvCxnSpPr>
        <p:spPr>
          <a:xfrm flipH="1">
            <a:off x="2533325" y="3404915"/>
            <a:ext cx="172871" cy="364294"/>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EF4F526-0CFD-B4F5-F51E-EF9E18D33F44}"/>
              </a:ext>
            </a:extLst>
          </p:cNvPr>
          <p:cNvCxnSpPr>
            <a:cxnSpLocks/>
            <a:stCxn id="1139" idx="7"/>
            <a:endCxn id="1132" idx="3"/>
          </p:cNvCxnSpPr>
          <p:nvPr/>
        </p:nvCxnSpPr>
        <p:spPr>
          <a:xfrm flipV="1">
            <a:off x="3841912" y="2242065"/>
            <a:ext cx="422354" cy="182020"/>
          </a:xfrm>
          <a:prstGeom prst="line">
            <a:avLst/>
          </a:prstGeom>
        </p:spPr>
        <p:style>
          <a:lnRef idx="2">
            <a:schemeClr val="dk1"/>
          </a:lnRef>
          <a:fillRef idx="0">
            <a:schemeClr val="dk1"/>
          </a:fillRef>
          <a:effectRef idx="1">
            <a:schemeClr val="dk1"/>
          </a:effectRef>
          <a:fontRef idx="minor">
            <a:schemeClr val="tx1"/>
          </a:fontRef>
        </p:style>
      </p:cxnSp>
      <p:sp>
        <p:nvSpPr>
          <p:cNvPr id="1137" name="Rectangle 1136">
            <a:extLst>
              <a:ext uri="{FF2B5EF4-FFF2-40B4-BE49-F238E27FC236}">
                <a16:creationId xmlns:a16="http://schemas.microsoft.com/office/drawing/2014/main" id="{2D763B8D-F310-5395-4D5C-058DDF8A1607}"/>
              </a:ext>
            </a:extLst>
          </p:cNvPr>
          <p:cNvSpPr/>
          <p:nvPr/>
        </p:nvSpPr>
        <p:spPr>
          <a:xfrm>
            <a:off x="2285651" y="376920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8" name="Straight Connector 1137">
            <a:extLst>
              <a:ext uri="{FF2B5EF4-FFF2-40B4-BE49-F238E27FC236}">
                <a16:creationId xmlns:a16="http://schemas.microsoft.com/office/drawing/2014/main" id="{9B0A39D3-B3C0-CF23-F4DC-80FBE7A9F1A7}"/>
              </a:ext>
            </a:extLst>
          </p:cNvPr>
          <p:cNvCxnSpPr>
            <a:cxnSpLocks/>
            <a:stCxn id="1134" idx="7"/>
            <a:endCxn id="1139" idx="3"/>
          </p:cNvCxnSpPr>
          <p:nvPr/>
        </p:nvCxnSpPr>
        <p:spPr>
          <a:xfrm flipV="1">
            <a:off x="3112757" y="2829045"/>
            <a:ext cx="322594" cy="170910"/>
          </a:xfrm>
          <a:prstGeom prst="line">
            <a:avLst/>
          </a:prstGeom>
        </p:spPr>
        <p:style>
          <a:lnRef idx="2">
            <a:schemeClr val="dk1"/>
          </a:lnRef>
          <a:fillRef idx="0">
            <a:schemeClr val="dk1"/>
          </a:fillRef>
          <a:effectRef idx="1">
            <a:schemeClr val="dk1"/>
          </a:effectRef>
          <a:fontRef idx="minor">
            <a:schemeClr val="tx1"/>
          </a:fontRef>
        </p:style>
      </p:cxnSp>
      <p:sp>
        <p:nvSpPr>
          <p:cNvPr id="1139" name="Flowchart: Connector 1138">
            <a:extLst>
              <a:ext uri="{FF2B5EF4-FFF2-40B4-BE49-F238E27FC236}">
                <a16:creationId xmlns:a16="http://schemas.microsoft.com/office/drawing/2014/main" id="{955C2999-8C90-8D2A-A20F-FD604B0DF24F}"/>
              </a:ext>
            </a:extLst>
          </p:cNvPr>
          <p:cNvSpPr/>
          <p:nvPr/>
        </p:nvSpPr>
        <p:spPr>
          <a:xfrm>
            <a:off x="3351150" y="234021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40" name="Rectangle 1139">
            <a:extLst>
              <a:ext uri="{FF2B5EF4-FFF2-40B4-BE49-F238E27FC236}">
                <a16:creationId xmlns:a16="http://schemas.microsoft.com/office/drawing/2014/main" id="{967AEDB1-3AC0-A1F4-2312-23C59E3FC078}"/>
              </a:ext>
            </a:extLst>
          </p:cNvPr>
          <p:cNvSpPr/>
          <p:nvPr/>
        </p:nvSpPr>
        <p:spPr>
          <a:xfrm>
            <a:off x="3098890" y="376920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41" name="Rectangle 1140">
            <a:extLst>
              <a:ext uri="{FF2B5EF4-FFF2-40B4-BE49-F238E27FC236}">
                <a16:creationId xmlns:a16="http://schemas.microsoft.com/office/drawing/2014/main" id="{B34C8570-5AF0-E473-0B0E-BC7B72BBCE96}"/>
              </a:ext>
            </a:extLst>
          </p:cNvPr>
          <p:cNvSpPr/>
          <p:nvPr/>
        </p:nvSpPr>
        <p:spPr>
          <a:xfrm>
            <a:off x="3900859" y="307774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42" name="Straight Connector 1141">
            <a:extLst>
              <a:ext uri="{FF2B5EF4-FFF2-40B4-BE49-F238E27FC236}">
                <a16:creationId xmlns:a16="http://schemas.microsoft.com/office/drawing/2014/main" id="{3613FE6F-A28E-048D-9B04-FB81EA3BF645}"/>
              </a:ext>
            </a:extLst>
          </p:cNvPr>
          <p:cNvCxnSpPr>
            <a:cxnSpLocks/>
            <a:stCxn id="1134" idx="5"/>
            <a:endCxn id="1140" idx="0"/>
          </p:cNvCxnSpPr>
          <p:nvPr/>
        </p:nvCxnSpPr>
        <p:spPr>
          <a:xfrm>
            <a:off x="3112757" y="3404915"/>
            <a:ext cx="233807" cy="364294"/>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320E4E2F-9C3F-FF3C-FB0F-3D5AED313BA7}"/>
              </a:ext>
            </a:extLst>
          </p:cNvPr>
          <p:cNvCxnSpPr>
            <a:cxnSpLocks/>
            <a:stCxn id="1139" idx="5"/>
            <a:endCxn id="1141" idx="0"/>
          </p:cNvCxnSpPr>
          <p:nvPr/>
        </p:nvCxnSpPr>
        <p:spPr>
          <a:xfrm>
            <a:off x="3841912" y="2829045"/>
            <a:ext cx="306622" cy="248699"/>
          </a:xfrm>
          <a:prstGeom prst="line">
            <a:avLst/>
          </a:prstGeom>
        </p:spPr>
        <p:style>
          <a:lnRef idx="2">
            <a:schemeClr val="dk1"/>
          </a:lnRef>
          <a:fillRef idx="0">
            <a:schemeClr val="dk1"/>
          </a:fillRef>
          <a:effectRef idx="1">
            <a:schemeClr val="dk1"/>
          </a:effectRef>
          <a:fontRef idx="minor">
            <a:schemeClr val="tx1"/>
          </a:fontRef>
        </p:style>
      </p:cxnSp>
      <p:grpSp>
        <p:nvGrpSpPr>
          <p:cNvPr id="1144" name="Group 1143">
            <a:extLst>
              <a:ext uri="{FF2B5EF4-FFF2-40B4-BE49-F238E27FC236}">
                <a16:creationId xmlns:a16="http://schemas.microsoft.com/office/drawing/2014/main" id="{5A882CE9-EE31-9EB6-1419-DBC77F06DC87}"/>
              </a:ext>
            </a:extLst>
          </p:cNvPr>
          <p:cNvGrpSpPr/>
          <p:nvPr/>
        </p:nvGrpSpPr>
        <p:grpSpPr>
          <a:xfrm>
            <a:off x="4964281" y="2538513"/>
            <a:ext cx="592805" cy="436572"/>
            <a:chOff x="4446744" y="4071647"/>
            <a:chExt cx="592805" cy="436572"/>
          </a:xfrm>
        </p:grpSpPr>
        <p:sp>
          <p:nvSpPr>
            <p:cNvPr id="1145" name="Rectangle 1144">
              <a:extLst>
                <a:ext uri="{FF2B5EF4-FFF2-40B4-BE49-F238E27FC236}">
                  <a16:creationId xmlns:a16="http://schemas.microsoft.com/office/drawing/2014/main" id="{13CA4F2D-D922-90F9-9B30-6D43227651F2}"/>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46" name="Rectangle 1145">
              <a:extLst>
                <a:ext uri="{FF2B5EF4-FFF2-40B4-BE49-F238E27FC236}">
                  <a16:creationId xmlns:a16="http://schemas.microsoft.com/office/drawing/2014/main" id="{8A6F7ACF-4F14-2966-80A6-87B465D05809}"/>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7" name="Rectangle 1146">
              <a:extLst>
                <a:ext uri="{FF2B5EF4-FFF2-40B4-BE49-F238E27FC236}">
                  <a16:creationId xmlns:a16="http://schemas.microsoft.com/office/drawing/2014/main" id="{A74A38F9-E64F-8B54-A528-77DDEEC15343}"/>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148" name="Straight Arrow Connector 1147">
            <a:extLst>
              <a:ext uri="{FF2B5EF4-FFF2-40B4-BE49-F238E27FC236}">
                <a16:creationId xmlns:a16="http://schemas.microsoft.com/office/drawing/2014/main" id="{D0A4CC95-A723-D341-C01D-5B0E0C5D55BC}"/>
              </a:ext>
            </a:extLst>
          </p:cNvPr>
          <p:cNvCxnSpPr>
            <a:cxnSpLocks/>
            <a:endCxn id="1146" idx="0"/>
          </p:cNvCxnSpPr>
          <p:nvPr/>
        </p:nvCxnSpPr>
        <p:spPr>
          <a:xfrm flipH="1">
            <a:off x="5262368" y="2141702"/>
            <a:ext cx="406682" cy="456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9" name="TextBox 1148">
            <a:extLst>
              <a:ext uri="{FF2B5EF4-FFF2-40B4-BE49-F238E27FC236}">
                <a16:creationId xmlns:a16="http://schemas.microsoft.com/office/drawing/2014/main" id="{A96AC220-28F4-964A-07E7-B686B5718438}"/>
              </a:ext>
            </a:extLst>
          </p:cNvPr>
          <p:cNvSpPr txBox="1"/>
          <p:nvPr/>
        </p:nvSpPr>
        <p:spPr>
          <a:xfrm>
            <a:off x="5072486" y="1817904"/>
            <a:ext cx="1276676" cy="307777"/>
          </a:xfrm>
          <a:prstGeom prst="rect">
            <a:avLst/>
          </a:prstGeom>
          <a:noFill/>
        </p:spPr>
        <p:txBody>
          <a:bodyPr wrap="square" rtlCol="0">
            <a:spAutoFit/>
          </a:bodyPr>
          <a:lstStyle/>
          <a:p>
            <a:r>
              <a:rPr lang="vi-VN"/>
              <a:t>Double Black</a:t>
            </a:r>
          </a:p>
        </p:txBody>
      </p:sp>
      <p:sp>
        <p:nvSpPr>
          <p:cNvPr id="4" name="TextBox 3">
            <a:extLst>
              <a:ext uri="{FF2B5EF4-FFF2-40B4-BE49-F238E27FC236}">
                <a16:creationId xmlns:a16="http://schemas.microsoft.com/office/drawing/2014/main" id="{E57540EE-7311-5F73-CDAB-BDFCEA07E3D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79</a:t>
            </a:r>
          </a:p>
        </p:txBody>
      </p:sp>
    </p:spTree>
    <p:extLst>
      <p:ext uri="{BB962C8B-B14F-4D97-AF65-F5344CB8AC3E}">
        <p14:creationId xmlns:p14="http://schemas.microsoft.com/office/powerpoint/2010/main" val="263959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a:t>
            </a:r>
            <a:endParaRPr/>
          </a:p>
        </p:txBody>
      </p:sp>
      <p:sp>
        <p:nvSpPr>
          <p:cNvPr id="868" name="Google Shape;868;p37"/>
          <p:cNvSpPr txBox="1">
            <a:spLocks noGrp="1"/>
          </p:cNvSpPr>
          <p:nvPr>
            <p:ph type="subTitle" idx="1"/>
          </p:nvPr>
        </p:nvSpPr>
        <p:spPr>
          <a:xfrm>
            <a:off x="259078" y="1619159"/>
            <a:ext cx="5429251" cy="322325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Trung bình (không suy biến), các thao tác thêm, xóa có độ phức tạp là O (log 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Thao tác tìm kiếm có độ phức tạp O(log n) trong hầu hết các trường hợp. </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Mã nguồn triển khai đơn giản.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Các phần tử được sắp xếp có thứ tự, và khi truy xuất LNR thì thu được các phần tử có thứ tự tăng/giảm dần.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Hỗ trợ range query tốt.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748663" y="1219275"/>
            <a:ext cx="4450079" cy="3806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t>
            </a:r>
          </a:p>
        </p:txBody>
      </p:sp>
      <p:pic>
        <p:nvPicPr>
          <p:cNvPr id="4" name="Picture 3" descr="A diagram of a triangle with numbers and circles&#10;&#10;Description automatically generated">
            <a:extLst>
              <a:ext uri="{FF2B5EF4-FFF2-40B4-BE49-F238E27FC236}">
                <a16:creationId xmlns:a16="http://schemas.microsoft.com/office/drawing/2014/main" id="{A4101B4A-15B1-1A68-975F-8E2DAA445006}"/>
              </a:ext>
            </a:extLst>
          </p:cNvPr>
          <p:cNvPicPr>
            <a:picLocks noChangeAspect="1"/>
          </p:cNvPicPr>
          <p:nvPr/>
        </p:nvPicPr>
        <p:blipFill>
          <a:blip r:embed="rId3"/>
          <a:stretch>
            <a:fillRect/>
          </a:stretch>
        </p:blipFill>
        <p:spPr>
          <a:xfrm>
            <a:off x="5889055" y="2105897"/>
            <a:ext cx="2961576" cy="1757443"/>
          </a:xfrm>
          <a:prstGeom prst="rect">
            <a:avLst/>
          </a:prstGeom>
        </p:spPr>
      </p:pic>
      <p:sp>
        <p:nvSpPr>
          <p:cNvPr id="3" name="TextBox 2">
            <a:extLst>
              <a:ext uri="{FF2B5EF4-FFF2-40B4-BE49-F238E27FC236}">
                <a16:creationId xmlns:a16="http://schemas.microsoft.com/office/drawing/2014/main" id="{704553D6-B572-6B8D-F162-AF242FC608B8}"/>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8</a:t>
            </a:r>
          </a:p>
        </p:txBody>
      </p:sp>
    </p:spTree>
    <p:extLst>
      <p:ext uri="{BB962C8B-B14F-4D97-AF65-F5344CB8AC3E}">
        <p14:creationId xmlns:p14="http://schemas.microsoft.com/office/powerpoint/2010/main" val="1371659115"/>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11078" y="576487"/>
            <a:ext cx="6032811"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32" name="Flowchart: Connector 1131">
            <a:extLst>
              <a:ext uri="{FF2B5EF4-FFF2-40B4-BE49-F238E27FC236}">
                <a16:creationId xmlns:a16="http://schemas.microsoft.com/office/drawing/2014/main" id="{E85EE188-5AAB-0C4E-F466-8CB28739A6B5}"/>
              </a:ext>
            </a:extLst>
          </p:cNvPr>
          <p:cNvSpPr/>
          <p:nvPr/>
        </p:nvSpPr>
        <p:spPr>
          <a:xfrm>
            <a:off x="5173028" y="2507051"/>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33" name="Straight Connector 1132">
            <a:extLst>
              <a:ext uri="{FF2B5EF4-FFF2-40B4-BE49-F238E27FC236}">
                <a16:creationId xmlns:a16="http://schemas.microsoft.com/office/drawing/2014/main" id="{71A4363A-3A3A-D4A5-3F27-0D900DE7A85C}"/>
              </a:ext>
            </a:extLst>
          </p:cNvPr>
          <p:cNvCxnSpPr>
            <a:cxnSpLocks/>
            <a:stCxn id="1132" idx="5"/>
            <a:endCxn id="18" idx="0"/>
          </p:cNvCxnSpPr>
          <p:nvPr/>
        </p:nvCxnSpPr>
        <p:spPr>
          <a:xfrm>
            <a:off x="5663790" y="2982998"/>
            <a:ext cx="274043" cy="382589"/>
          </a:xfrm>
          <a:prstGeom prst="line">
            <a:avLst/>
          </a:prstGeom>
        </p:spPr>
        <p:style>
          <a:lnRef idx="2">
            <a:schemeClr val="dk1"/>
          </a:lnRef>
          <a:fillRef idx="0">
            <a:schemeClr val="dk1"/>
          </a:fillRef>
          <a:effectRef idx="1">
            <a:schemeClr val="dk1"/>
          </a:effectRef>
          <a:fontRef idx="minor">
            <a:schemeClr val="tx1"/>
          </a:fontRef>
        </p:style>
      </p:cxnSp>
      <p:sp>
        <p:nvSpPr>
          <p:cNvPr id="1134" name="Flowchart: Connector 1133">
            <a:extLst>
              <a:ext uri="{FF2B5EF4-FFF2-40B4-BE49-F238E27FC236}">
                <a16:creationId xmlns:a16="http://schemas.microsoft.com/office/drawing/2014/main" id="{F8D6868F-2570-4929-0698-6A4942091D43}"/>
              </a:ext>
            </a:extLst>
          </p:cNvPr>
          <p:cNvSpPr/>
          <p:nvPr/>
        </p:nvSpPr>
        <p:spPr>
          <a:xfrm>
            <a:off x="3204794" y="253795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35" name="Straight Connector 1134">
            <a:extLst>
              <a:ext uri="{FF2B5EF4-FFF2-40B4-BE49-F238E27FC236}">
                <a16:creationId xmlns:a16="http://schemas.microsoft.com/office/drawing/2014/main" id="{9737DE7E-7A19-7DF5-B554-43E47EE7B9CE}"/>
              </a:ext>
            </a:extLst>
          </p:cNvPr>
          <p:cNvCxnSpPr>
            <a:cxnSpLocks/>
            <a:stCxn id="1134" idx="3"/>
            <a:endCxn id="1137" idx="0"/>
          </p:cNvCxnSpPr>
          <p:nvPr/>
        </p:nvCxnSpPr>
        <p:spPr>
          <a:xfrm flipH="1">
            <a:off x="3033261" y="3026784"/>
            <a:ext cx="255734" cy="346164"/>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EF4F526-0CFD-B4F5-F51E-EF9E18D33F44}"/>
              </a:ext>
            </a:extLst>
          </p:cNvPr>
          <p:cNvCxnSpPr>
            <a:cxnSpLocks/>
            <a:stCxn id="1139" idx="5"/>
            <a:endCxn id="1132" idx="1"/>
          </p:cNvCxnSpPr>
          <p:nvPr/>
        </p:nvCxnSpPr>
        <p:spPr>
          <a:xfrm>
            <a:off x="4561132" y="2370686"/>
            <a:ext cx="696097" cy="218025"/>
          </a:xfrm>
          <a:prstGeom prst="line">
            <a:avLst/>
          </a:prstGeom>
        </p:spPr>
        <p:style>
          <a:lnRef idx="2">
            <a:schemeClr val="dk1"/>
          </a:lnRef>
          <a:fillRef idx="0">
            <a:schemeClr val="dk1"/>
          </a:fillRef>
          <a:effectRef idx="1">
            <a:schemeClr val="dk1"/>
          </a:effectRef>
          <a:fontRef idx="minor">
            <a:schemeClr val="tx1"/>
          </a:fontRef>
        </p:style>
      </p:cxnSp>
      <p:sp>
        <p:nvSpPr>
          <p:cNvPr id="1137" name="Rectangle 1136">
            <a:extLst>
              <a:ext uri="{FF2B5EF4-FFF2-40B4-BE49-F238E27FC236}">
                <a16:creationId xmlns:a16="http://schemas.microsoft.com/office/drawing/2014/main" id="{2D763B8D-F310-5395-4D5C-058DDF8A1607}"/>
              </a:ext>
            </a:extLst>
          </p:cNvPr>
          <p:cNvSpPr/>
          <p:nvPr/>
        </p:nvSpPr>
        <p:spPr>
          <a:xfrm>
            <a:off x="2785587" y="337294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8" name="Straight Connector 1137">
            <a:extLst>
              <a:ext uri="{FF2B5EF4-FFF2-40B4-BE49-F238E27FC236}">
                <a16:creationId xmlns:a16="http://schemas.microsoft.com/office/drawing/2014/main" id="{9B0A39D3-B3C0-CF23-F4DC-80FBE7A9F1A7}"/>
              </a:ext>
            </a:extLst>
          </p:cNvPr>
          <p:cNvCxnSpPr>
            <a:cxnSpLocks/>
            <a:stCxn id="1134" idx="7"/>
            <a:endCxn id="1139" idx="3"/>
          </p:cNvCxnSpPr>
          <p:nvPr/>
        </p:nvCxnSpPr>
        <p:spPr>
          <a:xfrm flipV="1">
            <a:off x="3695556" y="2370686"/>
            <a:ext cx="459015" cy="251138"/>
          </a:xfrm>
          <a:prstGeom prst="line">
            <a:avLst/>
          </a:prstGeom>
        </p:spPr>
        <p:style>
          <a:lnRef idx="2">
            <a:schemeClr val="dk1"/>
          </a:lnRef>
          <a:fillRef idx="0">
            <a:schemeClr val="dk1"/>
          </a:fillRef>
          <a:effectRef idx="1">
            <a:schemeClr val="dk1"/>
          </a:effectRef>
          <a:fontRef idx="minor">
            <a:schemeClr val="tx1"/>
          </a:fontRef>
        </p:style>
      </p:cxnSp>
      <p:sp>
        <p:nvSpPr>
          <p:cNvPr id="1139" name="Flowchart: Connector 1138">
            <a:extLst>
              <a:ext uri="{FF2B5EF4-FFF2-40B4-BE49-F238E27FC236}">
                <a16:creationId xmlns:a16="http://schemas.microsoft.com/office/drawing/2014/main" id="{955C2999-8C90-8D2A-A20F-FD604B0DF24F}"/>
              </a:ext>
            </a:extLst>
          </p:cNvPr>
          <p:cNvSpPr/>
          <p:nvPr/>
        </p:nvSpPr>
        <p:spPr>
          <a:xfrm>
            <a:off x="4070370" y="188185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40" name="Rectangle 1139">
            <a:extLst>
              <a:ext uri="{FF2B5EF4-FFF2-40B4-BE49-F238E27FC236}">
                <a16:creationId xmlns:a16="http://schemas.microsoft.com/office/drawing/2014/main" id="{967AEDB1-3AC0-A1F4-2312-23C59E3FC078}"/>
              </a:ext>
            </a:extLst>
          </p:cNvPr>
          <p:cNvSpPr/>
          <p:nvPr/>
        </p:nvSpPr>
        <p:spPr>
          <a:xfrm>
            <a:off x="3658508" y="336402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41" name="Rectangle 1140">
            <a:extLst>
              <a:ext uri="{FF2B5EF4-FFF2-40B4-BE49-F238E27FC236}">
                <a16:creationId xmlns:a16="http://schemas.microsoft.com/office/drawing/2014/main" id="{B34C8570-5AF0-E473-0B0E-BC7B72BBCE96}"/>
              </a:ext>
            </a:extLst>
          </p:cNvPr>
          <p:cNvSpPr/>
          <p:nvPr/>
        </p:nvSpPr>
        <p:spPr>
          <a:xfrm>
            <a:off x="4787163" y="3365588"/>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42" name="Straight Connector 1141">
            <a:extLst>
              <a:ext uri="{FF2B5EF4-FFF2-40B4-BE49-F238E27FC236}">
                <a16:creationId xmlns:a16="http://schemas.microsoft.com/office/drawing/2014/main" id="{3613FE6F-A28E-048D-9B04-FB81EA3BF645}"/>
              </a:ext>
            </a:extLst>
          </p:cNvPr>
          <p:cNvCxnSpPr>
            <a:cxnSpLocks/>
            <a:stCxn id="1134" idx="5"/>
            <a:endCxn id="1140" idx="0"/>
          </p:cNvCxnSpPr>
          <p:nvPr/>
        </p:nvCxnSpPr>
        <p:spPr>
          <a:xfrm>
            <a:off x="3695556" y="3026784"/>
            <a:ext cx="210626" cy="337241"/>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320E4E2F-9C3F-FF3C-FB0F-3D5AED313BA7}"/>
              </a:ext>
            </a:extLst>
          </p:cNvPr>
          <p:cNvCxnSpPr>
            <a:cxnSpLocks/>
            <a:stCxn id="1132" idx="3"/>
            <a:endCxn id="1141" idx="0"/>
          </p:cNvCxnSpPr>
          <p:nvPr/>
        </p:nvCxnSpPr>
        <p:spPr>
          <a:xfrm flipH="1">
            <a:off x="5034838" y="2982998"/>
            <a:ext cx="222391" cy="382590"/>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11DE415D-5380-3D97-084E-A68E8B6A777D}"/>
              </a:ext>
            </a:extLst>
          </p:cNvPr>
          <p:cNvSpPr/>
          <p:nvPr/>
        </p:nvSpPr>
        <p:spPr>
          <a:xfrm>
            <a:off x="5690158" y="3365587"/>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30" name="Flowchart: Connector 29">
            <a:extLst>
              <a:ext uri="{FF2B5EF4-FFF2-40B4-BE49-F238E27FC236}">
                <a16:creationId xmlns:a16="http://schemas.microsoft.com/office/drawing/2014/main" id="{5A62581F-F13E-D9DF-1CDC-A253F33A6BBC}"/>
              </a:ext>
            </a:extLst>
          </p:cNvPr>
          <p:cNvSpPr/>
          <p:nvPr/>
        </p:nvSpPr>
        <p:spPr>
          <a:xfrm>
            <a:off x="3202402" y="253795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sp>
        <p:nvSpPr>
          <p:cNvPr id="4" name="TextBox 3">
            <a:extLst>
              <a:ext uri="{FF2B5EF4-FFF2-40B4-BE49-F238E27FC236}">
                <a16:creationId xmlns:a16="http://schemas.microsoft.com/office/drawing/2014/main" id="{9F71CF32-F97B-51C5-D80D-56405E259A2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80</a:t>
            </a:r>
          </a:p>
        </p:txBody>
      </p:sp>
    </p:spTree>
    <p:extLst>
      <p:ext uri="{BB962C8B-B14F-4D97-AF65-F5344CB8AC3E}">
        <p14:creationId xmlns:p14="http://schemas.microsoft.com/office/powerpoint/2010/main" val="298273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47854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78654" y="576487"/>
            <a:ext cx="606523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3"/>
            <a:ext cx="4197784" cy="2010747"/>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Right –Rotation tại node s</a:t>
              </a:r>
            </a:p>
            <a:p>
              <a:pPr marL="342900" indent="-342900">
                <a:buAutoNum type="arabicPeriod"/>
              </a:pPr>
              <a:r>
                <a:rPr lang="vi-VN">
                  <a:solidFill>
                    <a:srgbClr val="000000"/>
                  </a:solidFill>
                  <a:latin typeface="Nunito" pitchFamily="2" charset="-93"/>
                </a:rPr>
                <a:t>Recolor node r (thành màu đen) và node s (thành màu đỏ) </a:t>
              </a:r>
            </a:p>
            <a:p>
              <a:pPr marL="342900" indent="-342900">
                <a:buAutoNum type="arabicPeriod"/>
              </a:pPr>
              <a:r>
                <a:rPr lang="vi-VN">
                  <a:solidFill>
                    <a:srgbClr val="000000"/>
                  </a:solidFill>
                  <a:latin typeface="Nunito" pitchFamily="2" charset="-93"/>
                </a:rPr>
                <a:t>Cây trở về trường hợp Right Right case ở phần 2.1 (Delete), ta thực hiện xử lý như đã nêu ở mục này</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5" name="Flowchart: Connector 4">
            <a:extLst>
              <a:ext uri="{FF2B5EF4-FFF2-40B4-BE49-F238E27FC236}">
                <a16:creationId xmlns:a16="http://schemas.microsoft.com/office/drawing/2014/main" id="{4EA97AA3-2ECD-0FE7-8855-5842FC3959F0}"/>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 name="Straight Connector 9">
            <a:extLst>
              <a:ext uri="{FF2B5EF4-FFF2-40B4-BE49-F238E27FC236}">
                <a16:creationId xmlns:a16="http://schemas.microsoft.com/office/drawing/2014/main" id="{5A4C123C-B984-42B6-6603-CC22DC8A3C78}"/>
              </a:ext>
            </a:extLst>
          </p:cNvPr>
          <p:cNvCxnSpPr>
            <a:cxnSpLocks/>
            <a:stCxn id="5" idx="5"/>
            <a:endCxn id="1024"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19" name="Flowchart: Connector 18">
            <a:extLst>
              <a:ext uri="{FF2B5EF4-FFF2-40B4-BE49-F238E27FC236}">
                <a16:creationId xmlns:a16="http://schemas.microsoft.com/office/drawing/2014/main" id="{A8A94CB0-68CC-394E-CA62-6E26EAC2F66B}"/>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3" name="Straight Connector 22">
            <a:extLst>
              <a:ext uri="{FF2B5EF4-FFF2-40B4-BE49-F238E27FC236}">
                <a16:creationId xmlns:a16="http://schemas.microsoft.com/office/drawing/2014/main" id="{8A5B5C23-CF2B-6B9A-52C5-42F993822941}"/>
              </a:ext>
            </a:extLst>
          </p:cNvPr>
          <p:cNvCxnSpPr>
            <a:cxnSpLocks/>
            <a:stCxn id="19" idx="3"/>
            <a:endCxn id="26" idx="0"/>
          </p:cNvCxnSpPr>
          <p:nvPr/>
        </p:nvCxnSpPr>
        <p:spPr>
          <a:xfrm flipH="1">
            <a:off x="783813" y="2714290"/>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2902430-1CEF-F067-B414-7380088B0B73}"/>
              </a:ext>
            </a:extLst>
          </p:cNvPr>
          <p:cNvCxnSpPr>
            <a:cxnSpLocks/>
            <a:stCxn id="19" idx="7"/>
            <a:endCxn id="5"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12BF951-ABE7-1382-D00B-6637C53D4B5C}"/>
              </a:ext>
            </a:extLst>
          </p:cNvPr>
          <p:cNvSpPr/>
          <p:nvPr/>
        </p:nvSpPr>
        <p:spPr>
          <a:xfrm>
            <a:off x="536139" y="30028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24" name="Flowchart: Connector 1023">
            <a:extLst>
              <a:ext uri="{FF2B5EF4-FFF2-40B4-BE49-F238E27FC236}">
                <a16:creationId xmlns:a16="http://schemas.microsoft.com/office/drawing/2014/main" id="{239D798A-56A1-35E1-2212-1C2C41D30013}"/>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25" name="Straight Connector 1024">
            <a:extLst>
              <a:ext uri="{FF2B5EF4-FFF2-40B4-BE49-F238E27FC236}">
                <a16:creationId xmlns:a16="http://schemas.microsoft.com/office/drawing/2014/main" id="{F9FF4BF8-237E-B1BB-EA8E-CFD06E7F49C8}"/>
              </a:ext>
            </a:extLst>
          </p:cNvPr>
          <p:cNvCxnSpPr>
            <a:cxnSpLocks/>
            <a:stCxn id="19" idx="5"/>
            <a:endCxn id="1054" idx="0"/>
          </p:cNvCxnSpPr>
          <p:nvPr/>
        </p:nvCxnSpPr>
        <p:spPr>
          <a:xfrm>
            <a:off x="1485736" y="2714290"/>
            <a:ext cx="161113" cy="283092"/>
          </a:xfrm>
          <a:prstGeom prst="line">
            <a:avLst/>
          </a:prstGeom>
        </p:spPr>
        <p:style>
          <a:lnRef idx="2">
            <a:schemeClr val="dk1"/>
          </a:lnRef>
          <a:fillRef idx="0">
            <a:schemeClr val="dk1"/>
          </a:fillRef>
          <a:effectRef idx="1">
            <a:schemeClr val="dk1"/>
          </a:effectRef>
          <a:fontRef idx="minor">
            <a:schemeClr val="tx1"/>
          </a:fontRef>
        </p:style>
      </p:cxnSp>
      <p:cxnSp>
        <p:nvCxnSpPr>
          <p:cNvPr id="1027" name="Straight Connector 1026">
            <a:extLst>
              <a:ext uri="{FF2B5EF4-FFF2-40B4-BE49-F238E27FC236}">
                <a16:creationId xmlns:a16="http://schemas.microsoft.com/office/drawing/2014/main" id="{1A8F4AA9-75DC-182A-F6EE-57FE267FB87E}"/>
              </a:ext>
            </a:extLst>
          </p:cNvPr>
          <p:cNvCxnSpPr>
            <a:cxnSpLocks/>
            <a:stCxn id="1024" idx="5"/>
            <a:endCxn id="1028"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1028" name="Rectangle 1027">
            <a:extLst>
              <a:ext uri="{FF2B5EF4-FFF2-40B4-BE49-F238E27FC236}">
                <a16:creationId xmlns:a16="http://schemas.microsoft.com/office/drawing/2014/main" id="{CE324EDF-C244-581F-EFD4-74D5C78F197A}"/>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36" name="Straight Connector 1035">
            <a:extLst>
              <a:ext uri="{FF2B5EF4-FFF2-40B4-BE49-F238E27FC236}">
                <a16:creationId xmlns:a16="http://schemas.microsoft.com/office/drawing/2014/main" id="{DE6E1065-2769-7F0F-95F6-F03D98A0B9CA}"/>
              </a:ext>
            </a:extLst>
          </p:cNvPr>
          <p:cNvCxnSpPr>
            <a:cxnSpLocks/>
            <a:stCxn id="1024" idx="3"/>
            <a:endCxn id="1043" idx="0"/>
          </p:cNvCxnSpPr>
          <p:nvPr/>
        </p:nvCxnSpPr>
        <p:spPr>
          <a:xfrm flipH="1">
            <a:off x="2778653" y="2798160"/>
            <a:ext cx="254843" cy="201731"/>
          </a:xfrm>
          <a:prstGeom prst="line">
            <a:avLst/>
          </a:prstGeom>
        </p:spPr>
        <p:style>
          <a:lnRef idx="2">
            <a:schemeClr val="dk1"/>
          </a:lnRef>
          <a:fillRef idx="0">
            <a:schemeClr val="dk1"/>
          </a:fillRef>
          <a:effectRef idx="1">
            <a:schemeClr val="dk1"/>
          </a:effectRef>
          <a:fontRef idx="minor">
            <a:schemeClr val="tx1"/>
          </a:fontRef>
        </p:style>
      </p:cxnSp>
      <p:sp>
        <p:nvSpPr>
          <p:cNvPr id="1043" name="Flowchart: Connector 1042">
            <a:extLst>
              <a:ext uri="{FF2B5EF4-FFF2-40B4-BE49-F238E27FC236}">
                <a16:creationId xmlns:a16="http://schemas.microsoft.com/office/drawing/2014/main" id="{6C104A91-7C52-E0F0-705C-F2B31AB75DCC}"/>
              </a:ext>
            </a:extLst>
          </p:cNvPr>
          <p:cNvSpPr/>
          <p:nvPr/>
        </p:nvSpPr>
        <p:spPr>
          <a:xfrm>
            <a:off x="2491171" y="29998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44" name="Rectangle 1043">
            <a:extLst>
              <a:ext uri="{FF2B5EF4-FFF2-40B4-BE49-F238E27FC236}">
                <a16:creationId xmlns:a16="http://schemas.microsoft.com/office/drawing/2014/main" id="{79C0F40A-114E-9C60-A8BD-E7981C4F71B6}"/>
              </a:ext>
            </a:extLst>
          </p:cNvPr>
          <p:cNvSpPr/>
          <p:nvPr/>
        </p:nvSpPr>
        <p:spPr>
          <a:xfrm>
            <a:off x="2190848" y="377507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45" name="Rectangle 1044">
            <a:extLst>
              <a:ext uri="{FF2B5EF4-FFF2-40B4-BE49-F238E27FC236}">
                <a16:creationId xmlns:a16="http://schemas.microsoft.com/office/drawing/2014/main" id="{1E6E3E9A-51C8-3483-2DA8-AF24CF8E88BB}"/>
              </a:ext>
            </a:extLst>
          </p:cNvPr>
          <p:cNvSpPr/>
          <p:nvPr/>
        </p:nvSpPr>
        <p:spPr>
          <a:xfrm>
            <a:off x="2933870" y="3775071"/>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7" name="Straight Connector 1046">
            <a:extLst>
              <a:ext uri="{FF2B5EF4-FFF2-40B4-BE49-F238E27FC236}">
                <a16:creationId xmlns:a16="http://schemas.microsoft.com/office/drawing/2014/main" id="{7777EE72-9824-B68A-6831-FE63B2E38393}"/>
              </a:ext>
            </a:extLst>
          </p:cNvPr>
          <p:cNvCxnSpPr>
            <a:cxnSpLocks/>
            <a:stCxn id="1043" idx="3"/>
            <a:endCxn id="1044" idx="0"/>
          </p:cNvCxnSpPr>
          <p:nvPr/>
        </p:nvCxnSpPr>
        <p:spPr>
          <a:xfrm flipH="1">
            <a:off x="2438522" y="3488721"/>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048" name="Straight Connector 1047">
            <a:extLst>
              <a:ext uri="{FF2B5EF4-FFF2-40B4-BE49-F238E27FC236}">
                <a16:creationId xmlns:a16="http://schemas.microsoft.com/office/drawing/2014/main" id="{448D9C37-5221-42A8-B04B-FF45752D6E0C}"/>
              </a:ext>
            </a:extLst>
          </p:cNvPr>
          <p:cNvCxnSpPr>
            <a:cxnSpLocks/>
            <a:stCxn id="1043" idx="5"/>
            <a:endCxn id="1045" idx="0"/>
          </p:cNvCxnSpPr>
          <p:nvPr/>
        </p:nvCxnSpPr>
        <p:spPr>
          <a:xfrm>
            <a:off x="2981933" y="3488721"/>
            <a:ext cx="199612" cy="286350"/>
          </a:xfrm>
          <a:prstGeom prst="line">
            <a:avLst/>
          </a:prstGeom>
        </p:spPr>
        <p:style>
          <a:lnRef idx="2">
            <a:schemeClr val="dk1"/>
          </a:lnRef>
          <a:fillRef idx="0">
            <a:schemeClr val="dk1"/>
          </a:fillRef>
          <a:effectRef idx="1">
            <a:schemeClr val="dk1"/>
          </a:effectRef>
          <a:fontRef idx="minor">
            <a:schemeClr val="tx1"/>
          </a:fontRef>
        </p:style>
      </p:cxnSp>
      <p:sp>
        <p:nvSpPr>
          <p:cNvPr id="1054" name="Rectangle 1053">
            <a:extLst>
              <a:ext uri="{FF2B5EF4-FFF2-40B4-BE49-F238E27FC236}">
                <a16:creationId xmlns:a16="http://schemas.microsoft.com/office/drawing/2014/main" id="{E45ED2C7-88AD-6091-0E50-9DE28942766A}"/>
              </a:ext>
            </a:extLst>
          </p:cNvPr>
          <p:cNvSpPr/>
          <p:nvPr/>
        </p:nvSpPr>
        <p:spPr>
          <a:xfrm>
            <a:off x="1399175" y="299738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57" name="Straight Arrow Connector 1056">
            <a:extLst>
              <a:ext uri="{FF2B5EF4-FFF2-40B4-BE49-F238E27FC236}">
                <a16:creationId xmlns:a16="http://schemas.microsoft.com/office/drawing/2014/main" id="{5C7CBD4A-A968-82D9-C566-15C36F2ACAF7}"/>
              </a:ext>
            </a:extLst>
          </p:cNvPr>
          <p:cNvCxnSpPr>
            <a:cxnSpLocks/>
            <a:stCxn id="1058" idx="2"/>
            <a:endCxn id="19" idx="1"/>
          </p:cNvCxnSpPr>
          <p:nvPr/>
        </p:nvCxnSpPr>
        <p:spPr>
          <a:xfrm>
            <a:off x="816878" y="1965058"/>
            <a:ext cx="262297" cy="3442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58" name="TextBox 1057">
            <a:extLst>
              <a:ext uri="{FF2B5EF4-FFF2-40B4-BE49-F238E27FC236}">
                <a16:creationId xmlns:a16="http://schemas.microsoft.com/office/drawing/2014/main" id="{FD2CD305-94DD-82DE-3447-A75A8BF59057}"/>
              </a:ext>
            </a:extLst>
          </p:cNvPr>
          <p:cNvSpPr txBox="1"/>
          <p:nvPr/>
        </p:nvSpPr>
        <p:spPr>
          <a:xfrm>
            <a:off x="295467" y="1657281"/>
            <a:ext cx="1042821" cy="307777"/>
          </a:xfrm>
          <a:prstGeom prst="rect">
            <a:avLst/>
          </a:prstGeom>
          <a:noFill/>
        </p:spPr>
        <p:txBody>
          <a:bodyPr wrap="square" rtlCol="0">
            <a:spAutoFit/>
          </a:bodyPr>
          <a:lstStyle/>
          <a:p>
            <a:r>
              <a:rPr lang="vi-VN"/>
              <a:t>Node xóa</a:t>
            </a:r>
          </a:p>
        </p:txBody>
      </p:sp>
      <p:sp>
        <p:nvSpPr>
          <p:cNvPr id="4" name="TextBox 3">
            <a:extLst>
              <a:ext uri="{FF2B5EF4-FFF2-40B4-BE49-F238E27FC236}">
                <a16:creationId xmlns:a16="http://schemas.microsoft.com/office/drawing/2014/main" id="{661BCD51-49BF-84F7-CDEF-92E72A0AC57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81</a:t>
            </a:r>
          </a:p>
        </p:txBody>
      </p:sp>
    </p:spTree>
    <p:extLst>
      <p:ext uri="{BB962C8B-B14F-4D97-AF65-F5344CB8AC3E}">
        <p14:creationId xmlns:p14="http://schemas.microsoft.com/office/powerpoint/2010/main" val="285791115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30" name="Rectangle 29">
            <a:extLst>
              <a:ext uri="{FF2B5EF4-FFF2-40B4-BE49-F238E27FC236}">
                <a16:creationId xmlns:a16="http://schemas.microsoft.com/office/drawing/2014/main" id="{D9DFDB08-0EA4-B525-FD30-E89E163F3805}"/>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sp>
        <p:nvSpPr>
          <p:cNvPr id="1120" name="Flowchart: Connector 1119">
            <a:extLst>
              <a:ext uri="{FF2B5EF4-FFF2-40B4-BE49-F238E27FC236}">
                <a16:creationId xmlns:a16="http://schemas.microsoft.com/office/drawing/2014/main" id="{63D98EEF-D07A-744A-647C-32B6F441D132}"/>
              </a:ext>
            </a:extLst>
          </p:cNvPr>
          <p:cNvSpPr/>
          <p:nvPr/>
        </p:nvSpPr>
        <p:spPr>
          <a:xfrm>
            <a:off x="3997037" y="18437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21" name="Straight Connector 1120">
            <a:extLst>
              <a:ext uri="{FF2B5EF4-FFF2-40B4-BE49-F238E27FC236}">
                <a16:creationId xmlns:a16="http://schemas.microsoft.com/office/drawing/2014/main" id="{18CFE611-64A3-DC19-ECEC-057B2E48FA18}"/>
              </a:ext>
            </a:extLst>
          </p:cNvPr>
          <p:cNvCxnSpPr>
            <a:cxnSpLocks/>
            <a:stCxn id="1120" idx="5"/>
            <a:endCxn id="1131" idx="1"/>
          </p:cNvCxnSpPr>
          <p:nvPr/>
        </p:nvCxnSpPr>
        <p:spPr>
          <a:xfrm>
            <a:off x="4487799" y="2319660"/>
            <a:ext cx="311562" cy="127795"/>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4A132B4C-C4C1-260F-1E90-AA21E4FC05DB}"/>
              </a:ext>
            </a:extLst>
          </p:cNvPr>
          <p:cNvCxnSpPr>
            <a:cxnSpLocks/>
            <a:stCxn id="1167" idx="0"/>
            <a:endCxn id="1120" idx="3"/>
          </p:cNvCxnSpPr>
          <p:nvPr/>
        </p:nvCxnSpPr>
        <p:spPr>
          <a:xfrm flipV="1">
            <a:off x="3326185" y="2319660"/>
            <a:ext cx="755053" cy="270544"/>
          </a:xfrm>
          <a:prstGeom prst="line">
            <a:avLst/>
          </a:prstGeom>
        </p:spPr>
        <p:style>
          <a:lnRef idx="2">
            <a:schemeClr val="dk1"/>
          </a:lnRef>
          <a:fillRef idx="0">
            <a:schemeClr val="dk1"/>
          </a:fillRef>
          <a:effectRef idx="1">
            <a:schemeClr val="dk1"/>
          </a:effectRef>
          <a:fontRef idx="minor">
            <a:schemeClr val="tx1"/>
          </a:fontRef>
        </p:style>
      </p:cxnSp>
      <p:sp>
        <p:nvSpPr>
          <p:cNvPr id="1126" name="Flowchart: Connector 1125">
            <a:extLst>
              <a:ext uri="{FF2B5EF4-FFF2-40B4-BE49-F238E27FC236}">
                <a16:creationId xmlns:a16="http://schemas.microsoft.com/office/drawing/2014/main" id="{9C111D63-3D55-ADC2-EA8B-4D9CF4990F74}"/>
              </a:ext>
            </a:extLst>
          </p:cNvPr>
          <p:cNvSpPr/>
          <p:nvPr/>
        </p:nvSpPr>
        <p:spPr>
          <a:xfrm>
            <a:off x="5410128" y="292763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28" name="Straight Connector 1127">
            <a:extLst>
              <a:ext uri="{FF2B5EF4-FFF2-40B4-BE49-F238E27FC236}">
                <a16:creationId xmlns:a16="http://schemas.microsoft.com/office/drawing/2014/main" id="{E0691640-C824-590D-442C-45DD8B1E22CC}"/>
              </a:ext>
            </a:extLst>
          </p:cNvPr>
          <p:cNvCxnSpPr>
            <a:cxnSpLocks/>
            <a:stCxn id="1126" idx="5"/>
            <a:endCxn id="1129" idx="0"/>
          </p:cNvCxnSpPr>
          <p:nvPr/>
        </p:nvCxnSpPr>
        <p:spPr>
          <a:xfrm>
            <a:off x="5900890" y="3416467"/>
            <a:ext cx="145046" cy="354822"/>
          </a:xfrm>
          <a:prstGeom prst="line">
            <a:avLst/>
          </a:prstGeom>
        </p:spPr>
        <p:style>
          <a:lnRef idx="2">
            <a:schemeClr val="dk1"/>
          </a:lnRef>
          <a:fillRef idx="0">
            <a:schemeClr val="dk1"/>
          </a:fillRef>
          <a:effectRef idx="1">
            <a:schemeClr val="dk1"/>
          </a:effectRef>
          <a:fontRef idx="minor">
            <a:schemeClr val="tx1"/>
          </a:fontRef>
        </p:style>
      </p:cxnSp>
      <p:sp>
        <p:nvSpPr>
          <p:cNvPr id="1129" name="Rectangle 1128">
            <a:extLst>
              <a:ext uri="{FF2B5EF4-FFF2-40B4-BE49-F238E27FC236}">
                <a16:creationId xmlns:a16="http://schemas.microsoft.com/office/drawing/2014/main" id="{B40D35B9-5E7D-3D9D-66B2-FDCE2AC2D820}"/>
              </a:ext>
            </a:extLst>
          </p:cNvPr>
          <p:cNvSpPr/>
          <p:nvPr/>
        </p:nvSpPr>
        <p:spPr>
          <a:xfrm>
            <a:off x="5798620" y="377128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0" name="Straight Connector 1129">
            <a:extLst>
              <a:ext uri="{FF2B5EF4-FFF2-40B4-BE49-F238E27FC236}">
                <a16:creationId xmlns:a16="http://schemas.microsoft.com/office/drawing/2014/main" id="{EBDA19A0-BD8B-5B7D-B21F-82818F6CDBB7}"/>
              </a:ext>
            </a:extLst>
          </p:cNvPr>
          <p:cNvCxnSpPr>
            <a:cxnSpLocks/>
            <a:stCxn id="1126" idx="1"/>
            <a:endCxn id="1131" idx="5"/>
          </p:cNvCxnSpPr>
          <p:nvPr/>
        </p:nvCxnSpPr>
        <p:spPr>
          <a:xfrm flipH="1" flipV="1">
            <a:off x="5205922" y="2852415"/>
            <a:ext cx="288407" cy="159092"/>
          </a:xfrm>
          <a:prstGeom prst="line">
            <a:avLst/>
          </a:prstGeom>
        </p:spPr>
        <p:style>
          <a:lnRef idx="2">
            <a:schemeClr val="dk1"/>
          </a:lnRef>
          <a:fillRef idx="0">
            <a:schemeClr val="dk1"/>
          </a:fillRef>
          <a:effectRef idx="1">
            <a:schemeClr val="dk1"/>
          </a:effectRef>
          <a:fontRef idx="minor">
            <a:schemeClr val="tx1"/>
          </a:fontRef>
        </p:style>
      </p:cxnSp>
      <p:sp>
        <p:nvSpPr>
          <p:cNvPr id="1131" name="Flowchart: Connector 1130">
            <a:extLst>
              <a:ext uri="{FF2B5EF4-FFF2-40B4-BE49-F238E27FC236}">
                <a16:creationId xmlns:a16="http://schemas.microsoft.com/office/drawing/2014/main" id="{F8951098-9582-790F-5BEA-E07CD8E6D1C0}"/>
              </a:ext>
            </a:extLst>
          </p:cNvPr>
          <p:cNvSpPr/>
          <p:nvPr/>
        </p:nvSpPr>
        <p:spPr>
          <a:xfrm>
            <a:off x="4715160" y="236358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32" name="Rectangle 1131">
            <a:extLst>
              <a:ext uri="{FF2B5EF4-FFF2-40B4-BE49-F238E27FC236}">
                <a16:creationId xmlns:a16="http://schemas.microsoft.com/office/drawing/2014/main" id="{0FB3BDF8-FC80-F85F-BDF3-1B12C7374FF3}"/>
              </a:ext>
            </a:extLst>
          </p:cNvPr>
          <p:cNvSpPr/>
          <p:nvPr/>
        </p:nvSpPr>
        <p:spPr>
          <a:xfrm>
            <a:off x="4286636" y="318843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33" name="Rectangle 1132">
            <a:extLst>
              <a:ext uri="{FF2B5EF4-FFF2-40B4-BE49-F238E27FC236}">
                <a16:creationId xmlns:a16="http://schemas.microsoft.com/office/drawing/2014/main" id="{CFD2671A-31A3-D95A-8326-89903C2330E1}"/>
              </a:ext>
            </a:extLst>
          </p:cNvPr>
          <p:cNvSpPr/>
          <p:nvPr/>
        </p:nvSpPr>
        <p:spPr>
          <a:xfrm>
            <a:off x="5042448" y="376729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4" name="Straight Connector 1133">
            <a:extLst>
              <a:ext uri="{FF2B5EF4-FFF2-40B4-BE49-F238E27FC236}">
                <a16:creationId xmlns:a16="http://schemas.microsoft.com/office/drawing/2014/main" id="{1727C97C-F9C3-1593-50ED-E5EC1ADE3629}"/>
              </a:ext>
            </a:extLst>
          </p:cNvPr>
          <p:cNvCxnSpPr>
            <a:cxnSpLocks/>
            <a:stCxn id="1131" idx="3"/>
            <a:endCxn id="1132" idx="0"/>
          </p:cNvCxnSpPr>
          <p:nvPr/>
        </p:nvCxnSpPr>
        <p:spPr>
          <a:xfrm flipH="1">
            <a:off x="4534310" y="2852415"/>
            <a:ext cx="265051" cy="336020"/>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B021F40F-4ADC-D9DF-00AC-88141FF50EB9}"/>
              </a:ext>
            </a:extLst>
          </p:cNvPr>
          <p:cNvCxnSpPr>
            <a:cxnSpLocks/>
            <a:stCxn id="1126" idx="3"/>
            <a:endCxn id="1133" idx="0"/>
          </p:cNvCxnSpPr>
          <p:nvPr/>
        </p:nvCxnSpPr>
        <p:spPr>
          <a:xfrm flipH="1">
            <a:off x="5290123" y="3416467"/>
            <a:ext cx="204206" cy="350832"/>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Arrow Connector 1136">
            <a:extLst>
              <a:ext uri="{FF2B5EF4-FFF2-40B4-BE49-F238E27FC236}">
                <a16:creationId xmlns:a16="http://schemas.microsoft.com/office/drawing/2014/main" id="{0A6EB740-C26D-1801-8AFB-8898B6F33345}"/>
              </a:ext>
            </a:extLst>
          </p:cNvPr>
          <p:cNvCxnSpPr>
            <a:cxnSpLocks/>
            <a:stCxn id="1138" idx="2"/>
          </p:cNvCxnSpPr>
          <p:nvPr/>
        </p:nvCxnSpPr>
        <p:spPr>
          <a:xfrm>
            <a:off x="2939994" y="2159458"/>
            <a:ext cx="135639" cy="3442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38" name="TextBox 1137">
            <a:extLst>
              <a:ext uri="{FF2B5EF4-FFF2-40B4-BE49-F238E27FC236}">
                <a16:creationId xmlns:a16="http://schemas.microsoft.com/office/drawing/2014/main" id="{875387D3-9EAC-C455-050A-841B694AB28E}"/>
              </a:ext>
            </a:extLst>
          </p:cNvPr>
          <p:cNvSpPr txBox="1"/>
          <p:nvPr/>
        </p:nvSpPr>
        <p:spPr>
          <a:xfrm>
            <a:off x="2291925" y="1851681"/>
            <a:ext cx="1296137" cy="307777"/>
          </a:xfrm>
          <a:prstGeom prst="rect">
            <a:avLst/>
          </a:prstGeom>
          <a:noFill/>
        </p:spPr>
        <p:txBody>
          <a:bodyPr wrap="square" rtlCol="0">
            <a:spAutoFit/>
          </a:bodyPr>
          <a:lstStyle/>
          <a:p>
            <a:pPr lvl="1"/>
            <a:r>
              <a:rPr lang="vi-VN"/>
              <a:t>Double Black</a:t>
            </a:r>
          </a:p>
        </p:txBody>
      </p:sp>
      <p:grpSp>
        <p:nvGrpSpPr>
          <p:cNvPr id="1164" name="Group 1163">
            <a:extLst>
              <a:ext uri="{FF2B5EF4-FFF2-40B4-BE49-F238E27FC236}">
                <a16:creationId xmlns:a16="http://schemas.microsoft.com/office/drawing/2014/main" id="{920C85EB-1AF2-65B3-6772-0B6182EFCB02}"/>
              </a:ext>
            </a:extLst>
          </p:cNvPr>
          <p:cNvGrpSpPr/>
          <p:nvPr/>
        </p:nvGrpSpPr>
        <p:grpSpPr>
          <a:xfrm>
            <a:off x="3026904" y="2590204"/>
            <a:ext cx="592805" cy="436572"/>
            <a:chOff x="4446744" y="4071647"/>
            <a:chExt cx="592805" cy="436572"/>
          </a:xfrm>
        </p:grpSpPr>
        <p:sp>
          <p:nvSpPr>
            <p:cNvPr id="1165" name="Rectangle 1164">
              <a:extLst>
                <a:ext uri="{FF2B5EF4-FFF2-40B4-BE49-F238E27FC236}">
                  <a16:creationId xmlns:a16="http://schemas.microsoft.com/office/drawing/2014/main" id="{F9FDE93F-F97A-6F25-B129-D598AA517556}"/>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66" name="Rectangle 1165">
              <a:extLst>
                <a:ext uri="{FF2B5EF4-FFF2-40B4-BE49-F238E27FC236}">
                  <a16:creationId xmlns:a16="http://schemas.microsoft.com/office/drawing/2014/main" id="{48BFF37F-2A51-E85D-654A-04A9A24A1D23}"/>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7" name="Rectangle 1166">
              <a:extLst>
                <a:ext uri="{FF2B5EF4-FFF2-40B4-BE49-F238E27FC236}">
                  <a16:creationId xmlns:a16="http://schemas.microsoft.com/office/drawing/2014/main" id="{60B871CB-ACD0-148A-374A-6D9C971907B2}"/>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38FAE526-429D-5F17-D86F-F6E0E80B93F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82</a:t>
            </a:r>
          </a:p>
        </p:txBody>
      </p:sp>
    </p:spTree>
    <p:extLst>
      <p:ext uri="{BB962C8B-B14F-4D97-AF65-F5344CB8AC3E}">
        <p14:creationId xmlns:p14="http://schemas.microsoft.com/office/powerpoint/2010/main" val="47971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22156"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22267" y="576487"/>
            <a:ext cx="6021622"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85" name="Flowchart: Connector 1084">
            <a:extLst>
              <a:ext uri="{FF2B5EF4-FFF2-40B4-BE49-F238E27FC236}">
                <a16:creationId xmlns:a16="http://schemas.microsoft.com/office/drawing/2014/main" id="{CA0D6F80-7B0F-B844-1A89-42044E10471E}"/>
              </a:ext>
            </a:extLst>
          </p:cNvPr>
          <p:cNvSpPr/>
          <p:nvPr/>
        </p:nvSpPr>
        <p:spPr>
          <a:xfrm>
            <a:off x="4969302" y="228982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86" name="Straight Connector 1085">
            <a:extLst>
              <a:ext uri="{FF2B5EF4-FFF2-40B4-BE49-F238E27FC236}">
                <a16:creationId xmlns:a16="http://schemas.microsoft.com/office/drawing/2014/main" id="{329EBFD9-4A52-404D-1DD9-C7C5BA285077}"/>
              </a:ext>
            </a:extLst>
          </p:cNvPr>
          <p:cNvCxnSpPr>
            <a:cxnSpLocks/>
            <a:stCxn id="1085" idx="5"/>
            <a:endCxn id="1104" idx="0"/>
          </p:cNvCxnSpPr>
          <p:nvPr/>
        </p:nvCxnSpPr>
        <p:spPr>
          <a:xfrm>
            <a:off x="5460064" y="2765772"/>
            <a:ext cx="392007" cy="504077"/>
          </a:xfrm>
          <a:prstGeom prst="line">
            <a:avLst/>
          </a:prstGeom>
        </p:spPr>
        <p:style>
          <a:lnRef idx="2">
            <a:schemeClr val="dk1"/>
          </a:lnRef>
          <a:fillRef idx="0">
            <a:schemeClr val="dk1"/>
          </a:fillRef>
          <a:effectRef idx="1">
            <a:schemeClr val="dk1"/>
          </a:effectRef>
          <a:fontRef idx="minor">
            <a:schemeClr val="tx1"/>
          </a:fontRef>
        </p:style>
      </p:cxnSp>
      <p:sp>
        <p:nvSpPr>
          <p:cNvPr id="1087" name="Flowchart: Connector 1086">
            <a:extLst>
              <a:ext uri="{FF2B5EF4-FFF2-40B4-BE49-F238E27FC236}">
                <a16:creationId xmlns:a16="http://schemas.microsoft.com/office/drawing/2014/main" id="{8C85763C-2B3E-9ED2-FACE-35A9B4485F58}"/>
              </a:ext>
            </a:extLst>
          </p:cNvPr>
          <p:cNvSpPr/>
          <p:nvPr/>
        </p:nvSpPr>
        <p:spPr>
          <a:xfrm>
            <a:off x="3920732" y="169590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cxnSp>
        <p:nvCxnSpPr>
          <p:cNvPr id="864" name="Straight Connector 863">
            <a:extLst>
              <a:ext uri="{FF2B5EF4-FFF2-40B4-BE49-F238E27FC236}">
                <a16:creationId xmlns:a16="http://schemas.microsoft.com/office/drawing/2014/main" id="{209AD07C-3F49-299D-BDE6-F9DF2CDAB943}"/>
              </a:ext>
            </a:extLst>
          </p:cNvPr>
          <p:cNvCxnSpPr>
            <a:cxnSpLocks/>
            <a:stCxn id="1087" idx="3"/>
            <a:endCxn id="866" idx="7"/>
          </p:cNvCxnSpPr>
          <p:nvPr/>
        </p:nvCxnSpPr>
        <p:spPr>
          <a:xfrm flipH="1">
            <a:off x="3313029" y="2184732"/>
            <a:ext cx="691904" cy="222188"/>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686C1CA5-1A92-0BEC-BBE0-A311112159F6}"/>
              </a:ext>
            </a:extLst>
          </p:cNvPr>
          <p:cNvCxnSpPr>
            <a:cxnSpLocks/>
            <a:stCxn id="1087" idx="5"/>
            <a:endCxn id="1085" idx="1"/>
          </p:cNvCxnSpPr>
          <p:nvPr/>
        </p:nvCxnSpPr>
        <p:spPr>
          <a:xfrm>
            <a:off x="4411494" y="2184732"/>
            <a:ext cx="642009" cy="186753"/>
          </a:xfrm>
          <a:prstGeom prst="line">
            <a:avLst/>
          </a:prstGeom>
        </p:spPr>
        <p:style>
          <a:lnRef idx="2">
            <a:schemeClr val="dk1"/>
          </a:lnRef>
          <a:fillRef idx="0">
            <a:schemeClr val="dk1"/>
          </a:fillRef>
          <a:effectRef idx="1">
            <a:schemeClr val="dk1"/>
          </a:effectRef>
          <a:fontRef idx="minor">
            <a:schemeClr val="tx1"/>
          </a:fontRef>
        </p:style>
      </p:cxnSp>
      <p:sp>
        <p:nvSpPr>
          <p:cNvPr id="866" name="Flowchart: Connector 865">
            <a:extLst>
              <a:ext uri="{FF2B5EF4-FFF2-40B4-BE49-F238E27FC236}">
                <a16:creationId xmlns:a16="http://schemas.microsoft.com/office/drawing/2014/main" id="{8210800B-0020-6882-7D3D-7F7C497C5AFA}"/>
              </a:ext>
            </a:extLst>
          </p:cNvPr>
          <p:cNvSpPr/>
          <p:nvPr/>
        </p:nvSpPr>
        <p:spPr>
          <a:xfrm>
            <a:off x="2822267" y="2323050"/>
            <a:ext cx="574963" cy="572700"/>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67" name="Rectangle 866">
            <a:extLst>
              <a:ext uri="{FF2B5EF4-FFF2-40B4-BE49-F238E27FC236}">
                <a16:creationId xmlns:a16="http://schemas.microsoft.com/office/drawing/2014/main" id="{3C9149EA-10AC-256B-C2CC-C5D24B916672}"/>
              </a:ext>
            </a:extLst>
          </p:cNvPr>
          <p:cNvSpPr/>
          <p:nvPr/>
        </p:nvSpPr>
        <p:spPr>
          <a:xfrm>
            <a:off x="2319520" y="327459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8" name="Rectangle 867">
            <a:extLst>
              <a:ext uri="{FF2B5EF4-FFF2-40B4-BE49-F238E27FC236}">
                <a16:creationId xmlns:a16="http://schemas.microsoft.com/office/drawing/2014/main" id="{5012BA73-649F-A3FB-AB65-D3BF3124FF3D}"/>
              </a:ext>
            </a:extLst>
          </p:cNvPr>
          <p:cNvSpPr/>
          <p:nvPr/>
        </p:nvSpPr>
        <p:spPr>
          <a:xfrm>
            <a:off x="3242682" y="327459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9" name="Straight Connector 868">
            <a:extLst>
              <a:ext uri="{FF2B5EF4-FFF2-40B4-BE49-F238E27FC236}">
                <a16:creationId xmlns:a16="http://schemas.microsoft.com/office/drawing/2014/main" id="{E49054C5-AB4B-A81B-5C11-457A880CB108}"/>
              </a:ext>
            </a:extLst>
          </p:cNvPr>
          <p:cNvCxnSpPr>
            <a:cxnSpLocks/>
            <a:stCxn id="866" idx="3"/>
            <a:endCxn id="867" idx="0"/>
          </p:cNvCxnSpPr>
          <p:nvPr/>
        </p:nvCxnSpPr>
        <p:spPr>
          <a:xfrm flipH="1">
            <a:off x="2567194" y="2811880"/>
            <a:ext cx="339274" cy="462714"/>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DB4F53E0-7DEE-BF10-5A61-1E459D3BD965}"/>
              </a:ext>
            </a:extLst>
          </p:cNvPr>
          <p:cNvCxnSpPr>
            <a:cxnSpLocks/>
            <a:stCxn id="866" idx="5"/>
            <a:endCxn id="868" idx="0"/>
          </p:cNvCxnSpPr>
          <p:nvPr/>
        </p:nvCxnSpPr>
        <p:spPr>
          <a:xfrm>
            <a:off x="3313029" y="2811880"/>
            <a:ext cx="177328" cy="462715"/>
          </a:xfrm>
          <a:prstGeom prst="line">
            <a:avLst/>
          </a:prstGeom>
        </p:spPr>
        <p:style>
          <a:lnRef idx="2">
            <a:schemeClr val="dk1"/>
          </a:lnRef>
          <a:fillRef idx="0">
            <a:schemeClr val="dk1"/>
          </a:fillRef>
          <a:effectRef idx="1">
            <a:schemeClr val="dk1"/>
          </a:effectRef>
          <a:fontRef idx="minor">
            <a:schemeClr val="tx1"/>
          </a:fontRef>
        </p:style>
      </p:cxnSp>
      <p:sp>
        <p:nvSpPr>
          <p:cNvPr id="875" name="Rectangle 874">
            <a:extLst>
              <a:ext uri="{FF2B5EF4-FFF2-40B4-BE49-F238E27FC236}">
                <a16:creationId xmlns:a16="http://schemas.microsoft.com/office/drawing/2014/main" id="{FBB27E14-F172-3116-69DC-CD18543B5C96}"/>
              </a:ext>
            </a:extLst>
          </p:cNvPr>
          <p:cNvSpPr/>
          <p:nvPr/>
        </p:nvSpPr>
        <p:spPr>
          <a:xfrm>
            <a:off x="4547376" y="32804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7" name="Straight Connector 876">
            <a:extLst>
              <a:ext uri="{FF2B5EF4-FFF2-40B4-BE49-F238E27FC236}">
                <a16:creationId xmlns:a16="http://schemas.microsoft.com/office/drawing/2014/main" id="{AEDD3D09-58CD-2C7A-806D-F716092058C5}"/>
              </a:ext>
            </a:extLst>
          </p:cNvPr>
          <p:cNvCxnSpPr>
            <a:cxnSpLocks/>
            <a:stCxn id="1085" idx="3"/>
            <a:endCxn id="875" idx="0"/>
          </p:cNvCxnSpPr>
          <p:nvPr/>
        </p:nvCxnSpPr>
        <p:spPr>
          <a:xfrm flipH="1">
            <a:off x="4795050" y="2765772"/>
            <a:ext cx="258453" cy="514706"/>
          </a:xfrm>
          <a:prstGeom prst="line">
            <a:avLst/>
          </a:prstGeom>
        </p:spPr>
        <p:style>
          <a:lnRef idx="2">
            <a:schemeClr val="dk1"/>
          </a:lnRef>
          <a:fillRef idx="0">
            <a:schemeClr val="dk1"/>
          </a:fillRef>
          <a:effectRef idx="1">
            <a:schemeClr val="dk1"/>
          </a:effectRef>
          <a:fontRef idx="minor">
            <a:schemeClr val="tx1"/>
          </a:fontRef>
        </p:style>
      </p:cxnSp>
      <p:sp>
        <p:nvSpPr>
          <p:cNvPr id="1104" name="Rectangle 1103">
            <a:extLst>
              <a:ext uri="{FF2B5EF4-FFF2-40B4-BE49-F238E27FC236}">
                <a16:creationId xmlns:a16="http://schemas.microsoft.com/office/drawing/2014/main" id="{952A70DA-A6F5-1321-5ABA-64E593647175}"/>
              </a:ext>
            </a:extLst>
          </p:cNvPr>
          <p:cNvSpPr/>
          <p:nvPr/>
        </p:nvSpPr>
        <p:spPr>
          <a:xfrm>
            <a:off x="5604396" y="326984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sp>
        <p:nvSpPr>
          <p:cNvPr id="4" name="TextBox 3">
            <a:extLst>
              <a:ext uri="{FF2B5EF4-FFF2-40B4-BE49-F238E27FC236}">
                <a16:creationId xmlns:a16="http://schemas.microsoft.com/office/drawing/2014/main" id="{87B143AA-FAA9-F5B4-31FE-3229166E208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83</a:t>
            </a:r>
          </a:p>
        </p:txBody>
      </p:sp>
    </p:spTree>
    <p:extLst>
      <p:ext uri="{BB962C8B-B14F-4D97-AF65-F5344CB8AC3E}">
        <p14:creationId xmlns:p14="http://schemas.microsoft.com/office/powerpoint/2010/main" val="35469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6291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18" idx="3"/>
            <a:endCxn id="13" idx="0"/>
          </p:cNvCxnSpPr>
          <p:nvPr/>
        </p:nvCxnSpPr>
        <p:spPr>
          <a:xfrm flipH="1">
            <a:off x="2575542" y="2798160"/>
            <a:ext cx="457954" cy="129954"/>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25581" y="3047153"/>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06160" y="2714290"/>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88060" y="2928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14" name="Rectangle 13">
            <a:extLst>
              <a:ext uri="{FF2B5EF4-FFF2-40B4-BE49-F238E27FC236}">
                <a16:creationId xmlns:a16="http://schemas.microsoft.com/office/drawing/2014/main" id="{73EB62CE-9BB6-AE76-1EF3-D6CCE62EBCE1}"/>
              </a:ext>
            </a:extLst>
          </p:cNvPr>
          <p:cNvSpPr/>
          <p:nvPr/>
        </p:nvSpPr>
        <p:spPr>
          <a:xfrm>
            <a:off x="1979503" y="37663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724775" y="37663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27177" y="3416944"/>
            <a:ext cx="145084" cy="34936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778822" y="3416944"/>
            <a:ext cx="193628" cy="349366"/>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439421" y="303686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485736" y="2714290"/>
            <a:ext cx="234264" cy="32257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5" idx="1"/>
          </p:cNvCxnSpPr>
          <p:nvPr/>
        </p:nvCxnSpPr>
        <p:spPr>
          <a:xfrm>
            <a:off x="3440057" y="2798160"/>
            <a:ext cx="258632" cy="213824"/>
          </a:xfrm>
          <a:prstGeom prst="line">
            <a:avLst/>
          </a:prstGeom>
        </p:spPr>
        <p:style>
          <a:lnRef idx="2">
            <a:schemeClr val="dk1"/>
          </a:lnRef>
          <a:fillRef idx="0">
            <a:schemeClr val="dk1"/>
          </a:fillRef>
          <a:effectRef idx="1">
            <a:schemeClr val="dk1"/>
          </a:effectRef>
          <a:fontRef idx="minor">
            <a:schemeClr val="tx1"/>
          </a:fontRef>
        </p:style>
      </p:cxnSp>
      <p:sp>
        <p:nvSpPr>
          <p:cNvPr id="23" name="Arrow: Right 22">
            <a:extLst>
              <a:ext uri="{FF2B5EF4-FFF2-40B4-BE49-F238E27FC236}">
                <a16:creationId xmlns:a16="http://schemas.microsoft.com/office/drawing/2014/main" id="{E30E99BE-AF95-A46B-8467-BF4EFEF70F01}"/>
              </a:ext>
            </a:extLst>
          </p:cNvPr>
          <p:cNvSpPr/>
          <p:nvPr/>
        </p:nvSpPr>
        <p:spPr>
          <a:xfrm>
            <a:off x="4324905" y="2505470"/>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63023" y="576487"/>
            <a:ext cx="598086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5" name="Flowchart: Connector 884">
            <a:extLst>
              <a:ext uri="{FF2B5EF4-FFF2-40B4-BE49-F238E27FC236}">
                <a16:creationId xmlns:a16="http://schemas.microsoft.com/office/drawing/2014/main" id="{4D03C6EF-C44F-4B71-C37E-4AA5C485C602}"/>
              </a:ext>
            </a:extLst>
          </p:cNvPr>
          <p:cNvSpPr/>
          <p:nvPr/>
        </p:nvSpPr>
        <p:spPr>
          <a:xfrm>
            <a:off x="3614488" y="2928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886" name="Rectangle 885">
            <a:extLst>
              <a:ext uri="{FF2B5EF4-FFF2-40B4-BE49-F238E27FC236}">
                <a16:creationId xmlns:a16="http://schemas.microsoft.com/office/drawing/2014/main" id="{C35550A1-A414-BF1D-B82B-1312259A6D28}"/>
              </a:ext>
            </a:extLst>
          </p:cNvPr>
          <p:cNvSpPr/>
          <p:nvPr/>
        </p:nvSpPr>
        <p:spPr>
          <a:xfrm>
            <a:off x="3423956" y="37613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87" name="Rectangle 886">
            <a:extLst>
              <a:ext uri="{FF2B5EF4-FFF2-40B4-BE49-F238E27FC236}">
                <a16:creationId xmlns:a16="http://schemas.microsoft.com/office/drawing/2014/main" id="{EBE5848E-A392-9C9A-0D0B-3BA9DC84CCB3}"/>
              </a:ext>
            </a:extLst>
          </p:cNvPr>
          <p:cNvSpPr/>
          <p:nvPr/>
        </p:nvSpPr>
        <p:spPr>
          <a:xfrm>
            <a:off x="4129599" y="3761323"/>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8" name="Straight Connector 887">
            <a:extLst>
              <a:ext uri="{FF2B5EF4-FFF2-40B4-BE49-F238E27FC236}">
                <a16:creationId xmlns:a16="http://schemas.microsoft.com/office/drawing/2014/main" id="{3A58EFBD-9AEA-418B-6EC8-C91355E64DA2}"/>
              </a:ext>
            </a:extLst>
          </p:cNvPr>
          <p:cNvCxnSpPr>
            <a:cxnSpLocks/>
            <a:stCxn id="885" idx="3"/>
            <a:endCxn id="886" idx="0"/>
          </p:cNvCxnSpPr>
          <p:nvPr/>
        </p:nvCxnSpPr>
        <p:spPr>
          <a:xfrm flipH="1">
            <a:off x="3671271" y="3416944"/>
            <a:ext cx="27418" cy="344378"/>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BB436AA-B71F-D701-A743-B0AF294D411C}"/>
              </a:ext>
            </a:extLst>
          </p:cNvPr>
          <p:cNvCxnSpPr>
            <a:cxnSpLocks/>
            <a:stCxn id="885" idx="5"/>
            <a:endCxn id="887" idx="0"/>
          </p:cNvCxnSpPr>
          <p:nvPr/>
        </p:nvCxnSpPr>
        <p:spPr>
          <a:xfrm>
            <a:off x="4105250" y="3416944"/>
            <a:ext cx="271665" cy="344379"/>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540798" y="250415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260219" y="2350266"/>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651411" y="233100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6237911" y="153454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60" idx="3"/>
            <a:endCxn id="955" idx="0"/>
          </p:cNvCxnSpPr>
          <p:nvPr/>
        </p:nvCxnSpPr>
        <p:spPr>
          <a:xfrm flipH="1">
            <a:off x="6862996" y="2593082"/>
            <a:ext cx="542684" cy="301660"/>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5"/>
            <a:endCxn id="960" idx="1"/>
          </p:cNvCxnSpPr>
          <p:nvPr/>
        </p:nvCxnSpPr>
        <p:spPr>
          <a:xfrm>
            <a:off x="6728673" y="2010487"/>
            <a:ext cx="677007" cy="177635"/>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5710350" y="2010487"/>
            <a:ext cx="611762" cy="436572"/>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6575514" y="289474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6186755" y="375745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6907030" y="3757458"/>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6434429" y="3383572"/>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7066276" y="3383572"/>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7321479" y="21042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5429771" y="2447059"/>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5"/>
            <a:endCxn id="964" idx="1"/>
          </p:cNvCxnSpPr>
          <p:nvPr/>
        </p:nvCxnSpPr>
        <p:spPr>
          <a:xfrm>
            <a:off x="7812241" y="2593082"/>
            <a:ext cx="277165" cy="333548"/>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8005205" y="284276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7713180" y="3758258"/>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8352705" y="3775658"/>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7960495" y="3331590"/>
            <a:ext cx="128911" cy="426668"/>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8495967" y="3331590"/>
            <a:ext cx="104054" cy="444068"/>
          </a:xfrm>
          <a:prstGeom prst="line">
            <a:avLst/>
          </a:prstGeom>
        </p:spPr>
        <p:style>
          <a:lnRef idx="2">
            <a:schemeClr val="dk1"/>
          </a:lnRef>
          <a:fillRef idx="0">
            <a:schemeClr val="dk1"/>
          </a:fillRef>
          <a:effectRef idx="1">
            <a:schemeClr val="dk1"/>
          </a:effectRef>
          <a:fontRef idx="minor">
            <a:schemeClr val="tx1"/>
          </a:fontRef>
        </p:style>
      </p:cxnSp>
      <p:cxnSp>
        <p:nvCxnSpPr>
          <p:cNvPr id="1000" name="Straight Arrow Connector 999">
            <a:extLst>
              <a:ext uri="{FF2B5EF4-FFF2-40B4-BE49-F238E27FC236}">
                <a16:creationId xmlns:a16="http://schemas.microsoft.com/office/drawing/2014/main" id="{2B618B06-1448-01E6-0517-2FC8BBF47817}"/>
              </a:ext>
            </a:extLst>
          </p:cNvPr>
          <p:cNvCxnSpPr>
            <a:cxnSpLocks/>
            <a:stCxn id="1001" idx="3"/>
            <a:endCxn id="961" idx="1"/>
          </p:cNvCxnSpPr>
          <p:nvPr/>
        </p:nvCxnSpPr>
        <p:spPr>
          <a:xfrm>
            <a:off x="5262568" y="2034234"/>
            <a:ext cx="167203" cy="5375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1" name="TextBox 1000">
            <a:extLst>
              <a:ext uri="{FF2B5EF4-FFF2-40B4-BE49-F238E27FC236}">
                <a16:creationId xmlns:a16="http://schemas.microsoft.com/office/drawing/2014/main" id="{FE515639-FAF6-239B-3C8C-C0F1786A17FF}"/>
              </a:ext>
            </a:extLst>
          </p:cNvPr>
          <p:cNvSpPr txBox="1"/>
          <p:nvPr/>
        </p:nvSpPr>
        <p:spPr>
          <a:xfrm>
            <a:off x="3985892" y="1880345"/>
            <a:ext cx="1276676" cy="307777"/>
          </a:xfrm>
          <a:prstGeom prst="rect">
            <a:avLst/>
          </a:prstGeom>
          <a:noFill/>
        </p:spPr>
        <p:txBody>
          <a:bodyPr wrap="square" rtlCol="0">
            <a:spAutoFit/>
          </a:bodyPr>
          <a:lstStyle/>
          <a:p>
            <a:r>
              <a:rPr lang="vi-VN"/>
              <a:t>Double Black</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624651" y="3296534"/>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484361" y="3564756"/>
            <a:ext cx="280579" cy="307777"/>
          </a:xfrm>
          <a:prstGeom prst="rect">
            <a:avLst/>
          </a:prstGeom>
          <a:noFill/>
        </p:spPr>
        <p:txBody>
          <a:bodyPr wrap="square" rtlCol="0">
            <a:spAutoFit/>
          </a:bodyPr>
          <a:lstStyle/>
          <a:p>
            <a:r>
              <a:rPr lang="vi-VN"/>
              <a:t>u</a:t>
            </a:r>
          </a:p>
        </p:txBody>
      </p:sp>
      <p:cxnSp>
        <p:nvCxnSpPr>
          <p:cNvPr id="1013" name="Straight Arrow Connector 1012">
            <a:extLst>
              <a:ext uri="{FF2B5EF4-FFF2-40B4-BE49-F238E27FC236}">
                <a16:creationId xmlns:a16="http://schemas.microsoft.com/office/drawing/2014/main" id="{7DA4F44D-EBEE-6D9F-F6CB-01E43A03D6FA}"/>
              </a:ext>
            </a:extLst>
          </p:cNvPr>
          <p:cNvCxnSpPr>
            <a:cxnSpLocks/>
            <a:stCxn id="1014" idx="2"/>
            <a:endCxn id="960" idx="6"/>
          </p:cNvCxnSpPr>
          <p:nvPr/>
        </p:nvCxnSpPr>
        <p:spPr>
          <a:xfrm flipH="1">
            <a:off x="7896442" y="2110829"/>
            <a:ext cx="387269" cy="2797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14" name="TextBox 1013">
            <a:extLst>
              <a:ext uri="{FF2B5EF4-FFF2-40B4-BE49-F238E27FC236}">
                <a16:creationId xmlns:a16="http://schemas.microsoft.com/office/drawing/2014/main" id="{7BDD387D-A3C0-D830-0727-C7DFA8EDF0DF}"/>
              </a:ext>
            </a:extLst>
          </p:cNvPr>
          <p:cNvSpPr txBox="1"/>
          <p:nvPr/>
        </p:nvSpPr>
        <p:spPr>
          <a:xfrm>
            <a:off x="8143421" y="1803052"/>
            <a:ext cx="280579" cy="307777"/>
          </a:xfrm>
          <a:prstGeom prst="rect">
            <a:avLst/>
          </a:prstGeom>
          <a:noFill/>
        </p:spPr>
        <p:txBody>
          <a:bodyPr wrap="square" rtlCol="0">
            <a:spAutoFit/>
          </a:bodyPr>
          <a:lstStyle/>
          <a:p>
            <a:r>
              <a:rPr lang="vi-VN"/>
              <a:t>s</a:t>
            </a:r>
          </a:p>
        </p:txBody>
      </p:sp>
      <p:sp>
        <p:nvSpPr>
          <p:cNvPr id="20" name="TextBox 19">
            <a:extLst>
              <a:ext uri="{FF2B5EF4-FFF2-40B4-BE49-F238E27FC236}">
                <a16:creationId xmlns:a16="http://schemas.microsoft.com/office/drawing/2014/main" id="{01BABD0A-2528-F8E8-43A8-2D3C746A69D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84</a:t>
            </a:r>
          </a:p>
        </p:txBody>
      </p:sp>
    </p:spTree>
    <p:extLst>
      <p:ext uri="{BB962C8B-B14F-4D97-AF65-F5344CB8AC3E}">
        <p14:creationId xmlns:p14="http://schemas.microsoft.com/office/powerpoint/2010/main" val="123880292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1062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10732" y="576487"/>
            <a:ext cx="6033157"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2726531" y="208050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48" idx="5"/>
            <a:endCxn id="955" idx="0"/>
          </p:cNvCxnSpPr>
          <p:nvPr/>
        </p:nvCxnSpPr>
        <p:spPr>
          <a:xfrm>
            <a:off x="3217293" y="2556454"/>
            <a:ext cx="480549" cy="212809"/>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7"/>
            <a:endCxn id="960" idx="2"/>
          </p:cNvCxnSpPr>
          <p:nvPr/>
        </p:nvCxnSpPr>
        <p:spPr>
          <a:xfrm flipV="1">
            <a:off x="3217293" y="1801538"/>
            <a:ext cx="691614" cy="360629"/>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2423952" y="2556454"/>
            <a:ext cx="386780" cy="374468"/>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3410360" y="2769263"/>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2930611" y="355989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3901122" y="358724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3178285" y="3258093"/>
            <a:ext cx="316276" cy="301806"/>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3901122" y="3258093"/>
            <a:ext cx="247675" cy="329153"/>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3908907" y="151518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2143373" y="2930922"/>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6"/>
            <a:endCxn id="964" idx="1"/>
          </p:cNvCxnSpPr>
          <p:nvPr/>
        </p:nvCxnSpPr>
        <p:spPr>
          <a:xfrm>
            <a:off x="4483870" y="1801538"/>
            <a:ext cx="759009" cy="355292"/>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5158678" y="20729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4821274" y="29309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5775830" y="293092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5068589" y="2561790"/>
            <a:ext cx="174290" cy="369132"/>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5649440" y="2561790"/>
            <a:ext cx="373706" cy="369131"/>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B706295B-59CB-4A7D-1070-78D37762DCB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85</a:t>
            </a:r>
          </a:p>
        </p:txBody>
      </p:sp>
    </p:spTree>
    <p:extLst>
      <p:ext uri="{BB962C8B-B14F-4D97-AF65-F5344CB8AC3E}">
        <p14:creationId xmlns:p14="http://schemas.microsoft.com/office/powerpoint/2010/main" val="121430900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41595"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266743" y="1910726"/>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757505" y="2386673"/>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261138" y="248687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791745" y="330856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1072324" y="2975703"/>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751900" y="2386673"/>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73EB62CE-9BB6-AE76-1EF3-D6CCE62EBCE1}"/>
              </a:ext>
            </a:extLst>
          </p:cNvPr>
          <p:cNvSpPr/>
          <p:nvPr/>
        </p:nvSpPr>
        <p:spPr>
          <a:xfrm>
            <a:off x="2757505" y="330856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8" idx="3"/>
            <a:endCxn id="14" idx="0"/>
          </p:cNvCxnSpPr>
          <p:nvPr/>
        </p:nvCxnSpPr>
        <p:spPr>
          <a:xfrm flipH="1">
            <a:off x="3005179" y="3059573"/>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15459" y="25707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705585" y="329827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751900" y="2975703"/>
            <a:ext cx="234264" cy="322571"/>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41706" y="576487"/>
            <a:ext cx="6002183"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887" name="Rectangle 886">
            <a:extLst>
              <a:ext uri="{FF2B5EF4-FFF2-40B4-BE49-F238E27FC236}">
                <a16:creationId xmlns:a16="http://schemas.microsoft.com/office/drawing/2014/main" id="{EBE5848E-A392-9C9A-0D0B-3BA9DC84CCB3}"/>
              </a:ext>
            </a:extLst>
          </p:cNvPr>
          <p:cNvSpPr/>
          <p:nvPr/>
        </p:nvSpPr>
        <p:spPr>
          <a:xfrm>
            <a:off x="3706001" y="3298274"/>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9" name="Straight Connector 888">
            <a:extLst>
              <a:ext uri="{FF2B5EF4-FFF2-40B4-BE49-F238E27FC236}">
                <a16:creationId xmlns:a16="http://schemas.microsoft.com/office/drawing/2014/main" id="{CBB436AA-B71F-D701-A743-B0AF294D411C}"/>
              </a:ext>
            </a:extLst>
          </p:cNvPr>
          <p:cNvCxnSpPr>
            <a:cxnSpLocks/>
            <a:stCxn id="18" idx="5"/>
            <a:endCxn id="887" idx="0"/>
          </p:cNvCxnSpPr>
          <p:nvPr/>
        </p:nvCxnSpPr>
        <p:spPr>
          <a:xfrm>
            <a:off x="3706221" y="3059573"/>
            <a:ext cx="247096" cy="238701"/>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806962" y="2765568"/>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526383" y="2611679"/>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917575" y="2592421"/>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636996" y="2438532"/>
            <a:ext cx="280579" cy="307777"/>
          </a:xfrm>
          <a:prstGeom prst="rect">
            <a:avLst/>
          </a:prstGeom>
          <a:noFill/>
        </p:spPr>
        <p:txBody>
          <a:bodyPr wrap="square" rtlCol="0">
            <a:spAutoFit/>
          </a:bodyPr>
          <a:lstStyle/>
          <a:p>
            <a:r>
              <a:rPr lang="vi-VN"/>
              <a:t>v</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890815" y="3557947"/>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750525" y="3826169"/>
            <a:ext cx="280579" cy="307777"/>
          </a:xfrm>
          <a:prstGeom prst="rect">
            <a:avLst/>
          </a:prstGeom>
          <a:noFill/>
        </p:spPr>
        <p:txBody>
          <a:bodyPr wrap="square" rtlCol="0">
            <a:spAutoFit/>
          </a:bodyPr>
          <a:lstStyle/>
          <a:p>
            <a:r>
              <a:rPr lang="vi-VN"/>
              <a:t>u</a:t>
            </a:r>
          </a:p>
        </p:txBody>
      </p:sp>
      <p:grpSp>
        <p:nvGrpSpPr>
          <p:cNvPr id="5" name="Group 4">
            <a:extLst>
              <a:ext uri="{FF2B5EF4-FFF2-40B4-BE49-F238E27FC236}">
                <a16:creationId xmlns:a16="http://schemas.microsoft.com/office/drawing/2014/main" id="{4177CC09-CB2D-5D68-23AB-91D88E542BFC}"/>
              </a:ext>
            </a:extLst>
          </p:cNvPr>
          <p:cNvGrpSpPr/>
          <p:nvPr/>
        </p:nvGrpSpPr>
        <p:grpSpPr>
          <a:xfrm>
            <a:off x="4572000" y="1736730"/>
            <a:ext cx="4197784" cy="2637149"/>
            <a:chOff x="4571999" y="1830337"/>
            <a:chExt cx="3756075" cy="1550000"/>
          </a:xfrm>
        </p:grpSpPr>
        <p:sp>
          <p:nvSpPr>
            <p:cNvPr id="13" name="Rectangle: Rounded Corners 12">
              <a:extLst>
                <a:ext uri="{FF2B5EF4-FFF2-40B4-BE49-F238E27FC236}">
                  <a16:creationId xmlns:a16="http://schemas.microsoft.com/office/drawing/2014/main" id="{CA0A9531-EA47-94A1-C5BE-A80B81F36A7D}"/>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15" name="Rectangle 14">
              <a:extLst>
                <a:ext uri="{FF2B5EF4-FFF2-40B4-BE49-F238E27FC236}">
                  <a16:creationId xmlns:a16="http://schemas.microsoft.com/office/drawing/2014/main" id="{826734A3-CC11-D074-E843-88EBBD0DCD6E}"/>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7" name="TextBox 16">
            <a:extLst>
              <a:ext uri="{FF2B5EF4-FFF2-40B4-BE49-F238E27FC236}">
                <a16:creationId xmlns:a16="http://schemas.microsoft.com/office/drawing/2014/main" id="{7EA81484-053A-4FC2-9AE0-7B245C58468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86</a:t>
            </a:r>
          </a:p>
        </p:txBody>
      </p:sp>
    </p:spTree>
    <p:extLst>
      <p:ext uri="{BB962C8B-B14F-4D97-AF65-F5344CB8AC3E}">
        <p14:creationId xmlns:p14="http://schemas.microsoft.com/office/powerpoint/2010/main" val="354423352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7056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70673" y="576487"/>
            <a:ext cx="597321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132237" y="181153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622999" y="2287482"/>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946" idx="0"/>
            <a:endCxn id="20" idx="3"/>
          </p:cNvCxnSpPr>
          <p:nvPr/>
        </p:nvCxnSpPr>
        <p:spPr>
          <a:xfrm flipV="1">
            <a:off x="1474791" y="2287482"/>
            <a:ext cx="741647" cy="36565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622999" y="339269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2870673" y="3143700"/>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080953" y="265487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571495" y="338240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571715" y="3143700"/>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672456" y="284969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391877" y="2695806"/>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783069" y="267654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502490" y="2522659"/>
            <a:ext cx="280579" cy="307777"/>
          </a:xfrm>
          <a:prstGeom prst="rect">
            <a:avLst/>
          </a:prstGeom>
          <a:noFill/>
        </p:spPr>
        <p:txBody>
          <a:bodyPr wrap="square" rtlCol="0">
            <a:spAutoFit/>
          </a:bodyPr>
          <a:lstStyle/>
          <a:p>
            <a:r>
              <a:rPr lang="vi-VN"/>
              <a:t>u</a:t>
            </a:r>
          </a:p>
        </p:txBody>
      </p:sp>
      <p:grpSp>
        <p:nvGrpSpPr>
          <p:cNvPr id="947" name="Group 946">
            <a:extLst>
              <a:ext uri="{FF2B5EF4-FFF2-40B4-BE49-F238E27FC236}">
                <a16:creationId xmlns:a16="http://schemas.microsoft.com/office/drawing/2014/main" id="{86648797-1E6D-8815-0343-7B44AF55B556}"/>
              </a:ext>
            </a:extLst>
          </p:cNvPr>
          <p:cNvGrpSpPr/>
          <p:nvPr/>
        </p:nvGrpSpPr>
        <p:grpSpPr>
          <a:xfrm>
            <a:off x="1175510" y="2653132"/>
            <a:ext cx="592805" cy="436572"/>
            <a:chOff x="4446744" y="4071647"/>
            <a:chExt cx="592805" cy="436572"/>
          </a:xfrm>
        </p:grpSpPr>
        <p:sp>
          <p:nvSpPr>
            <p:cNvPr id="944" name="Rectangle 943">
              <a:extLst>
                <a:ext uri="{FF2B5EF4-FFF2-40B4-BE49-F238E27FC236}">
                  <a16:creationId xmlns:a16="http://schemas.microsoft.com/office/drawing/2014/main" id="{096DB96C-AFB3-F9DA-CCF0-524AB1D2A0B7}"/>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945" name="Rectangle 944">
              <a:extLst>
                <a:ext uri="{FF2B5EF4-FFF2-40B4-BE49-F238E27FC236}">
                  <a16:creationId xmlns:a16="http://schemas.microsoft.com/office/drawing/2014/main" id="{E11FA3DD-D630-94CD-B95D-45D239154133}"/>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6" name="Rectangle 945">
              <a:extLst>
                <a:ext uri="{FF2B5EF4-FFF2-40B4-BE49-F238E27FC236}">
                  <a16:creationId xmlns:a16="http://schemas.microsoft.com/office/drawing/2014/main" id="{D8705D08-4CF1-5840-5F80-116A91DC2E1F}"/>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CA99D2F6-F1D9-AB33-2192-DCB815736EE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87</a:t>
            </a:r>
          </a:p>
        </p:txBody>
      </p:sp>
      <p:grpSp>
        <p:nvGrpSpPr>
          <p:cNvPr id="3" name="Group 2">
            <a:extLst>
              <a:ext uri="{FF2B5EF4-FFF2-40B4-BE49-F238E27FC236}">
                <a16:creationId xmlns:a16="http://schemas.microsoft.com/office/drawing/2014/main" id="{7C9FDDA3-6367-3E24-1FA9-DBD46ED2E828}"/>
              </a:ext>
            </a:extLst>
          </p:cNvPr>
          <p:cNvGrpSpPr/>
          <p:nvPr/>
        </p:nvGrpSpPr>
        <p:grpSpPr>
          <a:xfrm>
            <a:off x="4572000" y="1736730"/>
            <a:ext cx="4197784" cy="2637149"/>
            <a:chOff x="4571999" y="1830337"/>
            <a:chExt cx="3756075" cy="1550000"/>
          </a:xfrm>
        </p:grpSpPr>
        <p:sp>
          <p:nvSpPr>
            <p:cNvPr id="5" name="Rectangle: Rounded Corners 4">
              <a:extLst>
                <a:ext uri="{FF2B5EF4-FFF2-40B4-BE49-F238E27FC236}">
                  <a16:creationId xmlns:a16="http://schemas.microsoft.com/office/drawing/2014/main" id="{C96DDA63-6807-4343-57EE-BE2AF9A4A199}"/>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6" name="Rectangle 5">
              <a:extLst>
                <a:ext uri="{FF2B5EF4-FFF2-40B4-BE49-F238E27FC236}">
                  <a16:creationId xmlns:a16="http://schemas.microsoft.com/office/drawing/2014/main" id="{0CEFF42A-6B32-4B8C-C10A-1431A2A06EF2}"/>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397831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3456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34673" y="576487"/>
            <a:ext cx="600921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096237" y="191828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586999" y="2394227"/>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4" idx="0"/>
            <a:endCxn id="20" idx="3"/>
          </p:cNvCxnSpPr>
          <p:nvPr/>
        </p:nvCxnSpPr>
        <p:spPr>
          <a:xfrm flipV="1">
            <a:off x="1445826" y="2394227"/>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586999" y="349943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2834673" y="3250445"/>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044953" y="276161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535495" y="3489146"/>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535715" y="3250445"/>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636456" y="2956440"/>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355877" y="2802551"/>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747069" y="2783293"/>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466490" y="2629404"/>
            <a:ext cx="280579" cy="307777"/>
          </a:xfrm>
          <a:prstGeom prst="rect">
            <a:avLst/>
          </a:prstGeom>
          <a:noFill/>
        </p:spPr>
        <p:txBody>
          <a:bodyPr wrap="square" rtlCol="0">
            <a:spAutoFit/>
          </a:bodyPr>
          <a:lstStyle/>
          <a:p>
            <a:r>
              <a:rPr lang="vi-VN"/>
              <a:t>u</a:t>
            </a:r>
          </a:p>
        </p:txBody>
      </p:sp>
      <p:sp>
        <p:nvSpPr>
          <p:cNvPr id="4" name="Rectangle 3">
            <a:extLst>
              <a:ext uri="{FF2B5EF4-FFF2-40B4-BE49-F238E27FC236}">
                <a16:creationId xmlns:a16="http://schemas.microsoft.com/office/drawing/2014/main" id="{62C79C33-39B5-EF6D-C9C8-3D72CA3C366C}"/>
              </a:ext>
            </a:extLst>
          </p:cNvPr>
          <p:cNvSpPr/>
          <p:nvPr/>
        </p:nvSpPr>
        <p:spPr>
          <a:xfrm>
            <a:off x="1198152" y="276878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6" name="Oval 5">
            <a:extLst>
              <a:ext uri="{FF2B5EF4-FFF2-40B4-BE49-F238E27FC236}">
                <a16:creationId xmlns:a16="http://schemas.microsoft.com/office/drawing/2014/main" id="{657305F1-A859-80C0-905E-9FBEDD7166F7}"/>
              </a:ext>
            </a:extLst>
          </p:cNvPr>
          <p:cNvSpPr/>
          <p:nvPr/>
        </p:nvSpPr>
        <p:spPr>
          <a:xfrm>
            <a:off x="2016412" y="1827596"/>
            <a:ext cx="734612" cy="7441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6C8F3C7F-7255-53CD-A880-70CC8B953AD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88</a:t>
            </a:r>
          </a:p>
        </p:txBody>
      </p:sp>
      <p:grpSp>
        <p:nvGrpSpPr>
          <p:cNvPr id="3" name="Group 2">
            <a:extLst>
              <a:ext uri="{FF2B5EF4-FFF2-40B4-BE49-F238E27FC236}">
                <a16:creationId xmlns:a16="http://schemas.microsoft.com/office/drawing/2014/main" id="{44CCAA5E-4142-A536-15EB-66A22416A1BE}"/>
              </a:ext>
            </a:extLst>
          </p:cNvPr>
          <p:cNvGrpSpPr/>
          <p:nvPr/>
        </p:nvGrpSpPr>
        <p:grpSpPr>
          <a:xfrm>
            <a:off x="4572000" y="1736730"/>
            <a:ext cx="4197784" cy="2637149"/>
            <a:chOff x="4571999" y="1830337"/>
            <a:chExt cx="3756075" cy="1550000"/>
          </a:xfrm>
        </p:grpSpPr>
        <p:sp>
          <p:nvSpPr>
            <p:cNvPr id="9" name="Rectangle: Rounded Corners 8">
              <a:extLst>
                <a:ext uri="{FF2B5EF4-FFF2-40B4-BE49-F238E27FC236}">
                  <a16:creationId xmlns:a16="http://schemas.microsoft.com/office/drawing/2014/main" id="{E3B5B542-0B07-11A6-2ED3-6DA6B797956E}"/>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10" name="Rectangle 9">
              <a:extLst>
                <a:ext uri="{FF2B5EF4-FFF2-40B4-BE49-F238E27FC236}">
                  <a16:creationId xmlns:a16="http://schemas.microsoft.com/office/drawing/2014/main" id="{5C185C8A-F18A-CC52-9CA3-AFE84C4A83A7}"/>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237482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06962" y="576487"/>
            <a:ext cx="6036927"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266743" y="181153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757505" y="2287482"/>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4" idx="0"/>
            <a:endCxn id="20" idx="3"/>
          </p:cNvCxnSpPr>
          <p:nvPr/>
        </p:nvCxnSpPr>
        <p:spPr>
          <a:xfrm flipV="1">
            <a:off x="1616332" y="2287482"/>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757505" y="339269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3005179" y="3143700"/>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215459" y="265487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706001" y="338240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706221" y="3143700"/>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806962" y="284969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526383" y="2695806"/>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917575" y="267654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636996" y="2522659"/>
            <a:ext cx="280579" cy="307777"/>
          </a:xfrm>
          <a:prstGeom prst="rect">
            <a:avLst/>
          </a:prstGeom>
          <a:noFill/>
        </p:spPr>
        <p:txBody>
          <a:bodyPr wrap="square" rtlCol="0">
            <a:spAutoFit/>
          </a:bodyPr>
          <a:lstStyle/>
          <a:p>
            <a:r>
              <a:rPr lang="vi-VN"/>
              <a:t>u</a:t>
            </a:r>
          </a:p>
        </p:txBody>
      </p:sp>
      <p:sp>
        <p:nvSpPr>
          <p:cNvPr id="4" name="Rectangle 3">
            <a:extLst>
              <a:ext uri="{FF2B5EF4-FFF2-40B4-BE49-F238E27FC236}">
                <a16:creationId xmlns:a16="http://schemas.microsoft.com/office/drawing/2014/main" id="{62C79C33-39B5-EF6D-C9C8-3D72CA3C366C}"/>
              </a:ext>
            </a:extLst>
          </p:cNvPr>
          <p:cNvSpPr/>
          <p:nvPr/>
        </p:nvSpPr>
        <p:spPr>
          <a:xfrm>
            <a:off x="1368658" y="266204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6" name="TextBox 5">
            <a:extLst>
              <a:ext uri="{FF2B5EF4-FFF2-40B4-BE49-F238E27FC236}">
                <a16:creationId xmlns:a16="http://schemas.microsoft.com/office/drawing/2014/main" id="{0612440D-BD5B-DA9A-F5BC-2C502EA5505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89</a:t>
            </a:r>
          </a:p>
        </p:txBody>
      </p:sp>
      <p:grpSp>
        <p:nvGrpSpPr>
          <p:cNvPr id="3" name="Group 2">
            <a:extLst>
              <a:ext uri="{FF2B5EF4-FFF2-40B4-BE49-F238E27FC236}">
                <a16:creationId xmlns:a16="http://schemas.microsoft.com/office/drawing/2014/main" id="{EC8EBF88-46AC-78F0-1A8F-089E2E16E13A}"/>
              </a:ext>
            </a:extLst>
          </p:cNvPr>
          <p:cNvGrpSpPr/>
          <p:nvPr/>
        </p:nvGrpSpPr>
        <p:grpSpPr>
          <a:xfrm>
            <a:off x="4572000" y="1736730"/>
            <a:ext cx="4197784" cy="2637149"/>
            <a:chOff x="4571999" y="1830337"/>
            <a:chExt cx="3756075" cy="1550000"/>
          </a:xfrm>
        </p:grpSpPr>
        <p:sp>
          <p:nvSpPr>
            <p:cNvPr id="11" name="Rectangle: Rounded Corners 10">
              <a:extLst>
                <a:ext uri="{FF2B5EF4-FFF2-40B4-BE49-F238E27FC236}">
                  <a16:creationId xmlns:a16="http://schemas.microsoft.com/office/drawing/2014/main" id="{F3055B6E-336F-E480-9692-FD98FFC44E25}"/>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12" name="Rectangle 11">
              <a:extLst>
                <a:ext uri="{FF2B5EF4-FFF2-40B4-BE49-F238E27FC236}">
                  <a16:creationId xmlns:a16="http://schemas.microsoft.com/office/drawing/2014/main" id="{91C613AF-069E-EDE0-C507-16075BC86BD0}"/>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254338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868" name="Google Shape;868;p37"/>
          <p:cNvSpPr txBox="1">
            <a:spLocks noGrp="1"/>
          </p:cNvSpPr>
          <p:nvPr>
            <p:ph type="subTitle" idx="1"/>
          </p:nvPr>
        </p:nvSpPr>
        <p:spPr>
          <a:xfrm>
            <a:off x="320041" y="1737360"/>
            <a:ext cx="4808220" cy="234049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Nếu cần truy xuất tức thời dữ liệu, cây sẽ không hiệu quả bằng Hash Table hoặc Array.</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Cây bị mất cân bằng, trường hợp xấu nhất cây có độ cao O(n) </a:t>
            </a:r>
          </a:p>
          <a:p>
            <a:pPr marL="0" lvl="0" indent="0" algn="l" rtl="0">
              <a:lnSpc>
                <a:spcPct val="150000"/>
              </a:lnSpc>
              <a:spcBef>
                <a:spcPts val="0"/>
              </a:spcBef>
              <a:spcAft>
                <a:spcPts val="0"/>
              </a:spcAft>
            </a:pPr>
            <a:r>
              <a:rPr lang="vi-VN" sz="1600">
                <a:latin typeface="Nunito" pitchFamily="2" charset="-93"/>
                <a:sym typeface="Wingdings" panose="05000000000000000000" pitchFamily="2" charset="2"/>
              </a:rPr>
              <a:t> Các thao tác thêm, xóa có độ phức tạp là O(n)</a:t>
            </a:r>
            <a:endParaRPr lang="vi-VN" sz="1600">
              <a:latin typeface="Nunito" pitchFamily="2" charset="-93"/>
            </a:endParaRPr>
          </a:p>
          <a:p>
            <a:pPr marL="285750" lvl="0" indent="-285750" algn="l" rtl="0">
              <a:spcBef>
                <a:spcPts val="0"/>
              </a:spcBef>
              <a:spcAft>
                <a:spcPts val="0"/>
              </a:spcAft>
              <a:buFont typeface="Arial" panose="020B0604020202020204" pitchFamily="34" charset="0"/>
              <a:buChar char="•"/>
            </a:pPr>
            <a:endParaRPr lang="vi-VN">
              <a:latin typeface="Nunito" pitchFamily="2" charset="-93"/>
            </a:endParaRP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499111" y="1250383"/>
            <a:ext cx="4450079" cy="392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NHƯỢC ĐIỂM !!!</a:t>
            </a:r>
          </a:p>
        </p:txBody>
      </p:sp>
      <p:pic>
        <p:nvPicPr>
          <p:cNvPr id="4" name="Picture 3" descr="A diagram of a network&#10;&#10;Description automatically generated">
            <a:extLst>
              <a:ext uri="{FF2B5EF4-FFF2-40B4-BE49-F238E27FC236}">
                <a16:creationId xmlns:a16="http://schemas.microsoft.com/office/drawing/2014/main" id="{438CB319-005E-A559-9867-A98447FD2A16}"/>
              </a:ext>
            </a:extLst>
          </p:cNvPr>
          <p:cNvPicPr>
            <a:picLocks noChangeAspect="1"/>
          </p:cNvPicPr>
          <p:nvPr/>
        </p:nvPicPr>
        <p:blipFill>
          <a:blip r:embed="rId3"/>
          <a:stretch>
            <a:fillRect/>
          </a:stretch>
        </p:blipFill>
        <p:spPr>
          <a:xfrm>
            <a:off x="5271655" y="1393269"/>
            <a:ext cx="3552304" cy="2664228"/>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63729F9D-E320-9633-3F09-6559E40AA5B3}"/>
              </a:ext>
            </a:extLst>
          </p:cNvPr>
          <p:cNvSpPr/>
          <p:nvPr/>
        </p:nvSpPr>
        <p:spPr>
          <a:xfrm>
            <a:off x="320040" y="3964380"/>
            <a:ext cx="4951614" cy="523220"/>
          </a:xfrm>
          <a:prstGeom prst="rect">
            <a:avLst/>
          </a:prstGeom>
          <a:noFill/>
        </p:spPr>
        <p:txBody>
          <a:bodyPr wrap="square" lIns="91440" tIns="45720" rIns="91440" bIns="45720">
            <a:spAutoFit/>
          </a:bodyPr>
          <a:lstStyle/>
          <a:p>
            <a:pPr algn="ctr"/>
            <a:r>
              <a:rPr lang="en-US" sz="2800" b="0" cap="none" spc="0">
                <a:ln w="0"/>
                <a:solidFill>
                  <a:schemeClr val="accent1"/>
                </a:solidFill>
                <a:effectLst>
                  <a:outerShdw blurRad="38100" dist="25400" dir="5400000" algn="ctr" rotWithShape="0">
                    <a:srgbClr val="6E747A">
                      <a:alpha val="43000"/>
                    </a:srgbClr>
                  </a:outerShdw>
                </a:effectLst>
                <a:latin typeface="Nunito" pitchFamily="2" charset="-93"/>
              </a:rPr>
              <a:t>Tiến hành cân bằng cây !!!</a:t>
            </a:r>
          </a:p>
        </p:txBody>
      </p:sp>
      <p:sp>
        <p:nvSpPr>
          <p:cNvPr id="3" name="TextBox 2">
            <a:extLst>
              <a:ext uri="{FF2B5EF4-FFF2-40B4-BE49-F238E27FC236}">
                <a16:creationId xmlns:a16="http://schemas.microsoft.com/office/drawing/2014/main" id="{1B71D278-9899-14DB-1B6C-0A316BD4917D}"/>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9</a:t>
            </a:r>
          </a:p>
        </p:txBody>
      </p:sp>
      <p:sp>
        <p:nvSpPr>
          <p:cNvPr id="8" name="TextBox 7">
            <a:extLst>
              <a:ext uri="{FF2B5EF4-FFF2-40B4-BE49-F238E27FC236}">
                <a16:creationId xmlns:a16="http://schemas.microsoft.com/office/drawing/2014/main" id="{859149FD-2691-A378-1994-6B3BD074D715}"/>
              </a:ext>
            </a:extLst>
          </p:cNvPr>
          <p:cNvSpPr txBox="1"/>
          <p:nvPr/>
        </p:nvSpPr>
        <p:spPr>
          <a:xfrm>
            <a:off x="5271654" y="4182750"/>
            <a:ext cx="3552304" cy="461665"/>
          </a:xfrm>
          <a:prstGeom prst="rect">
            <a:avLst/>
          </a:prstGeom>
          <a:noFill/>
        </p:spPr>
        <p:txBody>
          <a:bodyPr wrap="square">
            <a:spAutoFit/>
          </a:bodyPr>
          <a:lstStyle/>
          <a:p>
            <a:r>
              <a:rPr lang="vi-VN" sz="1200">
                <a:latin typeface="Nunito" pitchFamily="2" charset="-93"/>
              </a:rPr>
              <a:t>Các trường hợp suy biến Cây Nhị phân Tìm kiếm</a:t>
            </a:r>
          </a:p>
          <a:p>
            <a:r>
              <a:rPr lang="vi-VN" sz="1200">
                <a:latin typeface="Nunito" pitchFamily="2" charset="-93"/>
              </a:rPr>
              <a:t>Nguồn: https://slideplayer.com/slide/14752723/</a:t>
            </a:r>
          </a:p>
        </p:txBody>
      </p:sp>
    </p:spTree>
    <p:extLst>
      <p:ext uri="{BB962C8B-B14F-4D97-AF65-F5344CB8AC3E}">
        <p14:creationId xmlns:p14="http://schemas.microsoft.com/office/powerpoint/2010/main" val="2566080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6291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18" idx="3"/>
            <a:endCxn id="13" idx="0"/>
          </p:cNvCxnSpPr>
          <p:nvPr/>
        </p:nvCxnSpPr>
        <p:spPr>
          <a:xfrm flipH="1">
            <a:off x="2575542" y="2798160"/>
            <a:ext cx="457954" cy="129954"/>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25581" y="3047153"/>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06160" y="2714290"/>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88060" y="29281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14" name="Rectangle 13">
            <a:extLst>
              <a:ext uri="{FF2B5EF4-FFF2-40B4-BE49-F238E27FC236}">
                <a16:creationId xmlns:a16="http://schemas.microsoft.com/office/drawing/2014/main" id="{73EB62CE-9BB6-AE76-1EF3-D6CCE62EBCE1}"/>
              </a:ext>
            </a:extLst>
          </p:cNvPr>
          <p:cNvSpPr/>
          <p:nvPr/>
        </p:nvSpPr>
        <p:spPr>
          <a:xfrm>
            <a:off x="1979503" y="37663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724775" y="37663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27177" y="3416944"/>
            <a:ext cx="145084" cy="34936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778822" y="3416944"/>
            <a:ext cx="193628" cy="349366"/>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439421" y="303686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485736" y="2714290"/>
            <a:ext cx="234264" cy="32257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5" idx="1"/>
          </p:cNvCxnSpPr>
          <p:nvPr/>
        </p:nvCxnSpPr>
        <p:spPr>
          <a:xfrm>
            <a:off x="3440057" y="2798160"/>
            <a:ext cx="258632" cy="213824"/>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63023" y="576487"/>
            <a:ext cx="598086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885" name="Flowchart: Connector 884">
            <a:extLst>
              <a:ext uri="{FF2B5EF4-FFF2-40B4-BE49-F238E27FC236}">
                <a16:creationId xmlns:a16="http://schemas.microsoft.com/office/drawing/2014/main" id="{4D03C6EF-C44F-4B71-C37E-4AA5C485C602}"/>
              </a:ext>
            </a:extLst>
          </p:cNvPr>
          <p:cNvSpPr/>
          <p:nvPr/>
        </p:nvSpPr>
        <p:spPr>
          <a:xfrm>
            <a:off x="3614488" y="29281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886" name="Rectangle 885">
            <a:extLst>
              <a:ext uri="{FF2B5EF4-FFF2-40B4-BE49-F238E27FC236}">
                <a16:creationId xmlns:a16="http://schemas.microsoft.com/office/drawing/2014/main" id="{C35550A1-A414-BF1D-B82B-1312259A6D28}"/>
              </a:ext>
            </a:extLst>
          </p:cNvPr>
          <p:cNvSpPr/>
          <p:nvPr/>
        </p:nvSpPr>
        <p:spPr>
          <a:xfrm>
            <a:off x="3423956" y="37613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87" name="Rectangle 886">
            <a:extLst>
              <a:ext uri="{FF2B5EF4-FFF2-40B4-BE49-F238E27FC236}">
                <a16:creationId xmlns:a16="http://schemas.microsoft.com/office/drawing/2014/main" id="{EBE5848E-A392-9C9A-0D0B-3BA9DC84CCB3}"/>
              </a:ext>
            </a:extLst>
          </p:cNvPr>
          <p:cNvSpPr/>
          <p:nvPr/>
        </p:nvSpPr>
        <p:spPr>
          <a:xfrm>
            <a:off x="4129599" y="3761323"/>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8" name="Straight Connector 887">
            <a:extLst>
              <a:ext uri="{FF2B5EF4-FFF2-40B4-BE49-F238E27FC236}">
                <a16:creationId xmlns:a16="http://schemas.microsoft.com/office/drawing/2014/main" id="{3A58EFBD-9AEA-418B-6EC8-C91355E64DA2}"/>
              </a:ext>
            </a:extLst>
          </p:cNvPr>
          <p:cNvCxnSpPr>
            <a:cxnSpLocks/>
            <a:stCxn id="885" idx="3"/>
            <a:endCxn id="886" idx="0"/>
          </p:cNvCxnSpPr>
          <p:nvPr/>
        </p:nvCxnSpPr>
        <p:spPr>
          <a:xfrm flipH="1">
            <a:off x="3671271" y="3416944"/>
            <a:ext cx="27418" cy="344378"/>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BB436AA-B71F-D701-A743-B0AF294D411C}"/>
              </a:ext>
            </a:extLst>
          </p:cNvPr>
          <p:cNvCxnSpPr>
            <a:cxnSpLocks/>
            <a:stCxn id="885" idx="5"/>
            <a:endCxn id="887" idx="0"/>
          </p:cNvCxnSpPr>
          <p:nvPr/>
        </p:nvCxnSpPr>
        <p:spPr>
          <a:xfrm>
            <a:off x="4105250" y="3416944"/>
            <a:ext cx="271665" cy="344379"/>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540798" y="250415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260219" y="2350266"/>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651411" y="233100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370832" y="2177119"/>
            <a:ext cx="280579" cy="307777"/>
          </a:xfrm>
          <a:prstGeom prst="rect">
            <a:avLst/>
          </a:prstGeom>
          <a:noFill/>
        </p:spPr>
        <p:txBody>
          <a:bodyPr wrap="square" rtlCol="0">
            <a:spAutoFit/>
          </a:bodyPr>
          <a:lstStyle/>
          <a:p>
            <a:r>
              <a:rPr lang="vi-VN"/>
              <a:t>v</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624651" y="3296534"/>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484361" y="3564756"/>
            <a:ext cx="280579" cy="307777"/>
          </a:xfrm>
          <a:prstGeom prst="rect">
            <a:avLst/>
          </a:prstGeom>
          <a:noFill/>
        </p:spPr>
        <p:txBody>
          <a:bodyPr wrap="square" rtlCol="0">
            <a:spAutoFit/>
          </a:bodyPr>
          <a:lstStyle/>
          <a:p>
            <a:r>
              <a:rPr lang="vi-VN"/>
              <a:t>u</a:t>
            </a:r>
          </a:p>
        </p:txBody>
      </p:sp>
      <p:sp>
        <p:nvSpPr>
          <p:cNvPr id="24" name="Rectangle: Rounded Corners 23">
            <a:extLst>
              <a:ext uri="{FF2B5EF4-FFF2-40B4-BE49-F238E27FC236}">
                <a16:creationId xmlns:a16="http://schemas.microsoft.com/office/drawing/2014/main" id="{C443ABB9-29BD-B53E-68FB-C8E174D9884B}"/>
              </a:ext>
            </a:extLst>
          </p:cNvPr>
          <p:cNvSpPr/>
          <p:nvPr/>
        </p:nvSpPr>
        <p:spPr>
          <a:xfrm>
            <a:off x="4776881" y="1488584"/>
            <a:ext cx="4019151" cy="2871331"/>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Thực hiện Rotation để đưa node s lên trên.</a:t>
            </a:r>
          </a:p>
          <a:p>
            <a:pPr marL="285750" lvl="1" indent="-285750">
              <a:buFont typeface="Arial" panose="020B0604020202020204" pitchFamily="34" charset="0"/>
              <a:buChar char="•"/>
            </a:pPr>
            <a:r>
              <a:rPr lang="vi-VN">
                <a:solidFill>
                  <a:srgbClr val="000000"/>
                </a:solidFill>
                <a:latin typeface="Nunito" pitchFamily="2" charset="-93"/>
              </a:rPr>
              <a:t>Left Rotation khi s là con bên trái của node parent của s</a:t>
            </a:r>
          </a:p>
          <a:p>
            <a:pPr marL="285750" lvl="1" indent="-285750">
              <a:buFont typeface="Arial" panose="020B0604020202020204" pitchFamily="34" charset="0"/>
              <a:buChar char="•"/>
            </a:pPr>
            <a:r>
              <a:rPr lang="vi-VN">
                <a:solidFill>
                  <a:srgbClr val="000000"/>
                </a:solidFill>
                <a:latin typeface="Nunito" pitchFamily="2" charset="-93"/>
              </a:rPr>
              <a:t>Right Rotation khi s là con bên phải của node parent của s.</a:t>
            </a:r>
          </a:p>
          <a:p>
            <a:pPr marL="342900" indent="-342900">
              <a:buAutoNum type="arabicPeriod"/>
            </a:pPr>
            <a:r>
              <a:rPr lang="vi-VN">
                <a:solidFill>
                  <a:srgbClr val="000000"/>
                </a:solidFill>
                <a:latin typeface="Nunito" pitchFamily="2" charset="-93"/>
              </a:rPr>
              <a:t>Recolor node s và node parent của s. Node s về vị trí mới luôn có màu đen.</a:t>
            </a:r>
          </a:p>
          <a:p>
            <a:pPr marL="342900" indent="-342900">
              <a:buAutoNum type="arabicPeriod"/>
            </a:pPr>
            <a:r>
              <a:rPr lang="vi-VN">
                <a:solidFill>
                  <a:srgbClr val="000000"/>
                </a:solidFill>
                <a:latin typeface="Nunito" pitchFamily="2" charset="-93"/>
              </a:rPr>
              <a:t>Sau đó, tùy thuộc vị trí của node “Double Black” và Silbing của node này để thay đổi “Double Black” node.</a:t>
            </a:r>
          </a:p>
        </p:txBody>
      </p:sp>
      <p:sp>
        <p:nvSpPr>
          <p:cNvPr id="25" name="Rectangle 24">
            <a:extLst>
              <a:ext uri="{FF2B5EF4-FFF2-40B4-BE49-F238E27FC236}">
                <a16:creationId xmlns:a16="http://schemas.microsoft.com/office/drawing/2014/main" id="{050CDA67-5AEA-30FE-4AAF-F9715ADCD8F1}"/>
              </a:ext>
            </a:extLst>
          </p:cNvPr>
          <p:cNvSpPr/>
          <p:nvPr/>
        </p:nvSpPr>
        <p:spPr>
          <a:xfrm>
            <a:off x="6051690" y="1212647"/>
            <a:ext cx="1482719" cy="378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sp>
        <p:nvSpPr>
          <p:cNvPr id="23" name="TextBox 22">
            <a:extLst>
              <a:ext uri="{FF2B5EF4-FFF2-40B4-BE49-F238E27FC236}">
                <a16:creationId xmlns:a16="http://schemas.microsoft.com/office/drawing/2014/main" id="{9F590C21-C467-5980-0B08-E5455438DEF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90</a:t>
            </a:r>
          </a:p>
        </p:txBody>
      </p:sp>
    </p:spTree>
    <p:extLst>
      <p:ext uri="{BB962C8B-B14F-4D97-AF65-F5344CB8AC3E}">
        <p14:creationId xmlns:p14="http://schemas.microsoft.com/office/powerpoint/2010/main" val="29257325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3912311" y="166364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60" idx="3"/>
            <a:endCxn id="955" idx="0"/>
          </p:cNvCxnSpPr>
          <p:nvPr/>
        </p:nvCxnSpPr>
        <p:spPr>
          <a:xfrm flipH="1">
            <a:off x="4537396" y="2722190"/>
            <a:ext cx="542684" cy="301660"/>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5"/>
            <a:endCxn id="960" idx="1"/>
          </p:cNvCxnSpPr>
          <p:nvPr/>
        </p:nvCxnSpPr>
        <p:spPr>
          <a:xfrm>
            <a:off x="4403073" y="2139595"/>
            <a:ext cx="677007" cy="177635"/>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3384750" y="2139595"/>
            <a:ext cx="611762" cy="436572"/>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4249914" y="302385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3861155" y="388656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4581430" y="388656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4108829" y="3512680"/>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4740676" y="3512680"/>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4995879" y="223336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3104171" y="2576167"/>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5"/>
            <a:endCxn id="964" idx="1"/>
          </p:cNvCxnSpPr>
          <p:nvPr/>
        </p:nvCxnSpPr>
        <p:spPr>
          <a:xfrm>
            <a:off x="5486641" y="2722190"/>
            <a:ext cx="277165" cy="333548"/>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5679605" y="297186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5387580" y="3887366"/>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6027105" y="3904766"/>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5634895" y="3460698"/>
            <a:ext cx="128911" cy="426668"/>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6170367" y="3460698"/>
            <a:ext cx="104054" cy="444068"/>
          </a:xfrm>
          <a:prstGeom prst="line">
            <a:avLst/>
          </a:prstGeom>
        </p:spPr>
        <p:style>
          <a:lnRef idx="2">
            <a:schemeClr val="dk1"/>
          </a:lnRef>
          <a:fillRef idx="0">
            <a:schemeClr val="dk1"/>
          </a:fillRef>
          <a:effectRef idx="1">
            <a:schemeClr val="dk1"/>
          </a:effectRef>
          <a:fontRef idx="minor">
            <a:schemeClr val="tx1"/>
          </a:fontRef>
        </p:style>
      </p:cxnSp>
      <p:cxnSp>
        <p:nvCxnSpPr>
          <p:cNvPr id="1000" name="Straight Arrow Connector 999">
            <a:extLst>
              <a:ext uri="{FF2B5EF4-FFF2-40B4-BE49-F238E27FC236}">
                <a16:creationId xmlns:a16="http://schemas.microsoft.com/office/drawing/2014/main" id="{2B618B06-1448-01E6-0517-2FC8BBF47817}"/>
              </a:ext>
            </a:extLst>
          </p:cNvPr>
          <p:cNvCxnSpPr>
            <a:cxnSpLocks/>
            <a:stCxn id="1001" idx="2"/>
            <a:endCxn id="972" idx="0"/>
          </p:cNvCxnSpPr>
          <p:nvPr/>
        </p:nvCxnSpPr>
        <p:spPr>
          <a:xfrm>
            <a:off x="2987066" y="1924152"/>
            <a:ext cx="416386" cy="5639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1" name="TextBox 1000">
            <a:extLst>
              <a:ext uri="{FF2B5EF4-FFF2-40B4-BE49-F238E27FC236}">
                <a16:creationId xmlns:a16="http://schemas.microsoft.com/office/drawing/2014/main" id="{FE515639-FAF6-239B-3C8C-C0F1786A17FF}"/>
              </a:ext>
            </a:extLst>
          </p:cNvPr>
          <p:cNvSpPr txBox="1"/>
          <p:nvPr/>
        </p:nvSpPr>
        <p:spPr>
          <a:xfrm>
            <a:off x="2325601" y="1616375"/>
            <a:ext cx="1322930" cy="307777"/>
          </a:xfrm>
          <a:prstGeom prst="rect">
            <a:avLst/>
          </a:prstGeom>
          <a:noFill/>
        </p:spPr>
        <p:txBody>
          <a:bodyPr wrap="square" rtlCol="0">
            <a:spAutoFit/>
          </a:bodyPr>
          <a:lstStyle/>
          <a:p>
            <a:r>
              <a:rPr lang="vi-VN"/>
              <a:t>Double Black</a:t>
            </a:r>
          </a:p>
        </p:txBody>
      </p:sp>
      <p:cxnSp>
        <p:nvCxnSpPr>
          <p:cNvPr id="1013" name="Straight Arrow Connector 1012">
            <a:extLst>
              <a:ext uri="{FF2B5EF4-FFF2-40B4-BE49-F238E27FC236}">
                <a16:creationId xmlns:a16="http://schemas.microsoft.com/office/drawing/2014/main" id="{7DA4F44D-EBEE-6D9F-F6CB-01E43A03D6FA}"/>
              </a:ext>
            </a:extLst>
          </p:cNvPr>
          <p:cNvCxnSpPr>
            <a:cxnSpLocks/>
            <a:stCxn id="1014" idx="2"/>
            <a:endCxn id="960" idx="6"/>
          </p:cNvCxnSpPr>
          <p:nvPr/>
        </p:nvCxnSpPr>
        <p:spPr>
          <a:xfrm flipH="1">
            <a:off x="5570842" y="2239937"/>
            <a:ext cx="387269" cy="2797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14" name="TextBox 1013">
            <a:extLst>
              <a:ext uri="{FF2B5EF4-FFF2-40B4-BE49-F238E27FC236}">
                <a16:creationId xmlns:a16="http://schemas.microsoft.com/office/drawing/2014/main" id="{7BDD387D-A3C0-D830-0727-C7DFA8EDF0DF}"/>
              </a:ext>
            </a:extLst>
          </p:cNvPr>
          <p:cNvSpPr txBox="1"/>
          <p:nvPr/>
        </p:nvSpPr>
        <p:spPr>
          <a:xfrm>
            <a:off x="5817821" y="1932160"/>
            <a:ext cx="280579" cy="307777"/>
          </a:xfrm>
          <a:prstGeom prst="rect">
            <a:avLst/>
          </a:prstGeom>
          <a:noFill/>
        </p:spPr>
        <p:txBody>
          <a:bodyPr wrap="square" rtlCol="0">
            <a:spAutoFit/>
          </a:bodyPr>
          <a:lstStyle/>
          <a:p>
            <a:r>
              <a:rPr lang="vi-VN"/>
              <a:t>s</a:t>
            </a:r>
          </a:p>
        </p:txBody>
      </p:sp>
      <p:sp>
        <p:nvSpPr>
          <p:cNvPr id="971" name="Rectangle 970">
            <a:extLst>
              <a:ext uri="{FF2B5EF4-FFF2-40B4-BE49-F238E27FC236}">
                <a16:creationId xmlns:a16="http://schemas.microsoft.com/office/drawing/2014/main" id="{3F73C3F2-D34F-92D3-B8A3-318D9407858B}"/>
              </a:ext>
            </a:extLst>
          </p:cNvPr>
          <p:cNvSpPr/>
          <p:nvPr/>
        </p:nvSpPr>
        <p:spPr>
          <a:xfrm>
            <a:off x="3156877" y="2547846"/>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2" name="Rectangle 971">
            <a:extLst>
              <a:ext uri="{FF2B5EF4-FFF2-40B4-BE49-F238E27FC236}">
                <a16:creationId xmlns:a16="http://schemas.microsoft.com/office/drawing/2014/main" id="{31001E4B-B530-4FF8-2A10-7015CFF97335}"/>
              </a:ext>
            </a:extLst>
          </p:cNvPr>
          <p:cNvSpPr/>
          <p:nvPr/>
        </p:nvSpPr>
        <p:spPr>
          <a:xfrm>
            <a:off x="3109927" y="2488115"/>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C8991AB9-9D23-9717-24EC-091518C47D8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91</a:t>
            </a:r>
          </a:p>
        </p:txBody>
      </p:sp>
    </p:spTree>
    <p:extLst>
      <p:ext uri="{BB962C8B-B14F-4D97-AF65-F5344CB8AC3E}">
        <p14:creationId xmlns:p14="http://schemas.microsoft.com/office/powerpoint/2010/main" val="127300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10967"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11078" y="576487"/>
            <a:ext cx="6032811"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9" name="Flowchart: Connector 28">
            <a:extLst>
              <a:ext uri="{FF2B5EF4-FFF2-40B4-BE49-F238E27FC236}">
                <a16:creationId xmlns:a16="http://schemas.microsoft.com/office/drawing/2014/main" id="{9CF098D7-7935-E296-21A6-32846E4F8C42}"/>
              </a:ext>
            </a:extLst>
          </p:cNvPr>
          <p:cNvSpPr/>
          <p:nvPr/>
        </p:nvSpPr>
        <p:spPr>
          <a:xfrm>
            <a:off x="3352587" y="2305679"/>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30" name="Straight Connector 29">
            <a:extLst>
              <a:ext uri="{FF2B5EF4-FFF2-40B4-BE49-F238E27FC236}">
                <a16:creationId xmlns:a16="http://schemas.microsoft.com/office/drawing/2014/main" id="{80DE5B72-FE67-2F63-BC58-3F4695C69179}"/>
              </a:ext>
            </a:extLst>
          </p:cNvPr>
          <p:cNvCxnSpPr>
            <a:cxnSpLocks/>
            <a:stCxn id="29" idx="5"/>
            <a:endCxn id="929" idx="0"/>
          </p:cNvCxnSpPr>
          <p:nvPr/>
        </p:nvCxnSpPr>
        <p:spPr>
          <a:xfrm>
            <a:off x="3843349" y="2781626"/>
            <a:ext cx="239266" cy="292164"/>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35B45BA-4B31-7F19-11F6-B8A6F0403803}"/>
              </a:ext>
            </a:extLst>
          </p:cNvPr>
          <p:cNvCxnSpPr>
            <a:cxnSpLocks/>
            <a:stCxn id="29" idx="7"/>
            <a:endCxn id="934" idx="3"/>
          </p:cNvCxnSpPr>
          <p:nvPr/>
        </p:nvCxnSpPr>
        <p:spPr>
          <a:xfrm flipV="1">
            <a:off x="3843349" y="1990258"/>
            <a:ext cx="525370" cy="397081"/>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2633515B-B3CF-2207-F26C-C8250ED3F0CE}"/>
              </a:ext>
            </a:extLst>
          </p:cNvPr>
          <p:cNvCxnSpPr>
            <a:cxnSpLocks/>
            <a:stCxn id="940" idx="0"/>
            <a:endCxn id="29" idx="3"/>
          </p:cNvCxnSpPr>
          <p:nvPr/>
        </p:nvCxnSpPr>
        <p:spPr>
          <a:xfrm flipV="1">
            <a:off x="2864045" y="2781626"/>
            <a:ext cx="572743" cy="448280"/>
          </a:xfrm>
          <a:prstGeom prst="line">
            <a:avLst/>
          </a:prstGeom>
        </p:spPr>
        <p:style>
          <a:lnRef idx="2">
            <a:schemeClr val="dk1"/>
          </a:lnRef>
          <a:fillRef idx="0">
            <a:schemeClr val="dk1"/>
          </a:fillRef>
          <a:effectRef idx="1">
            <a:schemeClr val="dk1"/>
          </a:effectRef>
          <a:fontRef idx="minor">
            <a:schemeClr val="tx1"/>
          </a:fontRef>
        </p:style>
      </p:cxnSp>
      <p:sp>
        <p:nvSpPr>
          <p:cNvPr id="929" name="Flowchart: Connector 928">
            <a:extLst>
              <a:ext uri="{FF2B5EF4-FFF2-40B4-BE49-F238E27FC236}">
                <a16:creationId xmlns:a16="http://schemas.microsoft.com/office/drawing/2014/main" id="{06902262-CE53-E625-92A5-801E2C9D04CA}"/>
              </a:ext>
            </a:extLst>
          </p:cNvPr>
          <p:cNvSpPr/>
          <p:nvPr/>
        </p:nvSpPr>
        <p:spPr>
          <a:xfrm>
            <a:off x="3795133" y="307379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30" name="Rectangle 929">
            <a:extLst>
              <a:ext uri="{FF2B5EF4-FFF2-40B4-BE49-F238E27FC236}">
                <a16:creationId xmlns:a16="http://schemas.microsoft.com/office/drawing/2014/main" id="{2EB5432B-D442-2C70-4E35-EB5E8460F717}"/>
              </a:ext>
            </a:extLst>
          </p:cNvPr>
          <p:cNvSpPr/>
          <p:nvPr/>
        </p:nvSpPr>
        <p:spPr>
          <a:xfrm>
            <a:off x="3406374" y="393650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31" name="Rectangle 930">
            <a:extLst>
              <a:ext uri="{FF2B5EF4-FFF2-40B4-BE49-F238E27FC236}">
                <a16:creationId xmlns:a16="http://schemas.microsoft.com/office/drawing/2014/main" id="{ED861896-8E36-04F9-7CBE-00D18CF2E1A5}"/>
              </a:ext>
            </a:extLst>
          </p:cNvPr>
          <p:cNvSpPr/>
          <p:nvPr/>
        </p:nvSpPr>
        <p:spPr>
          <a:xfrm>
            <a:off x="4126649" y="393650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E5E5CE7D-9BE1-9CEB-700B-4B64BE8C5AB5}"/>
              </a:ext>
            </a:extLst>
          </p:cNvPr>
          <p:cNvCxnSpPr>
            <a:cxnSpLocks/>
            <a:stCxn id="929" idx="3"/>
            <a:endCxn id="930" idx="0"/>
          </p:cNvCxnSpPr>
          <p:nvPr/>
        </p:nvCxnSpPr>
        <p:spPr>
          <a:xfrm flipH="1">
            <a:off x="3654048" y="3562620"/>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39FF2292-C8A5-A2BB-4F4A-FD9973A6464E}"/>
              </a:ext>
            </a:extLst>
          </p:cNvPr>
          <p:cNvCxnSpPr>
            <a:cxnSpLocks/>
            <a:stCxn id="929" idx="5"/>
            <a:endCxn id="931" idx="0"/>
          </p:cNvCxnSpPr>
          <p:nvPr/>
        </p:nvCxnSpPr>
        <p:spPr>
          <a:xfrm>
            <a:off x="4285895" y="3562620"/>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34" name="Flowchart: Connector 933">
            <a:extLst>
              <a:ext uri="{FF2B5EF4-FFF2-40B4-BE49-F238E27FC236}">
                <a16:creationId xmlns:a16="http://schemas.microsoft.com/office/drawing/2014/main" id="{F2228153-39AF-F279-1989-3B9143ED4200}"/>
              </a:ext>
            </a:extLst>
          </p:cNvPr>
          <p:cNvSpPr/>
          <p:nvPr/>
        </p:nvSpPr>
        <p:spPr>
          <a:xfrm>
            <a:off x="4284518" y="150142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cxnSp>
        <p:nvCxnSpPr>
          <p:cNvPr id="941" name="Straight Connector 940">
            <a:extLst>
              <a:ext uri="{FF2B5EF4-FFF2-40B4-BE49-F238E27FC236}">
                <a16:creationId xmlns:a16="http://schemas.microsoft.com/office/drawing/2014/main" id="{35DDD06B-542A-675F-2715-A428654F43E2}"/>
              </a:ext>
            </a:extLst>
          </p:cNvPr>
          <p:cNvCxnSpPr>
            <a:cxnSpLocks/>
            <a:stCxn id="934" idx="5"/>
            <a:endCxn id="942" idx="1"/>
          </p:cNvCxnSpPr>
          <p:nvPr/>
        </p:nvCxnSpPr>
        <p:spPr>
          <a:xfrm>
            <a:off x="4775280" y="1990258"/>
            <a:ext cx="599271" cy="436438"/>
          </a:xfrm>
          <a:prstGeom prst="line">
            <a:avLst/>
          </a:prstGeom>
        </p:spPr>
        <p:style>
          <a:lnRef idx="2">
            <a:schemeClr val="dk1"/>
          </a:lnRef>
          <a:fillRef idx="0">
            <a:schemeClr val="dk1"/>
          </a:fillRef>
          <a:effectRef idx="1">
            <a:schemeClr val="dk1"/>
          </a:effectRef>
          <a:fontRef idx="minor">
            <a:schemeClr val="tx1"/>
          </a:fontRef>
        </p:style>
      </p:cxnSp>
      <p:sp>
        <p:nvSpPr>
          <p:cNvPr id="942" name="Flowchart: Connector 941">
            <a:extLst>
              <a:ext uri="{FF2B5EF4-FFF2-40B4-BE49-F238E27FC236}">
                <a16:creationId xmlns:a16="http://schemas.microsoft.com/office/drawing/2014/main" id="{8B49226A-B8C7-4E1D-2EC7-CE819B64FD0D}"/>
              </a:ext>
            </a:extLst>
          </p:cNvPr>
          <p:cNvSpPr/>
          <p:nvPr/>
        </p:nvSpPr>
        <p:spPr>
          <a:xfrm>
            <a:off x="5290350" y="234282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43" name="Rectangle 942">
            <a:extLst>
              <a:ext uri="{FF2B5EF4-FFF2-40B4-BE49-F238E27FC236}">
                <a16:creationId xmlns:a16="http://schemas.microsoft.com/office/drawing/2014/main" id="{CB55A90C-7A65-15CD-44C0-BF5EB0302515}"/>
              </a:ext>
            </a:extLst>
          </p:cNvPr>
          <p:cNvSpPr/>
          <p:nvPr/>
        </p:nvSpPr>
        <p:spPr>
          <a:xfrm>
            <a:off x="4994582" y="3221177"/>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4" name="Rectangle 943">
            <a:extLst>
              <a:ext uri="{FF2B5EF4-FFF2-40B4-BE49-F238E27FC236}">
                <a16:creationId xmlns:a16="http://schemas.microsoft.com/office/drawing/2014/main" id="{3231B2B9-182C-BC93-C978-F2EF15AB1DA0}"/>
              </a:ext>
            </a:extLst>
          </p:cNvPr>
          <p:cNvSpPr/>
          <p:nvPr/>
        </p:nvSpPr>
        <p:spPr>
          <a:xfrm>
            <a:off x="5634107" y="3238577"/>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45" name="Straight Connector 944">
            <a:extLst>
              <a:ext uri="{FF2B5EF4-FFF2-40B4-BE49-F238E27FC236}">
                <a16:creationId xmlns:a16="http://schemas.microsoft.com/office/drawing/2014/main" id="{6E1F9F49-3505-FE00-90F3-A79C71EEAD28}"/>
              </a:ext>
            </a:extLst>
          </p:cNvPr>
          <p:cNvCxnSpPr>
            <a:cxnSpLocks/>
            <a:stCxn id="942" idx="3"/>
            <a:endCxn id="943" idx="0"/>
          </p:cNvCxnSpPr>
          <p:nvPr/>
        </p:nvCxnSpPr>
        <p:spPr>
          <a:xfrm flipH="1">
            <a:off x="5241897" y="2831656"/>
            <a:ext cx="132654" cy="389521"/>
          </a:xfrm>
          <a:prstGeom prst="line">
            <a:avLst/>
          </a:prstGeom>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819A6757-003A-192A-5E4D-75B5CC3DBF21}"/>
              </a:ext>
            </a:extLst>
          </p:cNvPr>
          <p:cNvCxnSpPr>
            <a:cxnSpLocks/>
            <a:stCxn id="942" idx="5"/>
            <a:endCxn id="944" idx="0"/>
          </p:cNvCxnSpPr>
          <p:nvPr/>
        </p:nvCxnSpPr>
        <p:spPr>
          <a:xfrm>
            <a:off x="5781112" y="2831656"/>
            <a:ext cx="100311" cy="406921"/>
          </a:xfrm>
          <a:prstGeom prst="line">
            <a:avLst/>
          </a:prstGeom>
        </p:spPr>
        <p:style>
          <a:lnRef idx="2">
            <a:schemeClr val="dk1"/>
          </a:lnRef>
          <a:fillRef idx="0">
            <a:schemeClr val="dk1"/>
          </a:fillRef>
          <a:effectRef idx="1">
            <a:schemeClr val="dk1"/>
          </a:effectRef>
          <a:fontRef idx="minor">
            <a:schemeClr val="tx1"/>
          </a:fontRef>
        </p:style>
      </p:cxnSp>
      <p:cxnSp>
        <p:nvCxnSpPr>
          <p:cNvPr id="947" name="Straight Arrow Connector 946">
            <a:extLst>
              <a:ext uri="{FF2B5EF4-FFF2-40B4-BE49-F238E27FC236}">
                <a16:creationId xmlns:a16="http://schemas.microsoft.com/office/drawing/2014/main" id="{4F54D529-D83F-8615-C03C-9516FC093D19}"/>
              </a:ext>
            </a:extLst>
          </p:cNvPr>
          <p:cNvCxnSpPr>
            <a:cxnSpLocks/>
            <a:stCxn id="951" idx="3"/>
            <a:endCxn id="969" idx="0"/>
          </p:cNvCxnSpPr>
          <p:nvPr/>
        </p:nvCxnSpPr>
        <p:spPr>
          <a:xfrm flipH="1">
            <a:off x="2882747" y="2103518"/>
            <a:ext cx="62738" cy="10383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1" name="TextBox 950">
            <a:extLst>
              <a:ext uri="{FF2B5EF4-FFF2-40B4-BE49-F238E27FC236}">
                <a16:creationId xmlns:a16="http://schemas.microsoft.com/office/drawing/2014/main" id="{1307D0AD-6879-D207-EBF4-22D5D0D84923}"/>
              </a:ext>
            </a:extLst>
          </p:cNvPr>
          <p:cNvSpPr txBox="1"/>
          <p:nvPr/>
        </p:nvSpPr>
        <p:spPr>
          <a:xfrm>
            <a:off x="1668809" y="1949629"/>
            <a:ext cx="1276676" cy="307777"/>
          </a:xfrm>
          <a:prstGeom prst="rect">
            <a:avLst/>
          </a:prstGeom>
          <a:noFill/>
        </p:spPr>
        <p:txBody>
          <a:bodyPr wrap="square" rtlCol="0">
            <a:spAutoFit/>
          </a:bodyPr>
          <a:lstStyle/>
          <a:p>
            <a:r>
              <a:rPr lang="vi-VN"/>
              <a:t>Double Black</a:t>
            </a:r>
          </a:p>
        </p:txBody>
      </p:sp>
      <p:cxnSp>
        <p:nvCxnSpPr>
          <p:cNvPr id="952" name="Straight Arrow Connector 951">
            <a:extLst>
              <a:ext uri="{FF2B5EF4-FFF2-40B4-BE49-F238E27FC236}">
                <a16:creationId xmlns:a16="http://schemas.microsoft.com/office/drawing/2014/main" id="{B0228036-DD38-C3AD-52A6-F0566DF719D7}"/>
              </a:ext>
            </a:extLst>
          </p:cNvPr>
          <p:cNvCxnSpPr>
            <a:cxnSpLocks/>
            <a:stCxn id="953" idx="2"/>
            <a:endCxn id="934" idx="6"/>
          </p:cNvCxnSpPr>
          <p:nvPr/>
        </p:nvCxnSpPr>
        <p:spPr>
          <a:xfrm flipH="1" flipV="1">
            <a:off x="4859481" y="1787778"/>
            <a:ext cx="1107147" cy="3923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3" name="TextBox 952">
            <a:extLst>
              <a:ext uri="{FF2B5EF4-FFF2-40B4-BE49-F238E27FC236}">
                <a16:creationId xmlns:a16="http://schemas.microsoft.com/office/drawing/2014/main" id="{41736B49-9E22-1C52-7E4D-227E0A99BC06}"/>
              </a:ext>
            </a:extLst>
          </p:cNvPr>
          <p:cNvSpPr txBox="1"/>
          <p:nvPr/>
        </p:nvSpPr>
        <p:spPr>
          <a:xfrm>
            <a:off x="5826338" y="1872336"/>
            <a:ext cx="280579" cy="307777"/>
          </a:xfrm>
          <a:prstGeom prst="rect">
            <a:avLst/>
          </a:prstGeom>
          <a:noFill/>
        </p:spPr>
        <p:txBody>
          <a:bodyPr wrap="square" rtlCol="0">
            <a:spAutoFit/>
          </a:bodyPr>
          <a:lstStyle/>
          <a:p>
            <a:r>
              <a:rPr lang="vi-VN"/>
              <a:t>s</a:t>
            </a:r>
          </a:p>
        </p:txBody>
      </p:sp>
      <p:grpSp>
        <p:nvGrpSpPr>
          <p:cNvPr id="973" name="Group 972">
            <a:extLst>
              <a:ext uri="{FF2B5EF4-FFF2-40B4-BE49-F238E27FC236}">
                <a16:creationId xmlns:a16="http://schemas.microsoft.com/office/drawing/2014/main" id="{7ED19E87-96FA-25E7-9F17-0BFE3EC29A85}"/>
              </a:ext>
            </a:extLst>
          </p:cNvPr>
          <p:cNvGrpSpPr/>
          <p:nvPr/>
        </p:nvGrpSpPr>
        <p:grpSpPr>
          <a:xfrm>
            <a:off x="2583466" y="3141854"/>
            <a:ext cx="592805" cy="436572"/>
            <a:chOff x="5429771" y="2359007"/>
            <a:chExt cx="592805" cy="436572"/>
          </a:xfrm>
        </p:grpSpPr>
        <p:sp>
          <p:nvSpPr>
            <p:cNvPr id="940" name="Rectangle 939">
              <a:extLst>
                <a:ext uri="{FF2B5EF4-FFF2-40B4-BE49-F238E27FC236}">
                  <a16:creationId xmlns:a16="http://schemas.microsoft.com/office/drawing/2014/main" id="{B9BE43A6-F914-402D-7A5E-CE7FA09BF0A3}"/>
                </a:ext>
              </a:extLst>
            </p:cNvPr>
            <p:cNvSpPr/>
            <p:nvPr/>
          </p:nvSpPr>
          <p:spPr>
            <a:xfrm>
              <a:off x="5429771" y="244705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grpSp>
          <p:nvGrpSpPr>
            <p:cNvPr id="970" name="Group 969">
              <a:extLst>
                <a:ext uri="{FF2B5EF4-FFF2-40B4-BE49-F238E27FC236}">
                  <a16:creationId xmlns:a16="http://schemas.microsoft.com/office/drawing/2014/main" id="{0A187F1F-C2C0-3BEA-69B2-9ACCEC2E4FDD}"/>
                </a:ext>
              </a:extLst>
            </p:cNvPr>
            <p:cNvGrpSpPr/>
            <p:nvPr/>
          </p:nvGrpSpPr>
          <p:grpSpPr>
            <a:xfrm>
              <a:off x="5435527" y="2359007"/>
              <a:ext cx="587049" cy="436572"/>
              <a:chOff x="5435527" y="2359007"/>
              <a:chExt cx="587049" cy="436572"/>
            </a:xfrm>
          </p:grpSpPr>
          <p:sp>
            <p:nvSpPr>
              <p:cNvPr id="962" name="Rectangle 961">
                <a:extLst>
                  <a:ext uri="{FF2B5EF4-FFF2-40B4-BE49-F238E27FC236}">
                    <a16:creationId xmlns:a16="http://schemas.microsoft.com/office/drawing/2014/main" id="{E8073C52-E4DE-507D-2648-1D966BB1C448}"/>
                  </a:ext>
                </a:extLst>
              </p:cNvPr>
              <p:cNvSpPr/>
              <p:nvPr/>
            </p:nvSpPr>
            <p:spPr>
              <a:xfrm>
                <a:off x="5482477" y="241873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9" name="Rectangle 968">
                <a:extLst>
                  <a:ext uri="{FF2B5EF4-FFF2-40B4-BE49-F238E27FC236}">
                    <a16:creationId xmlns:a16="http://schemas.microsoft.com/office/drawing/2014/main" id="{DCF75213-6AF0-85D2-37E2-D84C57FE730C}"/>
                  </a:ext>
                </a:extLst>
              </p:cNvPr>
              <p:cNvSpPr/>
              <p:nvPr/>
            </p:nvSpPr>
            <p:spPr>
              <a:xfrm>
                <a:off x="5435527" y="235900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grpSp>
      <p:sp>
        <p:nvSpPr>
          <p:cNvPr id="4" name="TextBox 3">
            <a:extLst>
              <a:ext uri="{FF2B5EF4-FFF2-40B4-BE49-F238E27FC236}">
                <a16:creationId xmlns:a16="http://schemas.microsoft.com/office/drawing/2014/main" id="{732CB824-BF91-E43C-2299-E7740AF0BDA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92</a:t>
            </a:r>
          </a:p>
        </p:txBody>
      </p:sp>
      <p:sp>
        <p:nvSpPr>
          <p:cNvPr id="5" name="Rectangle: Rounded Corners 4">
            <a:extLst>
              <a:ext uri="{FF2B5EF4-FFF2-40B4-BE49-F238E27FC236}">
                <a16:creationId xmlns:a16="http://schemas.microsoft.com/office/drawing/2014/main" id="{29B51030-CFAD-94BD-C826-84C8C7396998}"/>
              </a:ext>
            </a:extLst>
          </p:cNvPr>
          <p:cNvSpPr/>
          <p:nvPr/>
        </p:nvSpPr>
        <p:spPr>
          <a:xfrm>
            <a:off x="406193" y="4363725"/>
            <a:ext cx="6055568"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2 – 2.3. Nếu node s màu đen và 2 con của node s màu đen</a:t>
            </a:r>
          </a:p>
        </p:txBody>
      </p:sp>
      <p:sp>
        <p:nvSpPr>
          <p:cNvPr id="6" name="TextBox 5">
            <a:extLst>
              <a:ext uri="{FF2B5EF4-FFF2-40B4-BE49-F238E27FC236}">
                <a16:creationId xmlns:a16="http://schemas.microsoft.com/office/drawing/2014/main" id="{197B7F0F-F4B3-9EC7-2FF4-F00D2799D8BE}"/>
              </a:ext>
            </a:extLst>
          </p:cNvPr>
          <p:cNvSpPr txBox="1"/>
          <p:nvPr/>
        </p:nvSpPr>
        <p:spPr>
          <a:xfrm>
            <a:off x="371518" y="3773817"/>
            <a:ext cx="2981069" cy="523220"/>
          </a:xfrm>
          <a:prstGeom prst="rect">
            <a:avLst/>
          </a:prstGeom>
          <a:noFill/>
        </p:spPr>
        <p:txBody>
          <a:bodyPr wrap="square" rtlCol="0">
            <a:spAutoFit/>
          </a:bodyPr>
          <a:lstStyle/>
          <a:p>
            <a:r>
              <a:rPr lang="vi-VN"/>
              <a:t>Đưa về trường hợp để xủ lý Double Black</a:t>
            </a:r>
          </a:p>
        </p:txBody>
      </p:sp>
    </p:spTree>
    <p:extLst>
      <p:ext uri="{BB962C8B-B14F-4D97-AF65-F5344CB8AC3E}">
        <p14:creationId xmlns:p14="http://schemas.microsoft.com/office/powerpoint/2010/main" val="267675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9" name="Flowchart: Connector 28">
            <a:extLst>
              <a:ext uri="{FF2B5EF4-FFF2-40B4-BE49-F238E27FC236}">
                <a16:creationId xmlns:a16="http://schemas.microsoft.com/office/drawing/2014/main" id="{9CF098D7-7935-E296-21A6-32846E4F8C42}"/>
              </a:ext>
            </a:extLst>
          </p:cNvPr>
          <p:cNvSpPr/>
          <p:nvPr/>
        </p:nvSpPr>
        <p:spPr>
          <a:xfrm>
            <a:off x="3352587" y="2364867"/>
            <a:ext cx="574963" cy="557607"/>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30" name="Straight Connector 29">
            <a:extLst>
              <a:ext uri="{FF2B5EF4-FFF2-40B4-BE49-F238E27FC236}">
                <a16:creationId xmlns:a16="http://schemas.microsoft.com/office/drawing/2014/main" id="{80DE5B72-FE67-2F63-BC58-3F4695C69179}"/>
              </a:ext>
            </a:extLst>
          </p:cNvPr>
          <p:cNvCxnSpPr>
            <a:cxnSpLocks/>
            <a:stCxn id="29" idx="5"/>
            <a:endCxn id="929" idx="0"/>
          </p:cNvCxnSpPr>
          <p:nvPr/>
        </p:nvCxnSpPr>
        <p:spPr>
          <a:xfrm>
            <a:off x="3843349" y="2840814"/>
            <a:ext cx="239266" cy="292164"/>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35B45BA-4B31-7F19-11F6-B8A6F0403803}"/>
              </a:ext>
            </a:extLst>
          </p:cNvPr>
          <p:cNvCxnSpPr>
            <a:cxnSpLocks/>
            <a:stCxn id="29" idx="7"/>
            <a:endCxn id="934" idx="3"/>
          </p:cNvCxnSpPr>
          <p:nvPr/>
        </p:nvCxnSpPr>
        <p:spPr>
          <a:xfrm flipV="1">
            <a:off x="3843349" y="2049446"/>
            <a:ext cx="525370" cy="397081"/>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2633515B-B3CF-2207-F26C-C8250ED3F0CE}"/>
              </a:ext>
            </a:extLst>
          </p:cNvPr>
          <p:cNvCxnSpPr>
            <a:cxnSpLocks/>
            <a:stCxn id="5" idx="0"/>
            <a:endCxn id="29" idx="3"/>
          </p:cNvCxnSpPr>
          <p:nvPr/>
        </p:nvCxnSpPr>
        <p:spPr>
          <a:xfrm flipV="1">
            <a:off x="2863885" y="2840814"/>
            <a:ext cx="572903" cy="439550"/>
          </a:xfrm>
          <a:prstGeom prst="line">
            <a:avLst/>
          </a:prstGeom>
        </p:spPr>
        <p:style>
          <a:lnRef idx="2">
            <a:schemeClr val="dk1"/>
          </a:lnRef>
          <a:fillRef idx="0">
            <a:schemeClr val="dk1"/>
          </a:fillRef>
          <a:effectRef idx="1">
            <a:schemeClr val="dk1"/>
          </a:effectRef>
          <a:fontRef idx="minor">
            <a:schemeClr val="tx1"/>
          </a:fontRef>
        </p:style>
      </p:cxnSp>
      <p:sp>
        <p:nvSpPr>
          <p:cNvPr id="929" name="Flowchart: Connector 928">
            <a:extLst>
              <a:ext uri="{FF2B5EF4-FFF2-40B4-BE49-F238E27FC236}">
                <a16:creationId xmlns:a16="http://schemas.microsoft.com/office/drawing/2014/main" id="{06902262-CE53-E625-92A5-801E2C9D04CA}"/>
              </a:ext>
            </a:extLst>
          </p:cNvPr>
          <p:cNvSpPr/>
          <p:nvPr/>
        </p:nvSpPr>
        <p:spPr>
          <a:xfrm>
            <a:off x="3795133" y="313297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30" name="Rectangle 929">
            <a:extLst>
              <a:ext uri="{FF2B5EF4-FFF2-40B4-BE49-F238E27FC236}">
                <a16:creationId xmlns:a16="http://schemas.microsoft.com/office/drawing/2014/main" id="{2EB5432B-D442-2C70-4E35-EB5E8460F717}"/>
              </a:ext>
            </a:extLst>
          </p:cNvPr>
          <p:cNvSpPr/>
          <p:nvPr/>
        </p:nvSpPr>
        <p:spPr>
          <a:xfrm>
            <a:off x="3406374" y="399569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31" name="Rectangle 930">
            <a:extLst>
              <a:ext uri="{FF2B5EF4-FFF2-40B4-BE49-F238E27FC236}">
                <a16:creationId xmlns:a16="http://schemas.microsoft.com/office/drawing/2014/main" id="{ED861896-8E36-04F9-7CBE-00D18CF2E1A5}"/>
              </a:ext>
            </a:extLst>
          </p:cNvPr>
          <p:cNvSpPr/>
          <p:nvPr/>
        </p:nvSpPr>
        <p:spPr>
          <a:xfrm>
            <a:off x="4126649" y="399569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E5E5CE7D-9BE1-9CEB-700B-4B64BE8C5AB5}"/>
              </a:ext>
            </a:extLst>
          </p:cNvPr>
          <p:cNvCxnSpPr>
            <a:cxnSpLocks/>
            <a:stCxn id="929" idx="3"/>
            <a:endCxn id="930" idx="0"/>
          </p:cNvCxnSpPr>
          <p:nvPr/>
        </p:nvCxnSpPr>
        <p:spPr>
          <a:xfrm flipH="1">
            <a:off x="3654048" y="3621808"/>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39FF2292-C8A5-A2BB-4F4A-FD9973A6464E}"/>
              </a:ext>
            </a:extLst>
          </p:cNvPr>
          <p:cNvCxnSpPr>
            <a:cxnSpLocks/>
            <a:stCxn id="929" idx="5"/>
            <a:endCxn id="931" idx="0"/>
          </p:cNvCxnSpPr>
          <p:nvPr/>
        </p:nvCxnSpPr>
        <p:spPr>
          <a:xfrm>
            <a:off x="4285895" y="3621808"/>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34" name="Flowchart: Connector 933">
            <a:extLst>
              <a:ext uri="{FF2B5EF4-FFF2-40B4-BE49-F238E27FC236}">
                <a16:creationId xmlns:a16="http://schemas.microsoft.com/office/drawing/2014/main" id="{F2228153-39AF-F279-1989-3B9143ED4200}"/>
              </a:ext>
            </a:extLst>
          </p:cNvPr>
          <p:cNvSpPr/>
          <p:nvPr/>
        </p:nvSpPr>
        <p:spPr>
          <a:xfrm>
            <a:off x="4284518" y="15606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cxnSp>
        <p:nvCxnSpPr>
          <p:cNvPr id="941" name="Straight Connector 940">
            <a:extLst>
              <a:ext uri="{FF2B5EF4-FFF2-40B4-BE49-F238E27FC236}">
                <a16:creationId xmlns:a16="http://schemas.microsoft.com/office/drawing/2014/main" id="{35DDD06B-542A-675F-2715-A428654F43E2}"/>
              </a:ext>
            </a:extLst>
          </p:cNvPr>
          <p:cNvCxnSpPr>
            <a:cxnSpLocks/>
            <a:stCxn id="934" idx="5"/>
            <a:endCxn id="942" idx="1"/>
          </p:cNvCxnSpPr>
          <p:nvPr/>
        </p:nvCxnSpPr>
        <p:spPr>
          <a:xfrm>
            <a:off x="4775280" y="2049446"/>
            <a:ext cx="599271" cy="436438"/>
          </a:xfrm>
          <a:prstGeom prst="line">
            <a:avLst/>
          </a:prstGeom>
        </p:spPr>
        <p:style>
          <a:lnRef idx="2">
            <a:schemeClr val="dk1"/>
          </a:lnRef>
          <a:fillRef idx="0">
            <a:schemeClr val="dk1"/>
          </a:fillRef>
          <a:effectRef idx="1">
            <a:schemeClr val="dk1"/>
          </a:effectRef>
          <a:fontRef idx="minor">
            <a:schemeClr val="tx1"/>
          </a:fontRef>
        </p:style>
      </p:cxnSp>
      <p:sp>
        <p:nvSpPr>
          <p:cNvPr id="942" name="Flowchart: Connector 941">
            <a:extLst>
              <a:ext uri="{FF2B5EF4-FFF2-40B4-BE49-F238E27FC236}">
                <a16:creationId xmlns:a16="http://schemas.microsoft.com/office/drawing/2014/main" id="{8B49226A-B8C7-4E1D-2EC7-CE819B64FD0D}"/>
              </a:ext>
            </a:extLst>
          </p:cNvPr>
          <p:cNvSpPr/>
          <p:nvPr/>
        </p:nvSpPr>
        <p:spPr>
          <a:xfrm>
            <a:off x="5290350" y="24020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43" name="Rectangle 942">
            <a:extLst>
              <a:ext uri="{FF2B5EF4-FFF2-40B4-BE49-F238E27FC236}">
                <a16:creationId xmlns:a16="http://schemas.microsoft.com/office/drawing/2014/main" id="{CB55A90C-7A65-15CD-44C0-BF5EB0302515}"/>
              </a:ext>
            </a:extLst>
          </p:cNvPr>
          <p:cNvSpPr/>
          <p:nvPr/>
        </p:nvSpPr>
        <p:spPr>
          <a:xfrm>
            <a:off x="4994582" y="3280365"/>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4" name="Rectangle 943">
            <a:extLst>
              <a:ext uri="{FF2B5EF4-FFF2-40B4-BE49-F238E27FC236}">
                <a16:creationId xmlns:a16="http://schemas.microsoft.com/office/drawing/2014/main" id="{3231B2B9-182C-BC93-C978-F2EF15AB1DA0}"/>
              </a:ext>
            </a:extLst>
          </p:cNvPr>
          <p:cNvSpPr/>
          <p:nvPr/>
        </p:nvSpPr>
        <p:spPr>
          <a:xfrm>
            <a:off x="5634107" y="3297765"/>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45" name="Straight Connector 944">
            <a:extLst>
              <a:ext uri="{FF2B5EF4-FFF2-40B4-BE49-F238E27FC236}">
                <a16:creationId xmlns:a16="http://schemas.microsoft.com/office/drawing/2014/main" id="{6E1F9F49-3505-FE00-90F3-A79C71EEAD28}"/>
              </a:ext>
            </a:extLst>
          </p:cNvPr>
          <p:cNvCxnSpPr>
            <a:cxnSpLocks/>
            <a:stCxn id="942" idx="3"/>
            <a:endCxn id="943" idx="0"/>
          </p:cNvCxnSpPr>
          <p:nvPr/>
        </p:nvCxnSpPr>
        <p:spPr>
          <a:xfrm flipH="1">
            <a:off x="5241897" y="2890844"/>
            <a:ext cx="132654" cy="389521"/>
          </a:xfrm>
          <a:prstGeom prst="line">
            <a:avLst/>
          </a:prstGeom>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819A6757-003A-192A-5E4D-75B5CC3DBF21}"/>
              </a:ext>
            </a:extLst>
          </p:cNvPr>
          <p:cNvCxnSpPr>
            <a:cxnSpLocks/>
            <a:stCxn id="942" idx="5"/>
            <a:endCxn id="944" idx="0"/>
          </p:cNvCxnSpPr>
          <p:nvPr/>
        </p:nvCxnSpPr>
        <p:spPr>
          <a:xfrm>
            <a:off x="5781112" y="2890844"/>
            <a:ext cx="100311" cy="406921"/>
          </a:xfrm>
          <a:prstGeom prst="line">
            <a:avLst/>
          </a:prstGeom>
        </p:spPr>
        <p:style>
          <a:lnRef idx="2">
            <a:schemeClr val="dk1"/>
          </a:lnRef>
          <a:fillRef idx="0">
            <a:schemeClr val="dk1"/>
          </a:fillRef>
          <a:effectRef idx="1">
            <a:schemeClr val="dk1"/>
          </a:effectRef>
          <a:fontRef idx="minor">
            <a:schemeClr val="tx1"/>
          </a:fontRef>
        </p:style>
      </p:cxnSp>
      <p:cxnSp>
        <p:nvCxnSpPr>
          <p:cNvPr id="952" name="Straight Arrow Connector 951">
            <a:extLst>
              <a:ext uri="{FF2B5EF4-FFF2-40B4-BE49-F238E27FC236}">
                <a16:creationId xmlns:a16="http://schemas.microsoft.com/office/drawing/2014/main" id="{B0228036-DD38-C3AD-52A6-F0566DF719D7}"/>
              </a:ext>
            </a:extLst>
          </p:cNvPr>
          <p:cNvCxnSpPr>
            <a:cxnSpLocks/>
            <a:stCxn id="953" idx="2"/>
            <a:endCxn id="934" idx="6"/>
          </p:cNvCxnSpPr>
          <p:nvPr/>
        </p:nvCxnSpPr>
        <p:spPr>
          <a:xfrm flipH="1" flipV="1">
            <a:off x="4859481" y="1846966"/>
            <a:ext cx="1107147" cy="3923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3" name="TextBox 952">
            <a:extLst>
              <a:ext uri="{FF2B5EF4-FFF2-40B4-BE49-F238E27FC236}">
                <a16:creationId xmlns:a16="http://schemas.microsoft.com/office/drawing/2014/main" id="{41736B49-9E22-1C52-7E4D-227E0A99BC06}"/>
              </a:ext>
            </a:extLst>
          </p:cNvPr>
          <p:cNvSpPr txBox="1"/>
          <p:nvPr/>
        </p:nvSpPr>
        <p:spPr>
          <a:xfrm>
            <a:off x="5826338" y="1931524"/>
            <a:ext cx="280579" cy="307777"/>
          </a:xfrm>
          <a:prstGeom prst="rect">
            <a:avLst/>
          </a:prstGeom>
          <a:noFill/>
        </p:spPr>
        <p:txBody>
          <a:bodyPr wrap="square" rtlCol="0">
            <a:spAutoFit/>
          </a:bodyPr>
          <a:lstStyle/>
          <a:p>
            <a:r>
              <a:rPr lang="vi-VN"/>
              <a:t>s</a:t>
            </a:r>
          </a:p>
        </p:txBody>
      </p:sp>
      <p:sp>
        <p:nvSpPr>
          <p:cNvPr id="5" name="Rectangle 4">
            <a:extLst>
              <a:ext uri="{FF2B5EF4-FFF2-40B4-BE49-F238E27FC236}">
                <a16:creationId xmlns:a16="http://schemas.microsoft.com/office/drawing/2014/main" id="{3A4B9E00-EC5E-3F44-9121-4730FDC625A1}"/>
              </a:ext>
            </a:extLst>
          </p:cNvPr>
          <p:cNvSpPr/>
          <p:nvPr/>
        </p:nvSpPr>
        <p:spPr>
          <a:xfrm>
            <a:off x="2616211" y="328036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93</a:t>
            </a:r>
          </a:p>
        </p:txBody>
      </p:sp>
    </p:spTree>
    <p:extLst>
      <p:ext uri="{BB962C8B-B14F-4D97-AF65-F5344CB8AC3E}">
        <p14:creationId xmlns:p14="http://schemas.microsoft.com/office/powerpoint/2010/main" val="423936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Node u là node gốc</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543778" cy="80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Nếu node đang đánh dấu là “Double Black” Node, là node gốc. Chuyển node đó thành “Single Black” Node và kết thúc quá trình xóa.</a:t>
            </a:r>
            <a:endParaRPr lang="vi-VN">
              <a:latin typeface="Nunito" pitchFamily="2" charset="-93"/>
            </a:endParaRP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94</a:t>
            </a:r>
          </a:p>
        </p:txBody>
      </p:sp>
      <p:sp>
        <p:nvSpPr>
          <p:cNvPr id="21" name="Flowchart: Connector 20">
            <a:extLst>
              <a:ext uri="{FF2B5EF4-FFF2-40B4-BE49-F238E27FC236}">
                <a16:creationId xmlns:a16="http://schemas.microsoft.com/office/drawing/2014/main" id="{522B97F6-DE53-F882-EDB6-21A8D31AFA18}"/>
              </a:ext>
            </a:extLst>
          </p:cNvPr>
          <p:cNvSpPr/>
          <p:nvPr/>
        </p:nvSpPr>
        <p:spPr>
          <a:xfrm>
            <a:off x="3985997" y="224910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2" name="Straight Connector 21">
            <a:extLst>
              <a:ext uri="{FF2B5EF4-FFF2-40B4-BE49-F238E27FC236}">
                <a16:creationId xmlns:a16="http://schemas.microsoft.com/office/drawing/2014/main" id="{BF087257-4180-82E7-591D-DB19B1438DE2}"/>
              </a:ext>
            </a:extLst>
          </p:cNvPr>
          <p:cNvCxnSpPr>
            <a:cxnSpLocks/>
            <a:stCxn id="21" idx="5"/>
            <a:endCxn id="26" idx="1"/>
          </p:cNvCxnSpPr>
          <p:nvPr/>
        </p:nvCxnSpPr>
        <p:spPr>
          <a:xfrm>
            <a:off x="4476759" y="2725051"/>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3AEBEB0-570C-6BDF-0FBD-A6B27966EB3F}"/>
              </a:ext>
            </a:extLst>
          </p:cNvPr>
          <p:cNvCxnSpPr>
            <a:cxnSpLocks/>
            <a:stCxn id="947" idx="0"/>
            <a:endCxn id="21" idx="3"/>
          </p:cNvCxnSpPr>
          <p:nvPr/>
        </p:nvCxnSpPr>
        <p:spPr>
          <a:xfrm flipV="1">
            <a:off x="3335586" y="2725051"/>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5CC44932-D7AC-B477-A990-EA5982307FFE}"/>
              </a:ext>
            </a:extLst>
          </p:cNvPr>
          <p:cNvSpPr/>
          <p:nvPr/>
        </p:nvSpPr>
        <p:spPr>
          <a:xfrm>
            <a:off x="4476759" y="383026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5" name="Straight Connector 24">
            <a:extLst>
              <a:ext uri="{FF2B5EF4-FFF2-40B4-BE49-F238E27FC236}">
                <a16:creationId xmlns:a16="http://schemas.microsoft.com/office/drawing/2014/main" id="{55D3324B-23A6-2744-4922-5D548468A01E}"/>
              </a:ext>
            </a:extLst>
          </p:cNvPr>
          <p:cNvCxnSpPr>
            <a:cxnSpLocks/>
            <a:stCxn id="26" idx="3"/>
            <a:endCxn id="24" idx="0"/>
          </p:cNvCxnSpPr>
          <p:nvPr/>
        </p:nvCxnSpPr>
        <p:spPr>
          <a:xfrm flipH="1">
            <a:off x="4724433" y="3581269"/>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26" name="Flowchart: Connector 25">
            <a:extLst>
              <a:ext uri="{FF2B5EF4-FFF2-40B4-BE49-F238E27FC236}">
                <a16:creationId xmlns:a16="http://schemas.microsoft.com/office/drawing/2014/main" id="{C956F281-B502-B790-B9D7-FB8CCF63A624}"/>
              </a:ext>
            </a:extLst>
          </p:cNvPr>
          <p:cNvSpPr/>
          <p:nvPr/>
        </p:nvSpPr>
        <p:spPr>
          <a:xfrm>
            <a:off x="4934713" y="309243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27" name="Rectangle 26">
            <a:extLst>
              <a:ext uri="{FF2B5EF4-FFF2-40B4-BE49-F238E27FC236}">
                <a16:creationId xmlns:a16="http://schemas.microsoft.com/office/drawing/2014/main" id="{73D7354C-0CE1-85B7-4FC9-E4E86F445A38}"/>
              </a:ext>
            </a:extLst>
          </p:cNvPr>
          <p:cNvSpPr/>
          <p:nvPr/>
        </p:nvSpPr>
        <p:spPr>
          <a:xfrm>
            <a:off x="5425255" y="381997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6" name="Straight Connector 935">
            <a:extLst>
              <a:ext uri="{FF2B5EF4-FFF2-40B4-BE49-F238E27FC236}">
                <a16:creationId xmlns:a16="http://schemas.microsoft.com/office/drawing/2014/main" id="{0375908C-8434-98B4-EF90-1AE6C9C8920A}"/>
              </a:ext>
            </a:extLst>
          </p:cNvPr>
          <p:cNvCxnSpPr>
            <a:cxnSpLocks/>
            <a:stCxn id="26" idx="5"/>
            <a:endCxn id="27" idx="0"/>
          </p:cNvCxnSpPr>
          <p:nvPr/>
        </p:nvCxnSpPr>
        <p:spPr>
          <a:xfrm>
            <a:off x="5425475" y="3581269"/>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9" name="Straight Arrow Connector 938">
            <a:extLst>
              <a:ext uri="{FF2B5EF4-FFF2-40B4-BE49-F238E27FC236}">
                <a16:creationId xmlns:a16="http://schemas.microsoft.com/office/drawing/2014/main" id="{A27866A5-6EA0-0D77-4748-1F4A0E585B07}"/>
              </a:ext>
            </a:extLst>
          </p:cNvPr>
          <p:cNvCxnSpPr>
            <a:cxnSpLocks/>
            <a:stCxn id="940" idx="3"/>
          </p:cNvCxnSpPr>
          <p:nvPr/>
        </p:nvCxnSpPr>
        <p:spPr>
          <a:xfrm>
            <a:off x="3589387" y="2167585"/>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0" name="TextBox 939">
            <a:extLst>
              <a:ext uri="{FF2B5EF4-FFF2-40B4-BE49-F238E27FC236}">
                <a16:creationId xmlns:a16="http://schemas.microsoft.com/office/drawing/2014/main" id="{8D6C2419-8A4A-B544-2ACF-7FB365144BDD}"/>
              </a:ext>
            </a:extLst>
          </p:cNvPr>
          <p:cNvSpPr txBox="1"/>
          <p:nvPr/>
        </p:nvSpPr>
        <p:spPr>
          <a:xfrm>
            <a:off x="3308808" y="2013696"/>
            <a:ext cx="280579" cy="307777"/>
          </a:xfrm>
          <a:prstGeom prst="rect">
            <a:avLst/>
          </a:prstGeom>
          <a:noFill/>
        </p:spPr>
        <p:txBody>
          <a:bodyPr wrap="square" rtlCol="0">
            <a:spAutoFit/>
          </a:bodyPr>
          <a:lstStyle/>
          <a:p>
            <a:r>
              <a:rPr lang="vi-VN"/>
              <a:t>u</a:t>
            </a:r>
          </a:p>
        </p:txBody>
      </p:sp>
      <p:sp>
        <p:nvSpPr>
          <p:cNvPr id="947" name="Rectangle 946">
            <a:extLst>
              <a:ext uri="{FF2B5EF4-FFF2-40B4-BE49-F238E27FC236}">
                <a16:creationId xmlns:a16="http://schemas.microsoft.com/office/drawing/2014/main" id="{062CB82D-A5C6-DFC6-DABC-EB03EF436FCA}"/>
              </a:ext>
            </a:extLst>
          </p:cNvPr>
          <p:cNvSpPr/>
          <p:nvPr/>
        </p:nvSpPr>
        <p:spPr>
          <a:xfrm>
            <a:off x="3087912" y="30996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8" name="Oval 947">
            <a:extLst>
              <a:ext uri="{FF2B5EF4-FFF2-40B4-BE49-F238E27FC236}">
                <a16:creationId xmlns:a16="http://schemas.microsoft.com/office/drawing/2014/main" id="{D6A283A4-2908-6A3A-63AD-88592FE9F043}"/>
              </a:ext>
            </a:extLst>
          </p:cNvPr>
          <p:cNvSpPr/>
          <p:nvPr/>
        </p:nvSpPr>
        <p:spPr>
          <a:xfrm>
            <a:off x="3906172" y="2158420"/>
            <a:ext cx="734612" cy="7441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900541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Node u là node gốc</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543778" cy="80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Nếu node đang đánh dấu là “Double Black” Node, là node gốc. Chuyển node đó thành “Single Black” Node và kết thúc quá trình xóa.</a:t>
            </a:r>
            <a:endParaRPr lang="vi-VN">
              <a:latin typeface="Nunito" pitchFamily="2" charset="-93"/>
            </a:endParaRP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95</a:t>
            </a:r>
          </a:p>
        </p:txBody>
      </p:sp>
      <p:sp>
        <p:nvSpPr>
          <p:cNvPr id="21" name="Flowchart: Connector 20">
            <a:extLst>
              <a:ext uri="{FF2B5EF4-FFF2-40B4-BE49-F238E27FC236}">
                <a16:creationId xmlns:a16="http://schemas.microsoft.com/office/drawing/2014/main" id="{522B97F6-DE53-F882-EDB6-21A8D31AFA18}"/>
              </a:ext>
            </a:extLst>
          </p:cNvPr>
          <p:cNvSpPr/>
          <p:nvPr/>
        </p:nvSpPr>
        <p:spPr>
          <a:xfrm>
            <a:off x="3985997" y="224910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2" name="Straight Connector 21">
            <a:extLst>
              <a:ext uri="{FF2B5EF4-FFF2-40B4-BE49-F238E27FC236}">
                <a16:creationId xmlns:a16="http://schemas.microsoft.com/office/drawing/2014/main" id="{BF087257-4180-82E7-591D-DB19B1438DE2}"/>
              </a:ext>
            </a:extLst>
          </p:cNvPr>
          <p:cNvCxnSpPr>
            <a:cxnSpLocks/>
            <a:stCxn id="21" idx="5"/>
            <a:endCxn id="26" idx="1"/>
          </p:cNvCxnSpPr>
          <p:nvPr/>
        </p:nvCxnSpPr>
        <p:spPr>
          <a:xfrm>
            <a:off x="4476759" y="2725051"/>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3AEBEB0-570C-6BDF-0FBD-A6B27966EB3F}"/>
              </a:ext>
            </a:extLst>
          </p:cNvPr>
          <p:cNvCxnSpPr>
            <a:cxnSpLocks/>
            <a:stCxn id="947" idx="0"/>
            <a:endCxn id="21" idx="3"/>
          </p:cNvCxnSpPr>
          <p:nvPr/>
        </p:nvCxnSpPr>
        <p:spPr>
          <a:xfrm flipV="1">
            <a:off x="3335586" y="2725051"/>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5CC44932-D7AC-B477-A990-EA5982307FFE}"/>
              </a:ext>
            </a:extLst>
          </p:cNvPr>
          <p:cNvSpPr/>
          <p:nvPr/>
        </p:nvSpPr>
        <p:spPr>
          <a:xfrm>
            <a:off x="4476759" y="383026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5" name="Straight Connector 24">
            <a:extLst>
              <a:ext uri="{FF2B5EF4-FFF2-40B4-BE49-F238E27FC236}">
                <a16:creationId xmlns:a16="http://schemas.microsoft.com/office/drawing/2014/main" id="{55D3324B-23A6-2744-4922-5D548468A01E}"/>
              </a:ext>
            </a:extLst>
          </p:cNvPr>
          <p:cNvCxnSpPr>
            <a:cxnSpLocks/>
            <a:stCxn id="26" idx="3"/>
            <a:endCxn id="24" idx="0"/>
          </p:cNvCxnSpPr>
          <p:nvPr/>
        </p:nvCxnSpPr>
        <p:spPr>
          <a:xfrm flipH="1">
            <a:off x="4724433" y="3581269"/>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26" name="Flowchart: Connector 25">
            <a:extLst>
              <a:ext uri="{FF2B5EF4-FFF2-40B4-BE49-F238E27FC236}">
                <a16:creationId xmlns:a16="http://schemas.microsoft.com/office/drawing/2014/main" id="{C956F281-B502-B790-B9D7-FB8CCF63A624}"/>
              </a:ext>
            </a:extLst>
          </p:cNvPr>
          <p:cNvSpPr/>
          <p:nvPr/>
        </p:nvSpPr>
        <p:spPr>
          <a:xfrm>
            <a:off x="4934713" y="309243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27" name="Rectangle 26">
            <a:extLst>
              <a:ext uri="{FF2B5EF4-FFF2-40B4-BE49-F238E27FC236}">
                <a16:creationId xmlns:a16="http://schemas.microsoft.com/office/drawing/2014/main" id="{73D7354C-0CE1-85B7-4FC9-E4E86F445A38}"/>
              </a:ext>
            </a:extLst>
          </p:cNvPr>
          <p:cNvSpPr/>
          <p:nvPr/>
        </p:nvSpPr>
        <p:spPr>
          <a:xfrm>
            <a:off x="5425255" y="381997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6" name="Straight Connector 935">
            <a:extLst>
              <a:ext uri="{FF2B5EF4-FFF2-40B4-BE49-F238E27FC236}">
                <a16:creationId xmlns:a16="http://schemas.microsoft.com/office/drawing/2014/main" id="{0375908C-8434-98B4-EF90-1AE6C9C8920A}"/>
              </a:ext>
            </a:extLst>
          </p:cNvPr>
          <p:cNvCxnSpPr>
            <a:cxnSpLocks/>
            <a:stCxn id="26" idx="5"/>
            <a:endCxn id="27" idx="0"/>
          </p:cNvCxnSpPr>
          <p:nvPr/>
        </p:nvCxnSpPr>
        <p:spPr>
          <a:xfrm>
            <a:off x="5425475" y="3581269"/>
            <a:ext cx="247096" cy="238701"/>
          </a:xfrm>
          <a:prstGeom prst="line">
            <a:avLst/>
          </a:prstGeom>
        </p:spPr>
        <p:style>
          <a:lnRef idx="2">
            <a:schemeClr val="dk1"/>
          </a:lnRef>
          <a:fillRef idx="0">
            <a:schemeClr val="dk1"/>
          </a:fillRef>
          <a:effectRef idx="1">
            <a:schemeClr val="dk1"/>
          </a:effectRef>
          <a:fontRef idx="minor">
            <a:schemeClr val="tx1"/>
          </a:fontRef>
        </p:style>
      </p:cxnSp>
      <p:sp>
        <p:nvSpPr>
          <p:cNvPr id="947" name="Rectangle 946">
            <a:extLst>
              <a:ext uri="{FF2B5EF4-FFF2-40B4-BE49-F238E27FC236}">
                <a16:creationId xmlns:a16="http://schemas.microsoft.com/office/drawing/2014/main" id="{062CB82D-A5C6-DFC6-DABC-EB03EF436FCA}"/>
              </a:ext>
            </a:extLst>
          </p:cNvPr>
          <p:cNvSpPr/>
          <p:nvPr/>
        </p:nvSpPr>
        <p:spPr>
          <a:xfrm>
            <a:off x="3087912" y="30996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Tree>
    <p:extLst>
      <p:ext uri="{BB962C8B-B14F-4D97-AF65-F5344CB8AC3E}">
        <p14:creationId xmlns:p14="http://schemas.microsoft.com/office/powerpoint/2010/main" val="4163259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0111" y="1572224"/>
            <a:ext cx="8543778" cy="281689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lnSpc>
                <a:spcPct val="150000"/>
              </a:lnSpc>
            </a:pPr>
            <a:r>
              <a:rPr lang="vi-VN" sz="1600">
                <a:latin typeface="Nunito" pitchFamily="2" charset="-93"/>
              </a:rPr>
              <a:t>Delete (Tree T, Node Z): Thực hiện xóa phần tử được chọn. Trong hàm Delete sẽ dùng đến các hàm bên dưới gồm:</a:t>
            </a:r>
          </a:p>
          <a:p>
            <a:pPr marL="182563" lvl="0" indent="266700" algn="l" rtl="0">
              <a:lnSpc>
                <a:spcPct val="150000"/>
              </a:lnSpc>
              <a:spcBef>
                <a:spcPts val="0"/>
              </a:spcBef>
              <a:spcAft>
                <a:spcPts val="0"/>
              </a:spcAft>
              <a:buFont typeface="+mj-lt"/>
              <a:buAutoNum type="arabicPeriod"/>
            </a:pPr>
            <a:r>
              <a:rPr lang="vi-VN" sz="1600">
                <a:latin typeface="Nunito" pitchFamily="2" charset="-93"/>
              </a:rPr>
              <a:t>Transplant (Tree T, Node u, Node v): Di chuyển các cây con bên trong cây, gồm cây con u và v.</a:t>
            </a:r>
          </a:p>
          <a:p>
            <a:pPr marL="182563" lvl="0" indent="266700" algn="l" rtl="0">
              <a:lnSpc>
                <a:spcPct val="150000"/>
              </a:lnSpc>
              <a:spcBef>
                <a:spcPts val="0"/>
              </a:spcBef>
              <a:spcAft>
                <a:spcPts val="0"/>
              </a:spcAft>
              <a:buFont typeface="+mj-lt"/>
              <a:buAutoNum type="arabicPeriod"/>
            </a:pPr>
            <a:r>
              <a:rPr lang="vi-VN" sz="1600">
                <a:latin typeface="Nunito" pitchFamily="2" charset="-93"/>
              </a:rPr>
              <a:t>Delete_FixUp (Tree T, Node X): Giải quyết các vấn đề vi phạm quy tắc sau khi đã thực hiện xóa node.</a:t>
            </a:r>
          </a:p>
          <a:p>
            <a:pPr marL="182563" indent="0">
              <a:lnSpc>
                <a:spcPct val="150000"/>
              </a:lnSpc>
            </a:pPr>
            <a:r>
              <a:rPr lang="vi-VN" sz="1600" b="1">
                <a:latin typeface="Nunito" pitchFamily="2" charset="-93"/>
              </a:rPr>
              <a:t>Nguồn source code</a:t>
            </a:r>
            <a:r>
              <a:rPr lang="vi-VN" sz="1600">
                <a:latin typeface="Nunito" pitchFamily="2" charset="-93"/>
              </a:rPr>
              <a:t>: </a:t>
            </a:r>
            <a:r>
              <a:rPr lang="en-US" sz="1600">
                <a:solidFill>
                  <a:schemeClr val="dk1"/>
                </a:solidFill>
                <a:latin typeface="Nunito" pitchFamily="2" charset="-93"/>
                <a:hlinkClick r:id="rId3"/>
              </a:rPr>
              <a:t>2009 Introduction to Algorithms Third Editon</a:t>
            </a:r>
            <a:r>
              <a:rPr lang="en-US" sz="1600">
                <a:solidFill>
                  <a:schemeClr val="dk1"/>
                </a:solidFill>
                <a:latin typeface="Nunito" pitchFamily="2" charset="-93"/>
              </a:rPr>
              <a:t> (Trang 323 - 329)</a:t>
            </a:r>
            <a:endParaRPr lang="en-US" sz="1600">
              <a:latin typeface="Nunito" pitchFamily="2" charset="-93"/>
            </a:endParaRPr>
          </a:p>
          <a:p>
            <a:pPr marL="182563" lvl="0" indent="266700" algn="l" rtl="0">
              <a:spcBef>
                <a:spcPts val="0"/>
              </a:spcBef>
              <a:spcAft>
                <a:spcPts val="0"/>
              </a:spcAft>
              <a:buFont typeface="+mj-lt"/>
              <a:buAutoNum type="arabicPeriod"/>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ABEF4119-FE24-EA9B-5BC8-5DED750AC23B}"/>
              </a:ext>
            </a:extLst>
          </p:cNvPr>
          <p:cNvSpPr/>
          <p:nvPr/>
        </p:nvSpPr>
        <p:spPr>
          <a:xfrm>
            <a:off x="300111" y="1167940"/>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5" name="TextBox 4">
            <a:extLst>
              <a:ext uri="{FF2B5EF4-FFF2-40B4-BE49-F238E27FC236}">
                <a16:creationId xmlns:a16="http://schemas.microsoft.com/office/drawing/2014/main" id="{0E4D458C-D858-37B1-32BE-04AD6358507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96</a:t>
            </a:r>
          </a:p>
        </p:txBody>
      </p:sp>
    </p:spTree>
    <p:extLst>
      <p:ext uri="{BB962C8B-B14F-4D97-AF65-F5344CB8AC3E}">
        <p14:creationId xmlns:p14="http://schemas.microsoft.com/office/powerpoint/2010/main" val="2154181526"/>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188720"/>
            <a:ext cx="3430262" cy="274320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lnSpc>
                <a:spcPct val="150000"/>
              </a:lnSpc>
            </a:pPr>
            <a:r>
              <a:rPr lang="vi-VN">
                <a:latin typeface="Nunito" pitchFamily="2" charset="-93"/>
              </a:rPr>
              <a:t>Delete (Tree T, Node Z): Thực hiện xóa phần tử được chọn. Hàm sẽ tìm vị trí node cần xóa và di chuyển các cây con sau khi xóa node này. Tái cân bằng cây khi có vi phạm quy tắc CTDL</a:t>
            </a:r>
          </a:p>
          <a:p>
            <a:pPr marL="182563" indent="0">
              <a:lnSpc>
                <a:spcPct val="150000"/>
              </a:lnSpc>
            </a:pPr>
            <a:r>
              <a:rPr lang="vi-VN" b="1">
                <a:latin typeface="Nunito" pitchFamily="2" charset="-93"/>
              </a:rPr>
              <a:t>Nguồn source code</a:t>
            </a:r>
            <a:r>
              <a:rPr lang="vi-VN">
                <a:latin typeface="Nunito" pitchFamily="2" charset="-93"/>
              </a:rPr>
              <a:t>: </a:t>
            </a:r>
            <a:r>
              <a:rPr lang="en-US">
                <a:solidFill>
                  <a:schemeClr val="dk1"/>
                </a:solidFill>
                <a:latin typeface="Nunito" pitchFamily="2" charset="-93"/>
                <a:hlinkClick r:id="rId3"/>
              </a:rPr>
              <a:t>2009 Introduction to Algorithms Third Editon</a:t>
            </a:r>
            <a:r>
              <a:rPr lang="en-US">
                <a:solidFill>
                  <a:schemeClr val="dk1"/>
                </a:solidFill>
                <a:latin typeface="Nunito" pitchFamily="2" charset="-93"/>
              </a:rPr>
              <a:t> (Trang 324)</a:t>
            </a:r>
            <a:endParaRPr lang="en-US">
              <a:latin typeface="Nunito" pitchFamily="2" charset="-93"/>
            </a:endParaRPr>
          </a:p>
          <a:p>
            <a:pPr marL="182563" indent="0"/>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4CB27AF5-B952-6E1D-D992-4939B075A0C0}"/>
              </a:ext>
            </a:extLst>
          </p:cNvPr>
          <p:cNvPicPr>
            <a:picLocks noChangeAspect="1"/>
          </p:cNvPicPr>
          <p:nvPr/>
        </p:nvPicPr>
        <p:blipFill rotWithShape="1">
          <a:blip r:embed="rId4"/>
          <a:srcRect l="5493" t="6074" r="5493" b="4667"/>
          <a:stretch/>
        </p:blipFill>
        <p:spPr>
          <a:xfrm>
            <a:off x="3735062" y="0"/>
            <a:ext cx="5429450" cy="5143500"/>
          </a:xfrm>
          <a:prstGeom prst="rect">
            <a:avLst/>
          </a:prstGeom>
        </p:spPr>
      </p:pic>
      <p:sp>
        <p:nvSpPr>
          <p:cNvPr id="3" name="Rectangle 2">
            <a:extLst>
              <a:ext uri="{FF2B5EF4-FFF2-40B4-BE49-F238E27FC236}">
                <a16:creationId xmlns:a16="http://schemas.microsoft.com/office/drawing/2014/main" id="{01D5E636-2066-6128-0F50-C0C314F284F5}"/>
              </a:ext>
            </a:extLst>
          </p:cNvPr>
          <p:cNvSpPr/>
          <p:nvPr/>
        </p:nvSpPr>
        <p:spPr>
          <a:xfrm>
            <a:off x="304800" y="753956"/>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4246293176"/>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09" y="988990"/>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06F567BA-1DE9-8EE7-D68A-4D38EF055BE6}"/>
              </a:ext>
            </a:extLst>
          </p:cNvPr>
          <p:cNvPicPr>
            <a:picLocks noChangeAspect="1"/>
          </p:cNvPicPr>
          <p:nvPr/>
        </p:nvPicPr>
        <p:blipFill rotWithShape="1">
          <a:blip r:embed="rId3"/>
          <a:srcRect l="3333" t="12096" r="4000" b="12256"/>
          <a:stretch/>
        </p:blipFill>
        <p:spPr>
          <a:xfrm>
            <a:off x="1230355" y="1583811"/>
            <a:ext cx="6683286" cy="2848811"/>
          </a:xfrm>
          <a:prstGeom prst="rect">
            <a:avLst/>
          </a:prstGeom>
        </p:spPr>
      </p:pic>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sp>
        <p:nvSpPr>
          <p:cNvPr id="4" name="TextBox 3">
            <a:extLst>
              <a:ext uri="{FF2B5EF4-FFF2-40B4-BE49-F238E27FC236}">
                <a16:creationId xmlns:a16="http://schemas.microsoft.com/office/drawing/2014/main" id="{0EFB4133-CCC5-17D6-7881-5330916A5C20}"/>
              </a:ext>
            </a:extLst>
          </p:cNvPr>
          <p:cNvSpPr txBox="1"/>
          <p:nvPr/>
        </p:nvSpPr>
        <p:spPr>
          <a:xfrm>
            <a:off x="300109" y="4432622"/>
            <a:ext cx="8543778" cy="388568"/>
          </a:xfrm>
          <a:prstGeom prst="rect">
            <a:avLst/>
          </a:prstGeom>
          <a:noFill/>
        </p:spPr>
        <p:txBody>
          <a:bodyPr wrap="square">
            <a:spAutoFit/>
          </a:bodyPr>
          <a:lstStyle/>
          <a:p>
            <a:pPr marL="182563" indent="0">
              <a:lnSpc>
                <a:spcPct val="150000"/>
              </a:lnSpc>
            </a:pPr>
            <a:r>
              <a:rPr lang="vi-VN" sz="1400" b="1">
                <a:latin typeface="Nunito" pitchFamily="2" charset="-93"/>
              </a:rPr>
              <a:t>Nguồn source code</a:t>
            </a:r>
            <a:r>
              <a:rPr lang="vi-VN" sz="1400">
                <a:latin typeface="Nunito" pitchFamily="2" charset="-93"/>
              </a:rPr>
              <a:t>: </a:t>
            </a:r>
            <a:r>
              <a:rPr lang="en-US" sz="1400">
                <a:solidFill>
                  <a:schemeClr val="dk1"/>
                </a:solidFill>
                <a:latin typeface="Nunito" pitchFamily="2" charset="-93"/>
                <a:hlinkClick r:id="rId4"/>
              </a:rPr>
              <a:t>2009 Introduction to Algorithms Third Editon</a:t>
            </a:r>
            <a:r>
              <a:rPr lang="en-US" sz="1400">
                <a:solidFill>
                  <a:schemeClr val="dk1"/>
                </a:solidFill>
                <a:latin typeface="Nunito" pitchFamily="2" charset="-93"/>
              </a:rPr>
              <a:t> (Trang 323)</a:t>
            </a:r>
            <a:endParaRPr lang="en-US" sz="1400">
              <a:latin typeface="Nunito" pitchFamily="2" charset="-93"/>
            </a:endParaRPr>
          </a:p>
        </p:txBody>
      </p:sp>
      <p:sp>
        <p:nvSpPr>
          <p:cNvPr id="7" name="Rectangle 6">
            <a:extLst>
              <a:ext uri="{FF2B5EF4-FFF2-40B4-BE49-F238E27FC236}">
                <a16:creationId xmlns:a16="http://schemas.microsoft.com/office/drawing/2014/main" id="{BE2F420F-6BC9-533E-8C32-6A134500C223}"/>
              </a:ext>
            </a:extLst>
          </p:cNvPr>
          <p:cNvSpPr/>
          <p:nvPr/>
        </p:nvSpPr>
        <p:spPr>
          <a:xfrm>
            <a:off x="300109" y="549269"/>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3" name="TextBox 2">
            <a:extLst>
              <a:ext uri="{FF2B5EF4-FFF2-40B4-BE49-F238E27FC236}">
                <a16:creationId xmlns:a16="http://schemas.microsoft.com/office/drawing/2014/main" id="{BDB8CABD-7A54-5B98-9540-69BE1929AD5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98</a:t>
            </a:r>
          </a:p>
        </p:txBody>
      </p:sp>
    </p:spTree>
    <p:extLst>
      <p:ext uri="{BB962C8B-B14F-4D97-AF65-F5344CB8AC3E}">
        <p14:creationId xmlns:p14="http://schemas.microsoft.com/office/powerpoint/2010/main" val="1751858274"/>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0" y="1501140"/>
            <a:ext cx="3256243" cy="214122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lnSpc>
                <a:spcPct val="150000"/>
              </a:lnSpc>
              <a:spcBef>
                <a:spcPts val="0"/>
              </a:spcBef>
              <a:spcAft>
                <a:spcPts val="0"/>
              </a:spcAft>
            </a:pPr>
            <a:r>
              <a:rPr lang="vi-VN">
                <a:latin typeface="Nunito" pitchFamily="2" charset="-93"/>
              </a:rPr>
              <a:t>Delete_FixUp (Tree T, Node X): Giải quyết các vấn đề vi phạm quy tắc sau khi đã thực hiện xóa node.</a:t>
            </a:r>
          </a:p>
          <a:p>
            <a:pPr marL="182563" indent="0">
              <a:lnSpc>
                <a:spcPct val="150000"/>
              </a:lnSpc>
            </a:pPr>
            <a:r>
              <a:rPr lang="vi-VN" b="1">
                <a:latin typeface="Nunito" pitchFamily="2" charset="-93"/>
              </a:rPr>
              <a:t>Nguồn source code</a:t>
            </a:r>
            <a:r>
              <a:rPr lang="vi-VN">
                <a:latin typeface="Nunito" pitchFamily="2" charset="-93"/>
              </a:rPr>
              <a:t>: </a:t>
            </a:r>
            <a:r>
              <a:rPr lang="en-US">
                <a:solidFill>
                  <a:schemeClr val="dk1"/>
                </a:solidFill>
                <a:latin typeface="Nunito" pitchFamily="2" charset="-93"/>
                <a:hlinkClick r:id="rId3"/>
              </a:rPr>
              <a:t>2009 Introduction to Algorithms Third Editon</a:t>
            </a:r>
            <a:r>
              <a:rPr lang="en-US">
                <a:solidFill>
                  <a:schemeClr val="dk1"/>
                </a:solidFill>
                <a:latin typeface="Nunito" pitchFamily="2" charset="-93"/>
              </a:rPr>
              <a:t> (Trang 326)</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9" name="Picture 8" descr="A screenshot of a computer program&#10;&#10;Description automatically generated">
            <a:extLst>
              <a:ext uri="{FF2B5EF4-FFF2-40B4-BE49-F238E27FC236}">
                <a16:creationId xmlns:a16="http://schemas.microsoft.com/office/drawing/2014/main" id="{D38F1AEA-7054-211F-BFFF-27D53F044B57}"/>
              </a:ext>
            </a:extLst>
          </p:cNvPr>
          <p:cNvPicPr>
            <a:picLocks noChangeAspect="1"/>
          </p:cNvPicPr>
          <p:nvPr/>
        </p:nvPicPr>
        <p:blipFill rotWithShape="1">
          <a:blip r:embed="rId4"/>
          <a:srcRect l="4883" t="5129" r="4630" b="5602"/>
          <a:stretch/>
        </p:blipFill>
        <p:spPr>
          <a:xfrm>
            <a:off x="3256243" y="0"/>
            <a:ext cx="5890385" cy="5143500"/>
          </a:xfrm>
          <a:prstGeom prst="rect">
            <a:avLst/>
          </a:prstGeom>
        </p:spPr>
      </p:pic>
      <p:sp>
        <p:nvSpPr>
          <p:cNvPr id="11" name="Rectangle 10">
            <a:extLst>
              <a:ext uri="{FF2B5EF4-FFF2-40B4-BE49-F238E27FC236}">
                <a16:creationId xmlns:a16="http://schemas.microsoft.com/office/drawing/2014/main" id="{760BE43C-CD6B-E7CC-09EF-ADB1ECD3C2DB}"/>
              </a:ext>
            </a:extLst>
          </p:cNvPr>
          <p:cNvSpPr/>
          <p:nvPr/>
        </p:nvSpPr>
        <p:spPr>
          <a:xfrm>
            <a:off x="0" y="1161416"/>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1832948555"/>
      </p:ext>
    </p:extLst>
  </p:cSld>
  <p:clrMapOvr>
    <a:masterClrMapping/>
  </p:clrMapOvr>
  <p:transition spd="slow">
    <p:wipe/>
  </p:transition>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8645</Words>
  <Application>Microsoft Office PowerPoint</Application>
  <PresentationFormat>On-screen Show (16:9)</PresentationFormat>
  <Paragraphs>1664</Paragraphs>
  <Slides>126</Slides>
  <Notes>126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126</vt:i4>
      </vt:variant>
    </vt:vector>
  </HeadingPairs>
  <TitlesOfParts>
    <vt:vector size="140" baseType="lpstr">
      <vt:lpstr>Nunito</vt:lpstr>
      <vt:lpstr>Montserrat</vt:lpstr>
      <vt:lpstr>Arial</vt:lpstr>
      <vt:lpstr>Wingdings</vt:lpstr>
      <vt:lpstr>Inter</vt:lpstr>
      <vt:lpstr>Cambria Math</vt:lpstr>
      <vt:lpstr>Nunito Black</vt:lpstr>
      <vt:lpstr>PT Sans</vt:lpstr>
      <vt:lpstr>Times New Roman</vt:lpstr>
      <vt:lpstr>Nunito Light</vt:lpstr>
      <vt:lpstr>DM Sans</vt:lpstr>
      <vt:lpstr>Bebas Neue</vt:lpstr>
      <vt:lpstr>Open Sans</vt:lpstr>
      <vt:lpstr>Computer Workshop for Beginners by Slidesgo</vt:lpstr>
      <vt:lpstr>Chủ đề: Red-Black Tree</vt:lpstr>
      <vt:lpstr>NHÓM 14</vt:lpstr>
      <vt:lpstr>NỘI DUNG</vt:lpstr>
      <vt:lpstr>GIỚI THIỆU</vt:lpstr>
      <vt:lpstr>Binary Search Tree</vt:lpstr>
      <vt:lpstr>BINARY SEARCH TREE (BST)</vt:lpstr>
      <vt:lpstr>BINARY SEARCH TREE (BST)</vt:lpstr>
      <vt:lpstr>BINARY SEARCH TREE</vt:lpstr>
      <vt:lpstr>BINARY SEARCH TREE (BST)</vt:lpstr>
      <vt:lpstr>SELF-BALANCED BINARY SEARCH TREE</vt:lpstr>
      <vt:lpstr>SELF-BALANCED BINARY SEARCH TREE</vt:lpstr>
      <vt:lpstr>ĐỊNH NGHĨA - QUY TẮC</vt:lpstr>
      <vt:lpstr>Định nghĩa</vt:lpstr>
      <vt:lpstr>RED-BLACK TREE (Cây đỏ đen)</vt:lpstr>
      <vt:lpstr>LỊCH SỬ</vt:lpstr>
      <vt:lpstr>LỊCH SỬ</vt:lpstr>
      <vt:lpstr>RED-BLACK TREE (Cây đỏ đen)</vt:lpstr>
      <vt:lpstr>RED-BLACK TREE (Cây đỏ đen)</vt:lpstr>
      <vt:lpstr>RED-BLACK TREE (Cây đỏ đen)</vt:lpstr>
      <vt:lpstr>RED-BLACK TREE (Cây đỏ đen)</vt:lpstr>
      <vt:lpstr>RED-BLACK TREE (Cây đỏ đen)</vt:lpstr>
      <vt:lpstr>THUỘC TÍNH</vt:lpstr>
      <vt:lpstr>QUY TẮC</vt:lpstr>
      <vt:lpstr>Thao tác</vt:lpstr>
      <vt:lpstr>Rotate – Recolor Case</vt:lpstr>
      <vt:lpstr>THAO TÁC TRÊN CÂY</vt:lpstr>
      <vt:lpstr>SEARCH - TÌM KIẾM</vt:lpstr>
      <vt:lpstr>PowerPoint Presentation</vt:lpstr>
      <vt:lpstr>QUY TẮC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THÊM – INSERT</vt:lpstr>
      <vt:lpstr>THÊM – INSERT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 - THÊM</vt:lpstr>
      <vt:lpstr>PowerPoint Presentation</vt:lpstr>
      <vt:lpstr>PowerPoint Presentation</vt:lpstr>
      <vt:lpstr>XÓA - DELETE</vt:lpstr>
      <vt:lpstr>XÓA - DELETE</vt:lpstr>
      <vt:lpstr>XÓA - DELETE</vt:lpstr>
      <vt:lpstr>XÓA - DELETE</vt:lpstr>
      <vt:lpstr>XÓA - DELETE</vt:lpstr>
      <vt:lpstr>XÓA - DELETE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XÓA - DELETE</vt:lpstr>
      <vt:lpstr>PowerPoint Presentation</vt:lpstr>
      <vt:lpstr>PowerPoint Presentation</vt:lpstr>
      <vt:lpstr>PowerPoint Presentation</vt:lpstr>
      <vt:lpstr>ƯU ĐIỂM -  NHƯỢC ĐIỂM</vt:lpstr>
      <vt:lpstr>So sánh AVL Tree và Red-Black Tree</vt:lpstr>
      <vt:lpstr>TẠI SAO LẠI DÙNG RED-BLACK TREE?</vt:lpstr>
      <vt:lpstr>TẠI SAO LẠI DÙNG RED-BLACK TREE?</vt:lpstr>
      <vt:lpstr>PowerPoint Presentation</vt:lpstr>
      <vt:lpstr>Red-Black Tree vs. AVL Tree</vt:lpstr>
      <vt:lpstr>ƯU ĐIỂM</vt:lpstr>
      <vt:lpstr>NHƯỢC ĐIỂM</vt:lpstr>
      <vt:lpstr>ỨNG DỤNG</vt:lpstr>
      <vt:lpstr>C++ Library</vt:lpstr>
      <vt:lpstr>Java Collections Framework</vt:lpstr>
      <vt:lpstr>Java Collections Framework</vt:lpstr>
      <vt:lpstr>Java Collections Framework</vt:lpstr>
      <vt:lpstr>Java Collections Framework</vt:lpstr>
      <vt:lpstr>Java Collections Framework</vt:lpstr>
      <vt:lpstr>C++ LIBRARY</vt:lpstr>
      <vt:lpstr>LINUX KERNEL</vt:lpstr>
      <vt:lpstr>LINUX KERNEL</vt:lpstr>
      <vt:lpstr>MACHINE LEARNING</vt:lpstr>
      <vt:lpstr>PowerPoint Presentation</vt:lpstr>
      <vt:lpstr>BIỂN THỂ</vt:lpstr>
      <vt:lpstr>LEAF-LEANING RED-BLACK TREE (LLRB)</vt:lpstr>
      <vt:lpstr>LEAF-LEANING RED-BLACK TREE (LLRB)</vt:lpstr>
      <vt:lpstr>NGUỒN THAM KHẢO</vt:lpstr>
      <vt:lpstr>NGUỒN THAM KHẢO</vt:lpstr>
      <vt:lpstr>Q&amp;A - 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Red-Black Tree</dc:title>
  <cp:lastModifiedBy>Nguyễn Thái Thành Long</cp:lastModifiedBy>
  <cp:revision>49</cp:revision>
  <dcterms:modified xsi:type="dcterms:W3CDTF">2023-12-30T01:43:02Z</dcterms:modified>
</cp:coreProperties>
</file>